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6" r:id="rId2"/>
    <p:sldId id="303" r:id="rId3"/>
    <p:sldId id="322" r:id="rId4"/>
    <p:sldId id="311" r:id="rId5"/>
    <p:sldId id="316" r:id="rId6"/>
    <p:sldId id="317" r:id="rId7"/>
    <p:sldId id="321" r:id="rId8"/>
    <p:sldId id="320" r:id="rId9"/>
    <p:sldId id="319" r:id="rId10"/>
    <p:sldId id="312" r:id="rId11"/>
    <p:sldId id="314" r:id="rId12"/>
    <p:sldId id="310" r:id="rId13"/>
  </p:sldIdLst>
  <p:sldSz cx="9144000" cy="6858000" type="screen4x3"/>
  <p:notesSz cx="6858000" cy="9144000"/>
  <p:embeddedFontLst>
    <p:embeddedFont>
      <p:font typeface="Bradley Hand ITC" panose="03070402050302030203" pitchFamily="66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9" autoAdjust="0"/>
    <p:restoredTop sz="94628" autoAdjust="0"/>
  </p:normalViewPr>
  <p:slideViewPr>
    <p:cSldViewPr>
      <p:cViewPr varScale="1">
        <p:scale>
          <a:sx n="105" d="100"/>
          <a:sy n="105" d="100"/>
        </p:scale>
        <p:origin x="13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3CED-58D0-4946-BBD7-E2D4162B0CB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827F7-C541-49E4-BF0E-3368B1C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6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8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27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1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4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6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6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2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0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59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9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5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D7A8-85C3-46AF-802A-D8F8D857B670}" type="datetime1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2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7E9F-2378-4476-BF4B-FE1FA8396847}" type="datetime1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2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11B0-0381-451A-BF9A-DD101074BB4C}" type="datetime1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5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E490-2176-4D54-B39E-A313538DA5C8}" type="datetime1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3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A35E-2AA5-4BA8-BB74-2C3448A03FC4}" type="datetime1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5E85-C051-4486-867E-1468632009FB}" type="datetime1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B9B8-D485-46F4-A791-F0C8C1D8A4CE}" type="datetime1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5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96E8-D1D9-4658-8799-94BFEDC6CD9C}" type="datetime1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1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CB7-C4E9-4121-9890-18D1A1FC61F5}" type="datetime1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9AD6-26A8-4669-944D-1365371E0286}" type="datetime1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22DC-E3D2-4E76-8B4C-E7BE5D73B37B}" type="datetime1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1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AE22-2D99-4B6B-A6D1-1ADC94A8B99E}" type="datetime1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hyperlink" Target="mailto:p.denton@ljmu.ac.uk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hyperlink" Target="http://wowie.ljmu.ac.uk/FacultyLTA/Facultypolicies/clipframe%20template.docx" TargetMode="External"/><Relationship Id="rId5" Type="http://schemas.openxmlformats.org/officeDocument/2006/relationships/hyperlink" Target="https://seemytutor.ljmu.ac.uk/" TargetMode="External"/><Relationship Id="rId4" Type="http://schemas.openxmlformats.org/officeDocument/2006/relationships/hyperlink" Target="http://wowie.ljmu.ac.uk/FacultyLTA/Faculty-wide%20LTA%20Policies.htm#_Toc1729360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.jpeg"/><Relationship Id="rId4" Type="http://schemas.openxmlformats.org/officeDocument/2006/relationships/hyperlink" Target="mailto:p.denton@ljmu.ac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owie.ljmu.ac.uk/FacultyLTA/goodpracticesharing/walkaboutweek.docx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://wowie.ljmu.ac.uk/FacultyLTA/resources/academicdiaries.ht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://wowie.ljmu.ac.uk/FacultyLTA/Faculty-wide%20LTA%20Policies.htm#_Toc17293631" TargetMode="External"/><Relationship Id="rId11" Type="http://schemas.openxmlformats.org/officeDocument/2006/relationships/image" Target="../media/image1.jpeg"/><Relationship Id="rId5" Type="http://schemas.openxmlformats.org/officeDocument/2006/relationships/hyperlink" Target="http://wowie.ljmu.ac.uk/FacultyLTA/goodpracticesharing/HDIDT%20Using%20the%20EBS%20Printer%20to%20print%20names%20on%20student%20lab%20coats.docx" TargetMode="External"/><Relationship Id="rId10" Type="http://schemas.openxmlformats.org/officeDocument/2006/relationships/hyperlink" Target="http://wowie.ljmu.ac.uk/FacultyLTA/goodpracticesharing/panopto.htm" TargetMode="External"/><Relationship Id="rId4" Type="http://schemas.openxmlformats.org/officeDocument/2006/relationships/hyperlink" Target="http://www.tinyurl.com/SCSLTA" TargetMode="External"/><Relationship Id="rId9" Type="http://schemas.openxmlformats.org/officeDocument/2006/relationships/hyperlink" Target="http://wowie.ljmu.ac.uk/FacultyLTA/goodpracticesharing/PowerPoint%20controllers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https://www.ljmu.ac.uk/careers/careersmart" TargetMode="External"/><Relationship Id="rId5" Type="http://schemas.openxmlformats.org/officeDocument/2006/relationships/hyperlink" Target="https://tinyurl.com/FFCVIDEO19" TargetMode="External"/><Relationship Id="rId4" Type="http://schemas.openxmlformats.org/officeDocument/2006/relationships/hyperlink" Target="mailto:nexustablet@ljmu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equality@ljmu.ac.uk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s://canvas.ljmu.ac.uk/courses/11126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http://www.challcon.com/" TargetMode="External"/><Relationship Id="rId5" Type="http://schemas.openxmlformats.org/officeDocument/2006/relationships/hyperlink" Target="https://ljmu.libcal.com/event/3408097?hs=a" TargetMode="External"/><Relationship Id="rId4" Type="http://schemas.openxmlformats.org/officeDocument/2006/relationships/hyperlink" Target="https://ljmu.libcal.com/calendar/staffdev/Unconscious_Bias" TargetMode="External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hyperlink" Target="http://wowie.ljmu.ac.uk/FacultyLTA/PLAD/sept2019/LDE%20Demo%20Science.pptx#4. LDE &#8211; Dem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wowie.ljmu.ac.uk/FacultyLTA/Facultypolicies/Tutorial%20register.docx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1552772"/>
            <a:ext cx="8280400" cy="1012132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600"/>
              </a:spcBef>
            </a:pPr>
            <a:r>
              <a:rPr lang="en-GB" sz="3600" b="1" dirty="0" smtClean="0">
                <a:latin typeface="Calibri" pitchFamily="34" charset="0"/>
              </a:rPr>
              <a:t>Faculty Learning, Teaching and Assessment (LTA) Update</a:t>
            </a:r>
            <a:br>
              <a:rPr lang="en-GB" sz="3600" b="1" dirty="0" smtClean="0">
                <a:latin typeface="Calibri" pitchFamily="34" charset="0"/>
              </a:rPr>
            </a:br>
            <a:r>
              <a:rPr lang="en-GB" sz="1100" b="1" dirty="0" smtClean="0">
                <a:latin typeface="Calibri" pitchFamily="34" charset="0"/>
              </a:rPr>
              <a:t/>
            </a:r>
            <a:br>
              <a:rPr lang="en-GB" sz="1100" b="1" dirty="0" smtClean="0">
                <a:latin typeface="Calibri" pitchFamily="34" charset="0"/>
              </a:rPr>
            </a:br>
            <a:r>
              <a:rPr lang="en-GB" sz="3600" b="1" dirty="0" smtClean="0">
                <a:latin typeface="Calibri" pitchFamily="34" charset="0"/>
              </a:rPr>
              <a:t>Autumn 2019</a:t>
            </a:r>
            <a:r>
              <a:rPr lang="en-GB" sz="3200" b="1" dirty="0">
                <a:latin typeface="Calibri" pitchFamily="34" charset="0"/>
              </a:rPr>
              <a:t/>
            </a:r>
            <a:br>
              <a:rPr lang="en-GB" sz="3200" b="1" dirty="0">
                <a:latin typeface="Calibri" pitchFamily="34" charset="0"/>
              </a:rPr>
            </a:br>
            <a:endParaRPr lang="en-GB" sz="32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672" y="3514395"/>
            <a:ext cx="82804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Phil Denton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p.denton@ljmu.ac.uk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Associate Dean, Education (ADE)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Faculty of Science </a:t>
            </a:r>
          </a:p>
          <a:p>
            <a:pPr algn="l"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Presented: PBS 17/9/19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260648"/>
            <a:ext cx="4860122" cy="93610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See My Tutor: availability advertising</a:t>
            </a: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5765" y="1390724"/>
            <a:ext cx="7638643" cy="50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Advertising four hours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of availability per week for ad hoc meetings with students remains but displaying availabilities on a poster will end, because…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SeeMyTutor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to be used exclusively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by all staff             when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advertising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availability. Video help guide via: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</a:rPr>
              <a:t>Clipframe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posters by doors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will now be static and display: </a:t>
            </a:r>
          </a:p>
          <a:p>
            <a:pPr marL="800100" lvl="1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Staff name, role, contact details and colour photo</a:t>
            </a:r>
          </a:p>
          <a:p>
            <a:pPr marL="800100" lvl="1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Link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to </a:t>
            </a:r>
            <a:r>
              <a:rPr lang="en-GB" sz="2400" kern="0" dirty="0" err="1">
                <a:solidFill>
                  <a:schemeClr val="tx1"/>
                </a:solidFill>
                <a:latin typeface="Calibri" pitchFamily="34" charset="0"/>
              </a:rPr>
              <a:t>SeeMyTutor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6"/>
              </a:rPr>
              <a:t>Poster template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available. Here’s one I prepared earlier…</a:t>
            </a:r>
          </a:p>
          <a:p>
            <a:pPr lvl="1" algn="l">
              <a:spcBef>
                <a:spcPts val="300"/>
              </a:spcBef>
              <a:spcAft>
                <a:spcPts val="0"/>
              </a:spcAft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spcBef>
                <a:spcPts val="300"/>
              </a:spcBef>
              <a:spcAft>
                <a:spcPts val="0"/>
              </a:spcAf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3356992"/>
            <a:ext cx="5902444" cy="11441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47864" y="4077072"/>
            <a:ext cx="1728192" cy="42408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444208" y="-171400"/>
            <a:ext cx="269979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7207226" cy="9060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764" y="743835"/>
            <a:ext cx="1450974" cy="18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7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1552772"/>
            <a:ext cx="8280400" cy="1012132"/>
          </a:xfrm>
        </p:spPr>
        <p:txBody>
          <a:bodyPr anchor="t">
            <a:norm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 smtClean="0">
                <a:latin typeface="Calibri" pitchFamily="34" charset="0"/>
              </a:rPr>
              <a:t>Thank you</a:t>
            </a:r>
            <a:endParaRPr lang="en-GB" sz="32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672" y="3514395"/>
            <a:ext cx="82804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Phil Denton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p.denton@ljmu.ac.uk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Associate Dean (Education)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Faculty of Science 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12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6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92696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Ongoing Activities</a:t>
            </a: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77773" y="1365746"/>
            <a:ext cx="7782659" cy="479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LTA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website: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www.tinyurl.com/SCSLTA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Lab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coat name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printing with the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handheld printer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LJMU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LTA Awards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  <a:hlinkClick r:id="rId6"/>
              </a:rPr>
              <a:t>Nomination procedure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unchanged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7"/>
              </a:rPr>
              <a:t>Academic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  <a:hlinkClick r:id="rId7"/>
              </a:rPr>
              <a:t>diaries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for all new Level 3 and 4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students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8"/>
              </a:rPr>
              <a:t>Walkabout Weeks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: Casual observation of teaching observation via invitation in Weeks 6 and 23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LJMU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LTA Conference registration social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event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I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can provide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  <a:hlinkClick r:id="rId9"/>
              </a:rPr>
              <a:t>PowerPoint controllers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  <a:hlinkClick r:id="rId10"/>
              </a:rPr>
              <a:t>USB microphones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 (for </a:t>
            </a:r>
            <a:r>
              <a:rPr lang="en-GB" sz="2400" kern="0" dirty="0" err="1">
                <a:solidFill>
                  <a:schemeClr val="tx1"/>
                </a:solidFill>
                <a:latin typeface="Calibri" pitchFamily="34" charset="0"/>
              </a:rPr>
              <a:t>Panopto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en-GB" sz="2400" kern="0">
                <a:solidFill>
                  <a:schemeClr val="tx1"/>
                </a:solidFill>
                <a:latin typeface="Calibri" pitchFamily="34" charset="0"/>
              </a:rPr>
              <a:t>on </a:t>
            </a:r>
            <a:r>
              <a:rPr lang="en-GB" sz="2400" kern="0" smtClean="0">
                <a:solidFill>
                  <a:schemeClr val="tx1"/>
                </a:solidFill>
                <a:latin typeface="Calibri" pitchFamily="34" charset="0"/>
              </a:rPr>
              <a:t>request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4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16668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New activities</a:t>
            </a: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88315" y="1390724"/>
            <a:ext cx="7872117" cy="50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Ten more tablets for in-class survey completion, 30 now available via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nexustablet@ljmu.ac.uk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and BS/321A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Foundation for citizenship profile raising: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https://tinyurl.com/FFCVIDEO19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itchFamily="34" charset="0"/>
                <a:hlinkClick r:id="rId6"/>
              </a:rPr>
              <a:t>CareerSmart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: resources enhanced by Careers Team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3443" y="3856215"/>
            <a:ext cx="5541744" cy="2597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5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260648"/>
            <a:ext cx="4860122" cy="1152128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LJMU Teaching Quality Framework </a:t>
            </a:r>
            <a:r>
              <a:rPr lang="en-GB" sz="2800" dirty="0" smtClean="0">
                <a:latin typeface="Calibri" pitchFamily="34" charset="0"/>
              </a:rPr>
              <a:t>(new for 2019)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5765" y="1462732"/>
            <a:ext cx="7638643" cy="50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Bef>
                <a:spcPts val="300"/>
              </a:spcBef>
              <a:spcAft>
                <a:spcPts val="0"/>
              </a:spcAf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Faculty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teaching observation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becomes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Peer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Review: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Staff pairs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for mutual peer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review notified in October.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Various activities possible: intended to be supportive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and non-judgmental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with a reflection &amp; enhancement focus. 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kern="0" dirty="0" smtClean="0">
                <a:solidFill>
                  <a:schemeClr val="tx1"/>
                </a:solidFill>
                <a:latin typeface="Calibri" pitchFamily="34" charset="0"/>
              </a:rPr>
              <a:t>Reviewee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completes simple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online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declaration. 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Alongside, the University will be introducing/overseeing: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Triennial teaching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observation by a trained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observer to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provide feedback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to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inform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development, discuss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at </a:t>
            </a: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</a:rPr>
              <a:t>PDPR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evidence excellence.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Student evaluation of individual teaching via module evaluation.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4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2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256628"/>
            <a:ext cx="4769560" cy="1012132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Equality, Diversity and Inclusion (EDI)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78673" y="1437754"/>
            <a:ext cx="7782659" cy="479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55600" indent="-355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School EDI reps: Shaqil Chaudary (PBS), Jon Bielby/Nicola Koyama (BES), Tori Sprung (</a:t>
            </a: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</a:rPr>
              <a:t>SPS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). Faculty rep: Phil Denton</a:t>
            </a:r>
          </a:p>
          <a:p>
            <a:pPr marL="355600" indent="-355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Increased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focus on equality, diversity and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inclusion: LJMU analyses have underlined the differential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experiences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of black and minority ethnic (</a:t>
            </a: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</a:rPr>
              <a:t>BAME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) and Northern Irish students, and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those from socially-deprived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backgrounds </a:t>
            </a:r>
          </a:p>
          <a:p>
            <a:pPr marL="355600" indent="-355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Three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projects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overseen by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the Teaching and Learning Academy will take place in 2019/20 to address themes relating to achievement and completion:</a:t>
            </a:r>
          </a:p>
          <a:p>
            <a:pPr marL="357188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•	Whiteness and the Curriculum</a:t>
            </a:r>
          </a:p>
          <a:p>
            <a:pPr marL="357188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•	Personal Tutoring review</a:t>
            </a:r>
          </a:p>
          <a:p>
            <a:pPr marL="357188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•	Diversity and Inclusion student ambassador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project</a:t>
            </a:r>
          </a:p>
          <a:p>
            <a:pPr marL="357188" algn="l">
              <a:spcBef>
                <a:spcPts val="0"/>
              </a:spcBef>
              <a:spcAft>
                <a:spcPts val="0"/>
              </a:spcAft>
              <a:tabLst>
                <a:tab pos="2066925" algn="l"/>
                <a:tab pos="2422525" algn="l"/>
              </a:tabLst>
              <a:defRPr/>
            </a:pPr>
            <a:endParaRPr lang="en-US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5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4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256628"/>
            <a:ext cx="4769560" cy="1012132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Equality, Diversity and Inclusion (EDI)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78673" y="1437754"/>
            <a:ext cx="7782659" cy="479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tabLst>
                <a:tab pos="2066925" algn="l"/>
                <a:tab pos="2422525" algn="l"/>
              </a:tabLst>
              <a:defRPr/>
            </a:pPr>
            <a:r>
              <a:rPr lang="en-GB" sz="2400" b="1" kern="0" dirty="0" smtClean="0">
                <a:solidFill>
                  <a:schemeClr val="tx1"/>
                </a:solidFill>
                <a:latin typeface="Calibri" pitchFamily="34" charset="0"/>
              </a:rPr>
              <a:t>Resources for staff and students </a:t>
            </a:r>
          </a:p>
          <a:p>
            <a:pPr marL="355600" indent="-355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Unconscious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Bias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Intercultural Competence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training Friday Week 2 (4th Oct)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10 am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2 pm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delivered by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6"/>
              </a:rPr>
              <a:t>Challenge Consultancy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5600" indent="-355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EDI Canvas course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for students and teaching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staff, already embedded in some programmes and with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over 12000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hits. 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2066925" algn="l"/>
                <a:tab pos="242252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7"/>
              </a:rPr>
              <a:t>https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  <a:hlinkClick r:id="rId7"/>
              </a:rPr>
              <a:t>://canvas.ljmu.ac.uk/courses/11126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-355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If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you would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like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more information please email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8"/>
              </a:rPr>
              <a:t>equality@ljmu.ac.uk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-355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55600" indent="-355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5600" indent="-3556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57188" algn="l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7188" algn="l">
              <a:spcBef>
                <a:spcPts val="0"/>
              </a:spcBef>
              <a:spcAft>
                <a:spcPts val="0"/>
              </a:spcAft>
              <a:tabLst>
                <a:tab pos="2066925" algn="l"/>
                <a:tab pos="2422525" algn="l"/>
              </a:tabLst>
              <a:defRPr/>
            </a:pPr>
            <a:endParaRPr lang="en-US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6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4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151" t="6173" r="-148" b="29132"/>
          <a:stretch/>
        </p:blipFill>
        <p:spPr>
          <a:xfrm>
            <a:off x="3347864" y="188640"/>
            <a:ext cx="5571619" cy="64087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256628"/>
            <a:ext cx="2592288" cy="562064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err="1" smtClean="0">
                <a:latin typeface="Calibri" pitchFamily="34" charset="0"/>
              </a:rPr>
              <a:t>MyLJMU</a:t>
            </a:r>
            <a:r>
              <a:rPr lang="en-GB" sz="2800" b="1" dirty="0" smtClean="0">
                <a:latin typeface="Calibri" pitchFamily="34" charset="0"/>
              </a:rPr>
              <a:t> app</a:t>
            </a:r>
          </a:p>
          <a:p>
            <a:pPr algn="l"/>
            <a:endParaRPr lang="en-GB" sz="2800" dirty="0" smtClean="0">
              <a:latin typeface="Calibri" pitchFamily="34" charset="0"/>
            </a:endParaRPr>
          </a:p>
          <a:p>
            <a:pPr algn="l"/>
            <a:r>
              <a:rPr lang="en-GB" sz="2800" dirty="0" smtClean="0">
                <a:latin typeface="Calibri" pitchFamily="34" charset="0"/>
              </a:rPr>
              <a:t>Available imminently via </a:t>
            </a:r>
            <a:r>
              <a:rPr lang="en-GB" sz="2800" dirty="0" err="1" smtClean="0">
                <a:latin typeface="Calibri" pitchFamily="34" charset="0"/>
              </a:rPr>
              <a:t>Playstore</a:t>
            </a:r>
            <a:r>
              <a:rPr lang="en-GB" sz="2800" dirty="0" smtClean="0">
                <a:latin typeface="Calibri" pitchFamily="34" charset="0"/>
              </a:rPr>
              <a:t> and </a:t>
            </a:r>
            <a:r>
              <a:rPr lang="en-GB" sz="2800" dirty="0" err="1" smtClean="0">
                <a:latin typeface="Calibri" pitchFamily="34" charset="0"/>
              </a:rPr>
              <a:t>Appstore</a:t>
            </a:r>
            <a:endParaRPr lang="en-GB" sz="2800" dirty="0" smtClean="0">
              <a:latin typeface="Calibri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4008" y="3861048"/>
            <a:ext cx="1440160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509411" y="5193196"/>
            <a:ext cx="1440160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2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256627"/>
            <a:ext cx="4625544" cy="1024485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Learner Digital Engagement (LDE)</a:t>
            </a: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88315" y="1462732"/>
            <a:ext cx="7872117" cy="50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Learner Digital Engagement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(LDE) enhanced by IT Services and now accessible to students.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86287" t="29525" r="1113" b="48425"/>
          <a:stretch/>
        </p:blipFill>
        <p:spPr>
          <a:xfrm>
            <a:off x="5436096" y="2204864"/>
            <a:ext cx="3600400" cy="40324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76875" y="2348880"/>
            <a:ext cx="442717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57188"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System is functionality robust and ripe for further enhancement e.g. integration with Student Advice and Wellbeing, but dependent on staff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usage. Encouraged by:</a:t>
            </a:r>
          </a:p>
          <a:p>
            <a:pPr marL="627063" algn="l">
              <a:spcBef>
                <a:spcPts val="0"/>
              </a:spcBef>
              <a:spcAft>
                <a:spcPts val="1200"/>
              </a:spcAft>
              <a:tabLst>
                <a:tab pos="54292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1. LDE is now accessible via staff home page:</a:t>
            </a:r>
          </a:p>
          <a:p>
            <a:pPr algn="l">
              <a:spcBef>
                <a:spcPts val="300"/>
              </a:spcBef>
              <a:spcAft>
                <a:spcPts val="0"/>
              </a:spcAft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08104" y="3645024"/>
            <a:ext cx="813197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3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6" y="1556792"/>
            <a:ext cx="7812360" cy="4812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3068960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Philip Denton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306896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4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3738167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Chemistry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3725488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31/10/19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7926" y="436510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4001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calcs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8398" y="4725144"/>
            <a:ext cx="2440026" cy="771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0648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>
              <a:spcAft>
                <a:spcPts val="1200"/>
              </a:spcAft>
              <a:defRPr/>
            </a:pPr>
            <a:r>
              <a:rPr lang="en-GB" sz="2400" kern="0" dirty="0" smtClean="0">
                <a:latin typeface="Calibri" pitchFamily="34" charset="0"/>
              </a:rPr>
              <a:t>2. All </a:t>
            </a:r>
            <a:r>
              <a:rPr lang="en-GB" sz="2400" kern="0" dirty="0">
                <a:latin typeface="Calibri" pitchFamily="34" charset="0"/>
              </a:rPr>
              <a:t>L3/L4 personal tutors should sign tutorial </a:t>
            </a:r>
            <a:r>
              <a:rPr lang="en-GB" sz="2400" kern="0" dirty="0">
                <a:latin typeface="Calibri" pitchFamily="34" charset="0"/>
                <a:hlinkClick r:id="rId7"/>
              </a:rPr>
              <a:t>registers</a:t>
            </a:r>
            <a:r>
              <a:rPr lang="en-GB" sz="2400" kern="0" dirty="0">
                <a:latin typeface="Calibri" pitchFamily="34" charset="0"/>
              </a:rPr>
              <a:t> to confirm </a:t>
            </a:r>
            <a:r>
              <a:rPr lang="en-GB" sz="2400" kern="0" dirty="0" smtClean="0">
                <a:latin typeface="Calibri" pitchFamily="34" charset="0"/>
              </a:rPr>
              <a:t>that they </a:t>
            </a:r>
            <a:r>
              <a:rPr lang="en-GB" sz="2400" kern="0" dirty="0">
                <a:latin typeface="Calibri" pitchFamily="34" charset="0"/>
              </a:rPr>
              <a:t>have viewed LDE before each </a:t>
            </a:r>
            <a:r>
              <a:rPr lang="en-GB" sz="2400" kern="0" dirty="0" smtClean="0">
                <a:latin typeface="Calibri" pitchFamily="34" charset="0"/>
              </a:rPr>
              <a:t>tutorial </a:t>
            </a:r>
            <a:endParaRPr lang="en-GB" sz="2400" kern="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2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30ae8ca-7cdb-4cf1-a8b0-b362c0aadc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586</Words>
  <Application>Microsoft Office PowerPoint</Application>
  <PresentationFormat>On-screen Show (4:3)</PresentationFormat>
  <Paragraphs>97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Bradley Hand ITC</vt:lpstr>
      <vt:lpstr>Times New Roman</vt:lpstr>
      <vt:lpstr>Arial</vt:lpstr>
      <vt:lpstr>Calibri</vt:lpstr>
      <vt:lpstr>Office Theme</vt:lpstr>
      <vt:lpstr>Faculty Learning, Teaching and Assessment (LTA) Update  Autumn 2019 </vt:lpstr>
      <vt:lpstr>Ongoing Activities</vt:lpstr>
      <vt:lpstr>New activities</vt:lpstr>
      <vt:lpstr>LJMU Teaching Quality Framework (new for 2019)</vt:lpstr>
      <vt:lpstr>Equality, Diversity and Inclusion (EDI)</vt:lpstr>
      <vt:lpstr>Equality, Diversity and Inclusion (EDI)</vt:lpstr>
      <vt:lpstr>PowerPoint Presentation</vt:lpstr>
      <vt:lpstr>Learner Digital Engagement (LDE)</vt:lpstr>
      <vt:lpstr>PowerPoint Presentation</vt:lpstr>
      <vt:lpstr>See My Tutor: availability advertising</vt:lpstr>
      <vt:lpstr>PowerPoint Presentation</vt:lpstr>
      <vt:lpstr>Thank you</vt:lpstr>
    </vt:vector>
  </TitlesOfParts>
  <Company>Liverpool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5005CHACAP Chemistry of Life Kinetics and thermodynamics of enzymatic reactions Lecture 7 Dr Phil Denton, Rm 215</dc:title>
  <dc:creator>phcpdent</dc:creator>
  <cp:lastModifiedBy>Denton, Philip</cp:lastModifiedBy>
  <cp:revision>314</cp:revision>
  <dcterms:created xsi:type="dcterms:W3CDTF">2013-03-14T11:29:25Z</dcterms:created>
  <dcterms:modified xsi:type="dcterms:W3CDTF">2019-09-17T14:37:27Z</dcterms:modified>
</cp:coreProperties>
</file>