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86" r:id="rId2"/>
    <p:sldId id="289" r:id="rId3"/>
    <p:sldId id="287" r:id="rId4"/>
    <p:sldId id="290" r:id="rId5"/>
    <p:sldId id="291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4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ACCDC9-EF62-462F-8F2F-CC1F2D99E1FA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297D-D990-4720-81D5-A6BC33D676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596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3854" y="8684827"/>
            <a:ext cx="2972547" cy="45771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568271-20FF-42D6-A76C-668E834AB3DE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18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378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2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407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213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42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20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024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68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31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58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44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87693-E880-4065-8F63-41D23B541753}" type="datetimeFigureOut">
              <a:rPr lang="en-GB" smtClean="0"/>
              <a:t>15/12/2022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1F1AD-16C3-4B36-95DE-A60C0E52DB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82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hyperlink" Target="mailto:p.denton@ljmu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hyperlink" Target="mailto:p.denton@ljmu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1552772"/>
            <a:ext cx="8280400" cy="1012132"/>
          </a:xfrm>
        </p:spPr>
        <p:txBody>
          <a:bodyPr anchor="t">
            <a:normAutofit fontScale="90000"/>
          </a:bodyPr>
          <a:lstStyle/>
          <a:p>
            <a:pPr algn="l">
              <a:spcBef>
                <a:spcPts val="600"/>
              </a:spcBef>
            </a:pPr>
            <a:r>
              <a:rPr lang="en-GB" sz="3600" b="1" dirty="0">
                <a:latin typeface="Calibri" pitchFamily="34" charset="0"/>
              </a:rPr>
              <a:t>Faculty Learning, Teaching and Assessment (LTA) Update</a:t>
            </a:r>
            <a:br>
              <a:rPr lang="en-GB" sz="3600" b="1" dirty="0">
                <a:latin typeface="Calibri" pitchFamily="34" charset="0"/>
              </a:rPr>
            </a:br>
            <a:br>
              <a:rPr lang="en-GB" sz="1100" b="1" dirty="0">
                <a:latin typeface="Calibri" pitchFamily="34" charset="0"/>
              </a:rPr>
            </a:br>
            <a:r>
              <a:rPr lang="en-GB" sz="3600" b="1" dirty="0">
                <a:latin typeface="Calibri" pitchFamily="34" charset="0"/>
              </a:rPr>
              <a:t>Winter 2022</a:t>
            </a:r>
            <a:br>
              <a:rPr lang="en-GB" sz="3200" b="1" dirty="0">
                <a:latin typeface="Calibri" pitchFamily="34" charset="0"/>
              </a:rPr>
            </a:br>
            <a:endParaRPr lang="en-GB" sz="3200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23672" y="3514395"/>
            <a:ext cx="828040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Phil Denton</a:t>
            </a: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  <a:hlinkClick r:id="rId4"/>
              </a:rPr>
              <a:t>p.denton@ljmu.ac.uk</a:t>
            </a: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Associate Dean, Education and Student Experience (</a:t>
            </a:r>
            <a:r>
              <a:rPr lang="en-GB" sz="2400" kern="0" dirty="0" err="1">
                <a:solidFill>
                  <a:schemeClr val="tx1"/>
                </a:solidFill>
                <a:latin typeface="Calibri" pitchFamily="34" charset="0"/>
              </a:rPr>
              <a:t>ADESE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Faculty of Science </a:t>
            </a:r>
          </a:p>
          <a:p>
            <a:pPr algn="l"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Presented: PBS 15/12/22</a:t>
            </a:r>
          </a:p>
        </p:txBody>
      </p:sp>
      <p:pic>
        <p:nvPicPr>
          <p:cNvPr id="1026" name="Picture 2" descr="Homepage | Liverpool John Moores University">
            <a:extLst>
              <a:ext uri="{FF2B5EF4-FFF2-40B4-BE49-F238E27FC236}">
                <a16:creationId xmlns:a16="http://schemas.microsoft.com/office/drawing/2014/main" id="{B176FD89-1F80-4AEA-A6C4-6A83815E2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003" y="165898"/>
            <a:ext cx="35909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1473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1F5-1FA0-453F-8DFA-AD2D144B8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771"/>
            <a:ext cx="7886700" cy="1325563"/>
          </a:xfrm>
        </p:spPr>
        <p:txBody>
          <a:bodyPr/>
          <a:lstStyle/>
          <a:p>
            <a:r>
              <a:rPr lang="en-GB" dirty="0"/>
              <a:t>Contemporary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CF5-6146-4065-8C87-5509FE7D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7641"/>
            <a:ext cx="7886700" cy="5132529"/>
          </a:xfrm>
        </p:spPr>
        <p:txBody>
          <a:bodyPr>
            <a:normAutofit/>
          </a:bodyPr>
          <a:lstStyle/>
          <a:p>
            <a:r>
              <a:rPr lang="en-GB" b="1" dirty="0"/>
              <a:t>Talking about Teaching 2022/23</a:t>
            </a:r>
          </a:p>
          <a:p>
            <a:pPr lvl="1"/>
            <a:r>
              <a:rPr lang="en-GB" dirty="0"/>
              <a:t>The Faculty’s Peer Review Scheme.</a:t>
            </a:r>
          </a:p>
          <a:p>
            <a:pPr lvl="1"/>
            <a:r>
              <a:rPr lang="en-GB" dirty="0"/>
              <a:t>Semester 2 arrangements being finalised.</a:t>
            </a:r>
          </a:p>
          <a:p>
            <a:r>
              <a:rPr lang="en-GB" b="1" dirty="0"/>
              <a:t>Surveys</a:t>
            </a:r>
          </a:p>
          <a:p>
            <a:pPr lvl="1"/>
            <a:r>
              <a:rPr lang="en-GB" dirty="0" err="1"/>
              <a:t>NSS</a:t>
            </a:r>
            <a:r>
              <a:rPr lang="en-GB" dirty="0"/>
              <a:t> opens January. School </a:t>
            </a:r>
            <a:r>
              <a:rPr lang="en-GB" dirty="0" err="1"/>
              <a:t>NSS</a:t>
            </a:r>
            <a:r>
              <a:rPr lang="en-GB" dirty="0"/>
              <a:t> Champions have been attending networking meetings.</a:t>
            </a:r>
          </a:p>
          <a:p>
            <a:pPr lvl="1"/>
            <a:r>
              <a:rPr lang="en-GB" dirty="0"/>
              <a:t>PTES opens March. Faculty prize draw incentive.</a:t>
            </a:r>
          </a:p>
          <a:p>
            <a:r>
              <a:rPr lang="en-GB" b="1" dirty="0"/>
              <a:t>Alternative (to exam) assessments 2022/23</a:t>
            </a:r>
          </a:p>
          <a:p>
            <a:pPr lvl="1"/>
            <a:r>
              <a:rPr lang="en-GB" dirty="0"/>
              <a:t>These require formal approval if made permanent and contradict the module proforma. </a:t>
            </a:r>
          </a:p>
          <a:p>
            <a:pPr lvl="1"/>
            <a:r>
              <a:rPr lang="en-GB" dirty="0"/>
              <a:t>Submit via </a:t>
            </a:r>
            <a:r>
              <a:rPr lang="en-GB" dirty="0" err="1"/>
              <a:t>CourseLoop</a:t>
            </a:r>
            <a:r>
              <a:rPr lang="en-GB" dirty="0"/>
              <a:t>.</a:t>
            </a:r>
          </a:p>
          <a:p>
            <a:r>
              <a:rPr lang="en-GB" b="1" dirty="0"/>
              <a:t>Personal tutoring review</a:t>
            </a:r>
          </a:p>
          <a:p>
            <a:pPr lvl="1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01F8FF-0D28-4F0F-9B20-4B4CB1E29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4556" y="1304318"/>
            <a:ext cx="1590794" cy="123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9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1F5-1FA0-453F-8DFA-AD2D144B8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771"/>
            <a:ext cx="7886700" cy="1325563"/>
          </a:xfrm>
        </p:spPr>
        <p:txBody>
          <a:bodyPr/>
          <a:lstStyle/>
          <a:p>
            <a:r>
              <a:rPr lang="en-GB" dirty="0" err="1"/>
              <a:t>OfS</a:t>
            </a:r>
            <a:r>
              <a:rPr lang="en-GB" dirty="0"/>
              <a:t> Student Outcomes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CF5-6146-4065-8C87-5509FE7D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7637"/>
            <a:ext cx="8088630" cy="5397634"/>
          </a:xfrm>
        </p:spPr>
        <p:txBody>
          <a:bodyPr>
            <a:normAutofit fontScale="92500" lnSpcReduction="10000"/>
          </a:bodyPr>
          <a:lstStyle/>
          <a:p>
            <a:pPr marL="0" indent="363538"/>
            <a:r>
              <a:rPr lang="en-GB" sz="2400" dirty="0"/>
              <a:t>Exclusively outcomes based.</a:t>
            </a:r>
          </a:p>
          <a:p>
            <a:pPr marL="0" indent="363538"/>
            <a:r>
              <a:rPr lang="en-GB" sz="2400" dirty="0"/>
              <a:t>Uses last four-years’ data, split across 28 Subject Areas at </a:t>
            </a:r>
            <a:r>
              <a:rPr lang="en-GB" sz="2400" dirty="0" err="1"/>
              <a:t>LJMU</a:t>
            </a:r>
            <a:r>
              <a:rPr lang="en-GB" sz="2400" dirty="0"/>
              <a:t>.</a:t>
            </a:r>
          </a:p>
          <a:p>
            <a:pPr marL="0" indent="363538"/>
            <a:r>
              <a:rPr lang="en-GB" sz="2400" i="1" dirty="0"/>
              <a:t>Baselines</a:t>
            </a:r>
            <a:r>
              <a:rPr lang="en-GB" sz="2400" dirty="0"/>
              <a:t> for the entire Sector:</a:t>
            </a:r>
          </a:p>
          <a:p>
            <a:pPr marL="0" indent="363538">
              <a:spcBef>
                <a:spcPts val="15000"/>
              </a:spcBef>
              <a:buNone/>
            </a:pPr>
            <a:r>
              <a:rPr lang="en-GB" sz="2400" dirty="0"/>
              <a:t>Continuation: Still enrolled one year and 15 days after start. </a:t>
            </a:r>
          </a:p>
          <a:p>
            <a:pPr marL="0" indent="363538">
              <a:buNone/>
            </a:pPr>
            <a:r>
              <a:rPr lang="en-GB" sz="2400" dirty="0"/>
              <a:t>Completion: HE qualification 4 years and 15 days after start.</a:t>
            </a:r>
          </a:p>
          <a:p>
            <a:pPr marL="363538" indent="-363538">
              <a:buNone/>
            </a:pPr>
            <a:r>
              <a:rPr lang="en-GB" sz="2400" dirty="0"/>
              <a:t>	Progression: Highly-skilled employment or further study 15 months after award of HE qualification.</a:t>
            </a:r>
          </a:p>
          <a:p>
            <a:pPr marL="0" indent="363538"/>
            <a:r>
              <a:rPr lang="en-GB" sz="2400" dirty="0"/>
              <a:t>“Breaches” will lead to: </a:t>
            </a:r>
          </a:p>
          <a:p>
            <a:pPr marL="0" indent="363538">
              <a:buNone/>
            </a:pPr>
            <a:r>
              <a:rPr lang="en-GB" sz="2400" dirty="0"/>
              <a:t>Improvement notice </a:t>
            </a:r>
            <a:r>
              <a:rPr lang="en-GB" sz="2400" dirty="0">
                <a:sym typeface="Symbol" panose="05050102010706020507" pitchFamily="18" charset="2"/>
              </a:rPr>
              <a:t> financial penalty  deregistration</a:t>
            </a:r>
            <a:endParaRPr lang="en-GB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622D99-77F6-453B-970C-EAB258CB88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3778" y="2357741"/>
            <a:ext cx="6596444" cy="170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212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1F5-1FA0-453F-8DFA-AD2D144B8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771"/>
            <a:ext cx="7886700" cy="1325563"/>
          </a:xfrm>
        </p:spPr>
        <p:txBody>
          <a:bodyPr/>
          <a:lstStyle/>
          <a:p>
            <a:r>
              <a:rPr lang="en-GB" dirty="0"/>
              <a:t>Teaching Excellence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CF5-6146-4065-8C87-5509FE7D4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4724"/>
            <a:ext cx="8088630" cy="5132529"/>
          </a:xfrm>
        </p:spPr>
        <p:txBody>
          <a:bodyPr>
            <a:normAutofit/>
          </a:bodyPr>
          <a:lstStyle/>
          <a:p>
            <a:r>
              <a:rPr lang="en-GB" sz="2400" dirty="0" err="1"/>
              <a:t>TEF</a:t>
            </a:r>
            <a:r>
              <a:rPr lang="en-GB" sz="2400" dirty="0"/>
              <a:t> relates to undergraduate students only.</a:t>
            </a:r>
          </a:p>
          <a:p>
            <a:r>
              <a:rPr lang="en-GB" sz="2400" dirty="0"/>
              <a:t>Applies institution- and subject-specific </a:t>
            </a:r>
            <a:r>
              <a:rPr lang="en-GB" sz="2400" i="1" dirty="0"/>
              <a:t>benchmarks </a:t>
            </a:r>
            <a:r>
              <a:rPr lang="en-GB" sz="2400" dirty="0"/>
              <a:t>to existing quantitative data, alongside an institutional narrative.</a:t>
            </a:r>
          </a:p>
          <a:p>
            <a:r>
              <a:rPr lang="en-GB" sz="2400" dirty="0"/>
              <a:t>Performance outside +/- 2.5% of benchmark is flagged.</a:t>
            </a:r>
          </a:p>
          <a:p>
            <a:r>
              <a:rPr lang="en-GB" sz="2400" dirty="0"/>
              <a:t>Student Experience measured via NSS scores (Teaching, Assessment &amp; Feedback, Support, Resources, Student Voice)</a:t>
            </a:r>
          </a:p>
          <a:p>
            <a:r>
              <a:rPr lang="en-GB" sz="2400" dirty="0"/>
              <a:t>Student Outcomes measured using the same data as </a:t>
            </a:r>
            <a:r>
              <a:rPr lang="en-GB" sz="2400" dirty="0" err="1"/>
              <a:t>OfS</a:t>
            </a:r>
            <a:r>
              <a:rPr lang="en-GB" sz="2400" dirty="0"/>
              <a:t> scheme, but with benchmarks, not baselines, applied.</a:t>
            </a:r>
          </a:p>
          <a:p>
            <a:r>
              <a:rPr lang="en-GB" sz="2400" dirty="0"/>
              <a:t>Data also split by mode of study, disability, ethnicity, deprivation (</a:t>
            </a:r>
            <a:r>
              <a:rPr lang="en-GB" sz="2400" dirty="0" err="1"/>
              <a:t>IMD</a:t>
            </a:r>
            <a:r>
              <a:rPr lang="en-GB" sz="2400" dirty="0"/>
              <a:t>), age, domicile, and sex. </a:t>
            </a:r>
          </a:p>
          <a:p>
            <a:r>
              <a:rPr lang="en-GB" sz="2400" dirty="0"/>
              <a:t>Ultimate institutional </a:t>
            </a:r>
            <a:r>
              <a:rPr lang="en-GB" sz="2400" dirty="0" err="1"/>
              <a:t>TEF</a:t>
            </a:r>
            <a:r>
              <a:rPr lang="en-GB" sz="2400" dirty="0"/>
              <a:t> rating (gold, silver, bronze, unrated) linked to fees that may be charged.</a:t>
            </a:r>
          </a:p>
          <a:p>
            <a:endParaRPr lang="en-GB" sz="2400" dirty="0"/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6957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B71F5-1FA0-453F-8DFA-AD2D144B8B8F}"/>
              </a:ext>
            </a:extLst>
          </p:cNvPr>
          <p:cNvSpPr txBox="1">
            <a:spLocks/>
          </p:cNvSpPr>
          <p:nvPr/>
        </p:nvSpPr>
        <p:spPr>
          <a:xfrm>
            <a:off x="871538" y="215154"/>
            <a:ext cx="7886700" cy="7641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Thresholds versus benchmarks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E0CF5-6146-4065-8C87-5509FE7D4F6E}"/>
              </a:ext>
            </a:extLst>
          </p:cNvPr>
          <p:cNvSpPr txBox="1">
            <a:spLocks/>
          </p:cNvSpPr>
          <p:nvPr/>
        </p:nvSpPr>
        <p:spPr>
          <a:xfrm>
            <a:off x="385763" y="918564"/>
            <a:ext cx="8088630" cy="513252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/>
              <a:t>FT </a:t>
            </a:r>
            <a:r>
              <a:rPr lang="en-GB" sz="2400" dirty="0" err="1"/>
              <a:t>UG</a:t>
            </a:r>
            <a:r>
              <a:rPr lang="en-GB" sz="2400" dirty="0"/>
              <a:t> First Degree: Examples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373001"/>
            <a:ext cx="8372475" cy="513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412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594528" y="1552772"/>
            <a:ext cx="8280400" cy="1012132"/>
          </a:xfrm>
        </p:spPr>
        <p:txBody>
          <a:bodyPr anchor="t">
            <a:normAutofit/>
          </a:bodyPr>
          <a:lstStyle/>
          <a:p>
            <a:pPr algn="l">
              <a:spcBef>
                <a:spcPts val="600"/>
              </a:spcBef>
            </a:pPr>
            <a:r>
              <a:rPr lang="en-GB" sz="3600" b="1" dirty="0">
                <a:latin typeface="Calibri" pitchFamily="34" charset="0"/>
              </a:rPr>
              <a:t>Thank you</a:t>
            </a:r>
            <a:endParaRPr lang="en-GB" sz="3200" dirty="0">
              <a:latin typeface="Calibri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22F1E-53F6-44E5-AA0F-EFDDFC7173A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23672" y="3514395"/>
            <a:ext cx="828040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Phil Denton</a:t>
            </a: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  <a:hlinkClick r:id="rId4"/>
              </a:rPr>
              <a:t>p.denton@ljmu.ac.uk</a:t>
            </a: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Associate Dean, Education and Student Experience (</a:t>
            </a:r>
            <a:r>
              <a:rPr lang="en-GB" sz="2400" kern="0" dirty="0" err="1">
                <a:solidFill>
                  <a:schemeClr val="tx1"/>
                </a:solidFill>
                <a:latin typeface="Calibri" pitchFamily="34" charset="0"/>
              </a:rPr>
              <a:t>ADESE</a:t>
            </a: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)</a:t>
            </a:r>
          </a:p>
          <a:p>
            <a:pPr algn="l">
              <a:defRPr/>
            </a:pPr>
            <a:r>
              <a:rPr lang="en-GB" sz="2400" kern="0" dirty="0">
                <a:solidFill>
                  <a:schemeClr val="tx1"/>
                </a:solidFill>
                <a:latin typeface="Calibri" pitchFamily="34" charset="0"/>
              </a:rPr>
              <a:t>Faculty of Science </a:t>
            </a:r>
          </a:p>
          <a:p>
            <a:pPr algn="l">
              <a:defRPr/>
            </a:pPr>
            <a:endParaRPr lang="en-GB" sz="2400" kern="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026" name="Picture 2" descr="Homepage | Liverpool John Moores University">
            <a:extLst>
              <a:ext uri="{FF2B5EF4-FFF2-40B4-BE49-F238E27FC236}">
                <a16:creationId xmlns:a16="http://schemas.microsoft.com/office/drawing/2014/main" id="{B176FD89-1F80-4AEA-A6C4-6A83815E2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003" y="165898"/>
            <a:ext cx="3590925" cy="1276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967540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351</Words>
  <Application>Microsoft Office PowerPoint</Application>
  <PresentationFormat>On-screen Show (4:3)</PresentationFormat>
  <Paragraphs>48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Faculty Learning, Teaching and Assessment (LTA) Update  Winter 2022 </vt:lpstr>
      <vt:lpstr>Contemporary information</vt:lpstr>
      <vt:lpstr>OfS Student Outcomes Regulation</vt:lpstr>
      <vt:lpstr>Teaching Excellence Framework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Teaching Interest Group (STIG)</dc:title>
  <dc:creator>Denton, Philip</dc:creator>
  <cp:lastModifiedBy>Denton, Philip</cp:lastModifiedBy>
  <cp:revision>22</cp:revision>
  <dcterms:created xsi:type="dcterms:W3CDTF">2021-10-13T10:54:28Z</dcterms:created>
  <dcterms:modified xsi:type="dcterms:W3CDTF">2022-12-15T13:52:59Z</dcterms:modified>
</cp:coreProperties>
</file>