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86" r:id="rId2"/>
    <p:sldId id="303" r:id="rId3"/>
    <p:sldId id="307" r:id="rId4"/>
    <p:sldId id="309" r:id="rId5"/>
    <p:sldId id="308" r:id="rId6"/>
    <p:sldId id="310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89" autoAdjust="0"/>
    <p:restoredTop sz="94628" autoAdjust="0"/>
  </p:normalViewPr>
  <p:slideViewPr>
    <p:cSldViewPr>
      <p:cViewPr varScale="1">
        <p:scale>
          <a:sx n="91" d="100"/>
          <a:sy n="91" d="100"/>
        </p:scale>
        <p:origin x="102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93CED-58D0-4946-BBD7-E2D4162B0CBF}" type="datetimeFigureOut">
              <a:rPr lang="en-GB" smtClean="0"/>
              <a:t>20/01/2019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827F7-C541-49E4-BF0E-3368B1C6CD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56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4" y="8684827"/>
            <a:ext cx="2972547" cy="45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568271-20FF-42D6-A76C-668E834AB3D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8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4" y="8684827"/>
            <a:ext cx="2972547" cy="45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568271-20FF-42D6-A76C-668E834AB3D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941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4" y="8684827"/>
            <a:ext cx="2972547" cy="45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568271-20FF-42D6-A76C-668E834AB3D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65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4" y="8684827"/>
            <a:ext cx="2972547" cy="45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568271-20FF-42D6-A76C-668E834AB3D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19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4" y="8684827"/>
            <a:ext cx="2972547" cy="45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568271-20FF-42D6-A76C-668E834AB3D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316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4" y="8684827"/>
            <a:ext cx="2972547" cy="457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568271-20FF-42D6-A76C-668E834AB3D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12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BCBA5-1D47-4054-8408-6EE728480A87}" type="datetime1">
              <a:rPr lang="en-GB" smtClean="0"/>
              <a:t>20/01/2019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02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6877-05E0-4684-9462-A251A5FC8553}" type="datetime1">
              <a:rPr lang="en-GB" smtClean="0"/>
              <a:t>20/01/2019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32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2BD0-B15B-4DF3-BFB2-58A693B898F0}" type="datetime1">
              <a:rPr lang="en-GB" smtClean="0"/>
              <a:t>20/01/2019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55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F3E7-FA35-472E-80EE-7FBC943F9509}" type="datetime1">
              <a:rPr lang="en-GB" smtClean="0"/>
              <a:t>20/01/2019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3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178D-4247-45FE-B264-5CBB1C64A608}" type="datetime1">
              <a:rPr lang="en-GB" smtClean="0"/>
              <a:t>20/01/2019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8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CA7C-370C-4612-B279-4ED362290CE4}" type="datetime1">
              <a:rPr lang="en-GB" smtClean="0"/>
              <a:t>20/01/2019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69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DF54-91BC-4FFD-B22B-ED9372A45815}" type="datetime1">
              <a:rPr lang="en-GB" smtClean="0"/>
              <a:t>20/01/2019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15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7052-7406-49E4-8AFE-112476390C44}" type="datetime1">
              <a:rPr lang="en-GB" smtClean="0"/>
              <a:t>20/01/2019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71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12D0-FB70-406D-B7F4-3738A93AD955}" type="datetime1">
              <a:rPr lang="en-GB" smtClean="0"/>
              <a:t>20/01/2019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28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3898-44C3-4D62-AC66-E9907194E17E}" type="datetime1">
              <a:rPr lang="en-GB" smtClean="0"/>
              <a:t>20/01/2019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13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1998-E9ED-47ED-A1B1-94DF28EB3C48}" type="datetime1">
              <a:rPr lang="en-GB" smtClean="0"/>
              <a:t>20/01/2019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61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00732-812B-4498-AAFD-89FABC8EB0C8}" type="datetime1">
              <a:rPr lang="en-GB" smtClean="0"/>
              <a:t>20/01/2019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Code = ljpxd Tel = 02071 838329                   Web = www.textwall.co.uk/post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D8D65-7729-4CE1-8C61-4F0C9D9DA2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67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.jpeg"/><Relationship Id="rId4" Type="http://schemas.openxmlformats.org/officeDocument/2006/relationships/hyperlink" Target="mailto:p.denton@ljmu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hyperlink" Target="http://wowie.ljmu.ac.uk/FacultyLTA/msoffice/msoffice.htm" TargetMode="External"/><Relationship Id="rId5" Type="http://schemas.openxmlformats.org/officeDocument/2006/relationships/hyperlink" Target="http://wowie.ljmu.ac.uk/FacultyLTA/Teachingobservationscheme/TOhome.htm" TargetMode="External"/><Relationship Id="rId4" Type="http://schemas.openxmlformats.org/officeDocument/2006/relationships/hyperlink" Target="http://wowie.ljmu.ac.uk/FacultyLTA/Home.ht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notesSlide" Target="../notesSlides/notesSlide3.xml"/><Relationship Id="rId7" Type="http://schemas.openxmlformats.org/officeDocument/2006/relationships/hyperlink" Target="http://wowie.ljmu.ac.uk/FacultyLTA/goodpracticesharing/walkaboutweek.docx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hyperlink" Target="https://www.ljmu.ac.uk/microsites/library/skills-ljmu" TargetMode="External"/><Relationship Id="rId5" Type="http://schemas.openxmlformats.org/officeDocument/2006/relationships/hyperlink" Target="mailto:p.denton@ljmu.ac.uk" TargetMode="External"/><Relationship Id="rId4" Type="http://schemas.openxmlformats.org/officeDocument/2006/relationships/hyperlink" Target="http://wowie.ljmu.ac.uk/FacultyLTA/goodpracticesharing/nexus.htm" TargetMode="Externa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hyperlink" Target="https://my.ljmu.ac.uk/" TargetMode="External"/><Relationship Id="rId5" Type="http://schemas.openxmlformats.org/officeDocument/2006/relationships/hyperlink" Target="https://ltech.ljmu.ac.uk/index.php/staff-help/meetoo/" TargetMode="External"/><Relationship Id="rId4" Type="http://schemas.openxmlformats.org/officeDocument/2006/relationships/hyperlink" Target="http://wowie.ljmu.ac.uk/FacultyLTA/goodpracticesharing/nexus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.jpeg"/><Relationship Id="rId4" Type="http://schemas.openxmlformats.org/officeDocument/2006/relationships/hyperlink" Target="mailto:p.denton@ljmu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94528" y="1552772"/>
            <a:ext cx="8280400" cy="1012132"/>
          </a:xfrm>
        </p:spPr>
        <p:txBody>
          <a:bodyPr anchor="t">
            <a:normAutofit fontScale="90000"/>
          </a:bodyPr>
          <a:lstStyle/>
          <a:p>
            <a:pPr algn="l">
              <a:spcBef>
                <a:spcPts val="600"/>
              </a:spcBef>
            </a:pPr>
            <a:r>
              <a:rPr lang="en-GB" sz="3600" b="1" dirty="0" smtClean="0">
                <a:latin typeface="Calibri" pitchFamily="34" charset="0"/>
              </a:rPr>
              <a:t>Faculty Learning, Teaching and Assessment (LTA) Update</a:t>
            </a:r>
            <a:br>
              <a:rPr lang="en-GB" sz="3600" b="1" dirty="0" smtClean="0">
                <a:latin typeface="Calibri" pitchFamily="34" charset="0"/>
              </a:rPr>
            </a:br>
            <a:r>
              <a:rPr lang="en-GB" sz="1100" b="1" smtClean="0">
                <a:latin typeface="Calibri" pitchFamily="34" charset="0"/>
              </a:rPr>
              <a:t/>
            </a:r>
            <a:br>
              <a:rPr lang="en-GB" sz="1100" b="1" smtClean="0">
                <a:latin typeface="Calibri" pitchFamily="34" charset="0"/>
              </a:rPr>
            </a:br>
            <a:r>
              <a:rPr lang="en-GB" sz="3600" b="1" smtClean="0">
                <a:latin typeface="Calibri" pitchFamily="34" charset="0"/>
              </a:rPr>
              <a:t>Semester 2 2018/19</a:t>
            </a:r>
            <a:r>
              <a:rPr lang="en-GB" sz="3200" b="1" dirty="0">
                <a:latin typeface="Calibri" pitchFamily="34" charset="0"/>
              </a:rPr>
              <a:t/>
            </a:r>
            <a:br>
              <a:rPr lang="en-GB" sz="3200" b="1" dirty="0">
                <a:latin typeface="Calibri" pitchFamily="34" charset="0"/>
              </a:rPr>
            </a:br>
            <a:endParaRPr lang="en-GB" sz="3200" dirty="0" smtClean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23672" y="3514395"/>
            <a:ext cx="828040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Phil Denton</a:t>
            </a:r>
          </a:p>
          <a:p>
            <a:pPr algn="l"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  <a:hlinkClick r:id="rId4"/>
              </a:rPr>
              <a:t>p.denton@ljmu.ac.uk</a:t>
            </a:r>
            <a:endParaRPr lang="en-GB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Associate Dean (Education)</a:t>
            </a:r>
          </a:p>
          <a:p>
            <a:pPr algn="l"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Faculty of Science </a:t>
            </a:r>
          </a:p>
          <a:p>
            <a:pPr algn="l">
              <a:defRPr/>
            </a:pPr>
            <a:endParaRPr lang="en-GB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Presented: </a:t>
            </a:r>
            <a:r>
              <a:rPr lang="en-GB" sz="2400" kern="0" dirty="0" err="1" smtClean="0">
                <a:solidFill>
                  <a:schemeClr val="tx1"/>
                </a:solidFill>
                <a:latin typeface="Calibri" pitchFamily="34" charset="0"/>
              </a:rPr>
              <a:t>NSP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 16/1/19</a:t>
            </a: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230188"/>
            <a:ext cx="352107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1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473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94528" y="692696"/>
            <a:ext cx="8280400" cy="580084"/>
          </a:xfrm>
        </p:spPr>
        <p:txBody>
          <a:bodyPr anchor="t">
            <a:noAutofit/>
          </a:bodyPr>
          <a:lstStyle/>
          <a:p>
            <a:pPr algn="l"/>
            <a:r>
              <a:rPr lang="en-GB" sz="2800" b="1" dirty="0" smtClean="0">
                <a:latin typeface="Calibri" pitchFamily="34" charset="0"/>
              </a:rPr>
              <a:t>Ongoing Activities: Updates</a:t>
            </a:r>
            <a:endParaRPr lang="en-GB" sz="2800" dirty="0" smtClean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77773" y="1365746"/>
            <a:ext cx="7782659" cy="479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  <a:hlinkClick r:id="rId4"/>
              </a:rPr>
              <a:t>LTA website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: Redesigned with separate section for employability resources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  <a:hlinkClick r:id="rId5"/>
              </a:rPr>
              <a:t>Teaching observation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: 107 Scheduled observations in the Faculty this year, 26 completed @15/1/19. Remaining 81 staff will be invited to confirm the scheduled observation date via online survey. Deadline for all forms is 18/4/19.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  <a:hlinkClick r:id="rId6"/>
              </a:rPr>
              <a:t>Student photos in Outlook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: 2018/19 photos pending as development is problematic, as usual.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LJMU LTA Awards: </a:t>
            </a:r>
            <a:r>
              <a:rPr lang="en-GB" sz="2400" kern="0" dirty="0" err="1" smtClean="0">
                <a:solidFill>
                  <a:schemeClr val="tx1"/>
                </a:solidFill>
                <a:latin typeface="Calibri" pitchFamily="34" charset="0"/>
              </a:rPr>
              <a:t>SMT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-agreed recommendations received and to be shortlisted in mid February. 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School Research and Practice in HE seminars discontinued: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M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ulti-date Faculty LTA events favoured in future. </a:t>
            </a: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230188"/>
            <a:ext cx="352107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2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46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94528" y="692696"/>
            <a:ext cx="8280400" cy="580084"/>
          </a:xfrm>
        </p:spPr>
        <p:txBody>
          <a:bodyPr anchor="t">
            <a:noAutofit/>
          </a:bodyPr>
          <a:lstStyle/>
          <a:p>
            <a:pPr algn="l"/>
            <a:r>
              <a:rPr lang="en-GB" sz="2800" b="1" dirty="0" smtClean="0">
                <a:latin typeface="Calibri" pitchFamily="34" charset="0"/>
              </a:rPr>
              <a:t>New activities: Updates</a:t>
            </a:r>
            <a:endParaRPr lang="en-GB" sz="2800" dirty="0" smtClean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05765" y="1293738"/>
            <a:ext cx="7638643" cy="50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>
              <a:spcBef>
                <a:spcPts val="300"/>
              </a:spcBef>
              <a:spcAft>
                <a:spcPts val="0"/>
              </a:spcAft>
              <a:defRPr/>
            </a:pPr>
            <a:r>
              <a:rPr lang="en-GB" sz="2400" u="sng" kern="0" dirty="0" smtClean="0">
                <a:solidFill>
                  <a:schemeClr val="tx1"/>
                </a:solidFill>
                <a:latin typeface="Calibri" pitchFamily="34" charset="0"/>
              </a:rPr>
              <a:t>Faculty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342900" indent="-342900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Transportation arrangements for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  <a:hlinkClick r:id="rId4"/>
              </a:rPr>
              <a:t>Faculty Nexus Pads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(for in-class survey completion) to be reviewed.</a:t>
            </a:r>
          </a:p>
          <a:p>
            <a:pPr marL="342900" indent="-342900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chemeClr val="tx1"/>
                </a:solidFill>
                <a:latin typeface="Calibri" pitchFamily="34" charset="0"/>
              </a:rPr>
              <a:t>50 USB Microphones (for </a:t>
            </a:r>
            <a:r>
              <a:rPr lang="en-US" sz="2400" kern="0" dirty="0" err="1" smtClean="0">
                <a:solidFill>
                  <a:schemeClr val="tx1"/>
                </a:solidFill>
                <a:latin typeface="Calibri" pitchFamily="34" charset="0"/>
              </a:rPr>
              <a:t>Panopto</a:t>
            </a:r>
            <a:r>
              <a:rPr lang="en-US" sz="2400" kern="0" dirty="0" smtClean="0">
                <a:solidFill>
                  <a:schemeClr val="tx1"/>
                </a:solidFill>
                <a:latin typeface="Calibri" pitchFamily="34" charset="0"/>
              </a:rPr>
              <a:t>) and 16 additional PowerPoint controllers purchased: </a:t>
            </a:r>
            <a:r>
              <a:rPr lang="en-US" sz="2400" kern="0" dirty="0" smtClean="0">
                <a:solidFill>
                  <a:schemeClr val="tx1"/>
                </a:solidFill>
                <a:latin typeface="Calibri" pitchFamily="34" charset="0"/>
                <a:hlinkClick r:id="rId5"/>
              </a:rPr>
              <a:t>Email</a:t>
            </a:r>
            <a:r>
              <a:rPr lang="en-US" sz="2400" kern="0" dirty="0" smtClean="0">
                <a:solidFill>
                  <a:schemeClr val="tx1"/>
                </a:solidFill>
                <a:latin typeface="Calibri" pitchFamily="34" charset="0"/>
              </a:rPr>
              <a:t> me to request.</a:t>
            </a:r>
          </a:p>
          <a:p>
            <a:pPr marL="342900" indent="-342900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chemeClr val="tx1"/>
                </a:solidFill>
                <a:latin typeface="Calibri" pitchFamily="34" charset="0"/>
              </a:rPr>
              <a:t>Seating plans for </a:t>
            </a:r>
            <a:r>
              <a:rPr lang="en-US" sz="2400" kern="0" dirty="0" err="1" smtClean="0">
                <a:solidFill>
                  <a:schemeClr val="tx1"/>
                </a:solidFill>
                <a:latin typeface="Calibri" pitchFamily="34" charset="0"/>
              </a:rPr>
              <a:t>Marybone</a:t>
            </a:r>
            <a:r>
              <a:rPr lang="en-US" sz="2400" kern="0" dirty="0" smtClean="0">
                <a:solidFill>
                  <a:schemeClr val="tx1"/>
                </a:solidFill>
                <a:latin typeface="Calibri" pitchFamily="34" charset="0"/>
              </a:rPr>
              <a:t> LT: Pilot this semester.</a:t>
            </a:r>
          </a:p>
          <a:p>
            <a:pPr marL="342900" indent="-342900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chemeClr val="tx1"/>
                </a:solidFill>
                <a:latin typeface="Calibri" pitchFamily="34" charset="0"/>
              </a:rPr>
              <a:t>Slider signs on IT Suites: </a:t>
            </a:r>
            <a:r>
              <a:rPr lang="en-US" sz="2400" i="1" kern="0" dirty="0" smtClean="0">
                <a:solidFill>
                  <a:schemeClr val="tx1"/>
                </a:solidFill>
                <a:latin typeface="Calibri" pitchFamily="34" charset="0"/>
              </a:rPr>
              <a:t>When you</a:t>
            </a:r>
          </a:p>
          <a:p>
            <a:pPr algn="l">
              <a:spcBef>
                <a:spcPts val="300"/>
              </a:spcBef>
              <a:spcAft>
                <a:spcPts val="0"/>
              </a:spcAft>
              <a:tabLst>
                <a:tab pos="444500" algn="l"/>
                <a:tab pos="806450" algn="l"/>
              </a:tabLst>
              <a:defRPr/>
            </a:pPr>
            <a:r>
              <a:rPr lang="en-US" sz="2400" i="1" kern="0" dirty="0" smtClean="0">
                <a:solidFill>
                  <a:schemeClr val="tx1"/>
                </a:solidFill>
                <a:latin typeface="Calibri" pitchFamily="34" charset="0"/>
              </a:rPr>
              <a:t>	leave the scene, return to green.</a:t>
            </a:r>
          </a:p>
          <a:p>
            <a:pPr marL="342900" indent="-342900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4500" algn="l"/>
                <a:tab pos="806450" algn="l"/>
              </a:tabLst>
              <a:defRPr/>
            </a:pPr>
            <a:r>
              <a:rPr lang="en-US" sz="2400" kern="0" dirty="0" smtClean="0">
                <a:solidFill>
                  <a:schemeClr val="tx1"/>
                </a:solidFill>
                <a:latin typeface="Calibri" pitchFamily="34" charset="0"/>
              </a:rPr>
              <a:t>University’s </a:t>
            </a:r>
            <a:r>
              <a:rPr lang="en-US" sz="2400" kern="0" dirty="0" err="1" smtClean="0">
                <a:solidFill>
                  <a:schemeClr val="tx1"/>
                </a:solidFill>
                <a:latin typeface="Calibri" pitchFamily="34" charset="0"/>
                <a:hlinkClick r:id="rId6"/>
              </a:rPr>
              <a:t>Skills@LJMU</a:t>
            </a:r>
            <a:r>
              <a:rPr lang="en-US" sz="2400" kern="0" dirty="0" smtClean="0">
                <a:solidFill>
                  <a:schemeClr val="tx1"/>
                </a:solidFill>
                <a:latin typeface="Calibri" pitchFamily="34" charset="0"/>
              </a:rPr>
              <a:t> webpages updated: </a:t>
            </a:r>
            <a:r>
              <a:rPr lang="en-US" sz="2400" kern="0" dirty="0">
                <a:solidFill>
                  <a:schemeClr val="tx1"/>
                </a:solidFill>
                <a:latin typeface="Calibri" pitchFamily="34" charset="0"/>
              </a:rPr>
              <a:t>Rosetta Stone language </a:t>
            </a:r>
            <a:r>
              <a:rPr lang="en-US" sz="2400" kern="0" dirty="0" smtClean="0">
                <a:solidFill>
                  <a:schemeClr val="tx1"/>
                </a:solidFill>
                <a:latin typeface="Calibri" pitchFamily="34" charset="0"/>
              </a:rPr>
              <a:t>tuition and Skills4Campus available.</a:t>
            </a:r>
          </a:p>
          <a:p>
            <a:pPr marL="342900" indent="-342900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4500" algn="l"/>
                <a:tab pos="806450" algn="l"/>
              </a:tabLst>
              <a:defRPr/>
            </a:pPr>
            <a:r>
              <a:rPr lang="en-US" sz="2400" kern="0" dirty="0" smtClean="0">
                <a:solidFill>
                  <a:schemeClr val="tx1"/>
                </a:solidFill>
                <a:latin typeface="Calibri" pitchFamily="34" charset="0"/>
                <a:hlinkClick r:id="rId7"/>
              </a:rPr>
              <a:t>Walkabout Week </a:t>
            </a:r>
            <a:r>
              <a:rPr lang="en-US" sz="2400" kern="0" dirty="0" smtClean="0">
                <a:solidFill>
                  <a:schemeClr val="tx1"/>
                </a:solidFill>
                <a:latin typeface="Calibri" pitchFamily="34" charset="0"/>
              </a:rPr>
              <a:t>to return: Casual teaching observation in Week 23; details via  </a:t>
            </a:r>
            <a:r>
              <a:rPr lang="en-US" sz="2400" b="1" kern="0" dirty="0" smtClean="0">
                <a:solidFill>
                  <a:schemeClr val="tx1"/>
                </a:solidFill>
                <a:latin typeface="Calibri" pitchFamily="34" charset="0"/>
              </a:rPr>
              <a:t>Ab </a:t>
            </a:r>
            <a:r>
              <a:rPr lang="en-US" sz="2400" kern="0" dirty="0" err="1" smtClean="0">
                <a:solidFill>
                  <a:schemeClr val="tx1"/>
                </a:solidFill>
                <a:latin typeface="Calibri" pitchFamily="34" charset="0"/>
              </a:rPr>
              <a:t>stract</a:t>
            </a:r>
            <a:endParaRPr lang="en-GB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230188"/>
            <a:ext cx="352107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6096" y="3710475"/>
            <a:ext cx="2828789" cy="7986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23928" y="5589240"/>
            <a:ext cx="432048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04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94528" y="692696"/>
            <a:ext cx="8280400" cy="580084"/>
          </a:xfrm>
        </p:spPr>
        <p:txBody>
          <a:bodyPr anchor="t">
            <a:noAutofit/>
          </a:bodyPr>
          <a:lstStyle/>
          <a:p>
            <a:pPr algn="l"/>
            <a:r>
              <a:rPr lang="en-GB" sz="2800" b="1" dirty="0" smtClean="0">
                <a:latin typeface="Calibri" pitchFamily="34" charset="0"/>
              </a:rPr>
              <a:t>New activities: Updates</a:t>
            </a:r>
            <a:endParaRPr lang="en-GB" sz="2800" dirty="0" smtClean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78673" y="1437754"/>
            <a:ext cx="7782659" cy="479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>
              <a:spcBef>
                <a:spcPts val="300"/>
              </a:spcBef>
              <a:spcAft>
                <a:spcPts val="0"/>
              </a:spcAft>
              <a:tabLst>
                <a:tab pos="2066925" algn="l"/>
                <a:tab pos="2422525" algn="l"/>
              </a:tabLst>
              <a:defRPr/>
            </a:pPr>
            <a:r>
              <a:rPr lang="en-GB" sz="2400" u="sng" kern="0" dirty="0">
                <a:solidFill>
                  <a:schemeClr val="tx1"/>
                </a:solidFill>
                <a:latin typeface="Calibri" pitchFamily="34" charset="0"/>
              </a:rPr>
              <a:t>University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 	</a:t>
            </a:r>
          </a:p>
          <a:p>
            <a:pPr marL="360363" indent="-360363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  <a:tab pos="722313" algn="l"/>
                <a:tab pos="2066925" algn="l"/>
                <a:tab pos="2422525" algn="l"/>
              </a:tabLst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PVC (Education) Roadshow: 1/4/19, 15h-14h, </a:t>
            </a:r>
            <a:r>
              <a:rPr lang="en-GB" sz="2400" kern="0" dirty="0" err="1" smtClean="0">
                <a:solidFill>
                  <a:schemeClr val="tx1"/>
                </a:solidFill>
                <a:latin typeface="Calibri" pitchFamily="34" charset="0"/>
              </a:rPr>
              <a:t>P.Jost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 Lower</a:t>
            </a:r>
          </a:p>
          <a:p>
            <a:pPr marL="360363" indent="-360363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  <a:tab pos="722313" algn="l"/>
                <a:tab pos="2066925" algn="l"/>
                <a:tab pos="2422525" algn="l"/>
              </a:tabLst>
              <a:defRPr/>
            </a:pP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Module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evaluation weeks 26 &amp; 27 (18-29 Mar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): Schedule in-class survey completion by booking the </a:t>
            </a:r>
            <a:r>
              <a:rPr lang="en-GB" sz="2400" u="sng" dirty="0">
                <a:hlinkClick r:id="rId4"/>
              </a:rPr>
              <a:t>Nexus </a:t>
            </a:r>
            <a:r>
              <a:rPr lang="en-GB" sz="2400" u="sng" dirty="0" smtClean="0">
                <a:hlinkClick r:id="rId4"/>
              </a:rPr>
              <a:t>Pads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60363" indent="-360363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  <a:tab pos="722313" algn="l"/>
                <a:tab pos="2066925" algn="l"/>
                <a:tab pos="2422525" algn="l"/>
              </a:tabLst>
              <a:defRPr/>
            </a:pPr>
            <a:r>
              <a:rPr lang="en-GB" sz="2400" kern="0" dirty="0" err="1">
                <a:solidFill>
                  <a:schemeClr val="tx1"/>
                </a:solidFill>
                <a:latin typeface="Calibri" pitchFamily="34" charset="0"/>
                <a:hlinkClick r:id="rId5"/>
              </a:rPr>
              <a:t>Meetoo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 guidance reinforced: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Turn </a:t>
            </a:r>
            <a:r>
              <a:rPr lang="en-GB" sz="2400" u="sng" kern="0" dirty="0">
                <a:solidFill>
                  <a:schemeClr val="tx1"/>
                </a:solidFill>
                <a:latin typeface="Calibri" pitchFamily="34" charset="0"/>
              </a:rPr>
              <a:t>on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moderation</a:t>
            </a:r>
          </a:p>
          <a:p>
            <a:pPr marL="360363" indent="-360363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  <a:tab pos="722313" algn="l"/>
                <a:tab pos="2066925" algn="l"/>
                <a:tab pos="2422525" algn="l"/>
              </a:tabLst>
              <a:defRPr/>
            </a:pPr>
            <a:r>
              <a:rPr lang="en-US" sz="2400" kern="0" dirty="0" err="1" smtClean="0">
                <a:solidFill>
                  <a:schemeClr val="tx1"/>
                </a:solidFill>
                <a:latin typeface="Calibri" pitchFamily="34" charset="0"/>
                <a:hlinkClick r:id="rId6"/>
              </a:rPr>
              <a:t>SeeMyTutor</a:t>
            </a:r>
            <a:r>
              <a:rPr lang="en-US" sz="2400" kern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kern="0" dirty="0">
                <a:solidFill>
                  <a:schemeClr val="tx1"/>
                </a:solidFill>
                <a:latin typeface="Calibri" pitchFamily="34" charset="0"/>
              </a:rPr>
              <a:t>reached 3000 appointments </a:t>
            </a:r>
            <a:r>
              <a:rPr lang="en-US" sz="2400" kern="0" dirty="0" smtClean="0">
                <a:solidFill>
                  <a:schemeClr val="tx1"/>
                </a:solidFill>
                <a:latin typeface="Calibri" pitchFamily="34" charset="0"/>
              </a:rPr>
              <a:t>by November</a:t>
            </a:r>
          </a:p>
          <a:p>
            <a:pPr marL="360363" indent="-360363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  <a:tab pos="722313" algn="l"/>
                <a:tab pos="2066925" algn="l"/>
                <a:tab pos="2422525" algn="l"/>
              </a:tabLst>
              <a:defRPr/>
            </a:pP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BS/103, BS/301 and </a:t>
            </a:r>
            <a:r>
              <a:rPr lang="en-GB" sz="2400" kern="0" dirty="0" err="1">
                <a:solidFill>
                  <a:schemeClr val="tx1"/>
                </a:solidFill>
                <a:latin typeface="Calibri" pitchFamily="34" charset="0"/>
              </a:rPr>
              <a:t>P.Jost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 Lower </a:t>
            </a:r>
            <a:endParaRPr lang="en-GB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>
              <a:spcBef>
                <a:spcPts val="300"/>
              </a:spcBef>
              <a:spcAft>
                <a:spcPts val="0"/>
              </a:spcAft>
              <a:tabLst>
                <a:tab pos="180975" algn="l"/>
                <a:tab pos="357188" algn="l"/>
                <a:tab pos="722313" algn="l"/>
                <a:tab pos="2066925" algn="l"/>
                <a:tab pos="2422525" algn="l"/>
              </a:tabLst>
              <a:defRPr/>
            </a:pP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	earmarked for refurbishment.</a:t>
            </a:r>
          </a:p>
          <a:p>
            <a:pPr marL="342900" indent="-342900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0975" algn="l"/>
                <a:tab pos="722313" algn="l"/>
                <a:tab pos="2066925" algn="l"/>
                <a:tab pos="2422525" algn="l"/>
              </a:tabLst>
              <a:defRPr/>
            </a:pPr>
            <a:r>
              <a:rPr lang="en-US" sz="2400" kern="0" dirty="0" smtClean="0">
                <a:solidFill>
                  <a:schemeClr val="tx1"/>
                </a:solidFill>
                <a:latin typeface="Calibri" pitchFamily="34" charset="0"/>
              </a:rPr>
              <a:t>Rate my Room (by staff at log off)</a:t>
            </a:r>
          </a:p>
          <a:p>
            <a:pPr marL="360363" indent="-360363" algn="l">
              <a:spcBef>
                <a:spcPts val="300"/>
              </a:spcBef>
              <a:spcAft>
                <a:spcPts val="0"/>
              </a:spcAft>
              <a:tabLst>
                <a:tab pos="180975" algn="l"/>
                <a:tab pos="722313" algn="l"/>
                <a:tab pos="2066925" algn="l"/>
                <a:tab pos="2422525" algn="l"/>
              </a:tabLst>
              <a:defRPr/>
            </a:pPr>
            <a:r>
              <a:rPr lang="en-US" sz="2400" kern="0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en-US" sz="2400" kern="0" dirty="0" smtClean="0">
                <a:solidFill>
                  <a:schemeClr val="tx1"/>
                </a:solidFill>
                <a:latin typeface="Calibri" pitchFamily="34" charset="0"/>
              </a:rPr>
              <a:t>	Rooms rated very poor will</a:t>
            </a:r>
          </a:p>
          <a:p>
            <a:pPr marL="360363" indent="-360363" algn="l">
              <a:spcBef>
                <a:spcPts val="300"/>
              </a:spcBef>
              <a:spcAft>
                <a:spcPts val="0"/>
              </a:spcAft>
              <a:tabLst>
                <a:tab pos="180975" algn="l"/>
                <a:tab pos="722313" algn="l"/>
                <a:tab pos="2066925" algn="l"/>
                <a:tab pos="2422525" algn="l"/>
              </a:tabLst>
              <a:defRPr/>
            </a:pPr>
            <a:r>
              <a:rPr lang="en-US" sz="2400" kern="0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en-US" sz="2400" kern="0" dirty="0" smtClean="0">
                <a:solidFill>
                  <a:schemeClr val="tx1"/>
                </a:solidFill>
                <a:latin typeface="Calibri" pitchFamily="34" charset="0"/>
              </a:rPr>
              <a:t>	be chased up but use helpdesk, </a:t>
            </a:r>
          </a:p>
          <a:p>
            <a:pPr marL="360363" indent="-360363" algn="l">
              <a:spcBef>
                <a:spcPts val="300"/>
              </a:spcBef>
              <a:spcAft>
                <a:spcPts val="0"/>
              </a:spcAft>
              <a:tabLst>
                <a:tab pos="180975" algn="l"/>
                <a:tab pos="722313" algn="l"/>
                <a:tab pos="2066925" algn="l"/>
                <a:tab pos="2422525" algn="l"/>
              </a:tabLst>
              <a:defRPr/>
            </a:pPr>
            <a:r>
              <a:rPr lang="en-US" sz="2400" kern="0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en-US" sz="2400" kern="0" dirty="0" smtClean="0">
                <a:solidFill>
                  <a:schemeClr val="tx1"/>
                </a:solidFill>
                <a:latin typeface="Calibri" pitchFamily="34" charset="0"/>
              </a:rPr>
              <a:t>	AVA-Byrom, or Estates as usual.</a:t>
            </a:r>
          </a:p>
          <a:p>
            <a:pPr marL="712788" indent="-355600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066925" algn="l"/>
                <a:tab pos="2422525" algn="l"/>
              </a:tabLst>
              <a:defRPr/>
            </a:pPr>
            <a:endParaRPr lang="en-US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712788" indent="-355600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066925" algn="l"/>
                <a:tab pos="2422525" algn="l"/>
              </a:tabLst>
              <a:defRPr/>
            </a:pPr>
            <a:endParaRPr lang="en-US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230188"/>
            <a:ext cx="352107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8204" y="3861048"/>
            <a:ext cx="3116015" cy="2644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89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94528" y="692696"/>
            <a:ext cx="8280400" cy="580084"/>
          </a:xfrm>
        </p:spPr>
        <p:txBody>
          <a:bodyPr anchor="t">
            <a:noAutofit/>
          </a:bodyPr>
          <a:lstStyle/>
          <a:p>
            <a:pPr algn="l"/>
            <a:r>
              <a:rPr lang="en-GB" sz="2800" b="1" dirty="0" smtClean="0">
                <a:latin typeface="Calibri" pitchFamily="34" charset="0"/>
              </a:rPr>
              <a:t>New activities: Updates</a:t>
            </a:r>
            <a:endParaRPr lang="en-GB" sz="2800" dirty="0" smtClean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05765" y="1221730"/>
            <a:ext cx="7710651" cy="479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>
              <a:spcBef>
                <a:spcPts val="300"/>
              </a:spcBef>
              <a:spcAft>
                <a:spcPts val="0"/>
              </a:spcAft>
              <a:tabLst>
                <a:tab pos="2066925" algn="l"/>
                <a:tab pos="2422525" algn="l"/>
              </a:tabLst>
              <a:defRPr/>
            </a:pPr>
            <a:r>
              <a:rPr lang="en-GB" sz="2400" u="sng" kern="0" dirty="0" smtClean="0">
                <a:solidFill>
                  <a:schemeClr val="tx1"/>
                </a:solidFill>
                <a:latin typeface="Calibri" pitchFamily="34" charset="0"/>
              </a:rPr>
              <a:t>National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: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	</a:t>
            </a:r>
          </a:p>
          <a:p>
            <a:pPr marL="360363" indent="-360363" algn="l">
              <a:spcBef>
                <a:spcPts val="300"/>
              </a:spcBef>
              <a:spcAft>
                <a:spcPts val="0"/>
              </a:spcAft>
              <a:tabLst>
                <a:tab pos="360363" algn="l"/>
                <a:tab pos="2066925" algn="l"/>
                <a:tab pos="2422525" algn="l"/>
              </a:tabLst>
              <a:defRPr/>
            </a:pPr>
            <a:r>
              <a:rPr lang="en-GB" sz="1400" kern="0" baseline="30000" dirty="0" smtClean="0">
                <a:solidFill>
                  <a:schemeClr val="tx1"/>
                </a:solidFill>
                <a:latin typeface="Wingdings" panose="05000000000000000000" pitchFamily="2" charset="2"/>
              </a:rPr>
              <a:t>l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 	</a:t>
            </a:r>
            <a:r>
              <a:rPr lang="en-GB" sz="2400" kern="0" dirty="0" err="1" smtClean="0">
                <a:solidFill>
                  <a:schemeClr val="tx1"/>
                </a:solidFill>
                <a:latin typeface="Calibri" pitchFamily="34" charset="0"/>
              </a:rPr>
              <a:t>Augar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report into post-18 education funding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reports later this year, plenty of leaks in the meantime...</a:t>
            </a:r>
          </a:p>
          <a:p>
            <a:pPr marL="360363" indent="-360363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066925" algn="l"/>
                <a:tab pos="2422525" algn="l"/>
              </a:tabLst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Second 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year of the two-year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subject-level </a:t>
            </a:r>
            <a:r>
              <a:rPr lang="en-GB" sz="2400" kern="0" dirty="0" err="1">
                <a:solidFill>
                  <a:schemeClr val="tx1"/>
                </a:solidFill>
                <a:latin typeface="Calibri" pitchFamily="34" charset="0"/>
              </a:rPr>
              <a:t>TEF</a:t>
            </a:r>
            <a:r>
              <a:rPr lang="en-GB" sz="2400" kern="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pilot: Staff are writing narratives for each of the subject areas.</a:t>
            </a:r>
          </a:p>
          <a:p>
            <a:pPr marL="360363" indent="-360363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066925" algn="l"/>
                <a:tab pos="2422525" algn="l"/>
              </a:tabLst>
              <a:defRPr/>
            </a:pPr>
            <a:r>
              <a:rPr lang="en-US" sz="2400" kern="0" dirty="0" smtClean="0">
                <a:solidFill>
                  <a:schemeClr val="tx1"/>
                </a:solidFill>
                <a:latin typeface="Calibri" pitchFamily="34" charset="0"/>
              </a:rPr>
              <a:t>Weightings of the </a:t>
            </a:r>
            <a:r>
              <a:rPr lang="en-US" sz="2400" kern="0" dirty="0" err="1" smtClean="0">
                <a:solidFill>
                  <a:schemeClr val="tx1"/>
                </a:solidFill>
                <a:latin typeface="Calibri" pitchFamily="34" charset="0"/>
              </a:rPr>
              <a:t>TEF</a:t>
            </a:r>
            <a:r>
              <a:rPr lang="en-US" sz="2400" kern="0" dirty="0" smtClean="0">
                <a:solidFill>
                  <a:schemeClr val="tx1"/>
                </a:solidFill>
                <a:latin typeface="Calibri" pitchFamily="34" charset="0"/>
              </a:rPr>
              <a:t> pilot metric data types (likely to be adopted in full roll-out):</a:t>
            </a:r>
          </a:p>
          <a:p>
            <a:pPr marL="722313" lvl="1" indent="-360363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066925" algn="l"/>
                <a:tab pos="2422525" algn="l"/>
              </a:tabLst>
              <a:defRPr/>
            </a:pPr>
            <a:r>
              <a:rPr lang="en-US" sz="2400" kern="0" dirty="0" err="1" smtClean="0">
                <a:solidFill>
                  <a:schemeClr val="tx1"/>
                </a:solidFill>
                <a:latin typeface="Calibri" pitchFamily="34" charset="0"/>
              </a:rPr>
              <a:t>NSS</a:t>
            </a:r>
            <a:r>
              <a:rPr lang="en-US" sz="2400" kern="0" dirty="0" smtClean="0">
                <a:solidFill>
                  <a:schemeClr val="tx1"/>
                </a:solidFill>
                <a:latin typeface="Calibri" pitchFamily="34" charset="0"/>
              </a:rPr>
              <a:t> (33%)</a:t>
            </a:r>
          </a:p>
          <a:p>
            <a:pPr marL="722313" lvl="1" indent="-360363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066925" algn="l"/>
                <a:tab pos="2422525" algn="l"/>
              </a:tabLst>
              <a:defRPr/>
            </a:pPr>
            <a:r>
              <a:rPr lang="en-US" sz="2400" kern="0" dirty="0" smtClean="0">
                <a:solidFill>
                  <a:schemeClr val="tx1"/>
                </a:solidFill>
                <a:latin typeface="Calibri" pitchFamily="34" charset="0"/>
              </a:rPr>
              <a:t>Employability (40%)</a:t>
            </a:r>
          </a:p>
          <a:p>
            <a:pPr marL="722313" lvl="1" indent="-360363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066925" algn="l"/>
                <a:tab pos="2422525" algn="l"/>
              </a:tabLst>
              <a:defRPr/>
            </a:pPr>
            <a:r>
              <a:rPr lang="en-US" sz="2400" kern="0" dirty="0" smtClean="0">
                <a:solidFill>
                  <a:schemeClr val="tx1"/>
                </a:solidFill>
                <a:latin typeface="Calibri" pitchFamily="34" charset="0"/>
              </a:rPr>
              <a:t>Retention (27%)</a:t>
            </a:r>
            <a:endParaRPr lang="en-GB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algn="l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400" kern="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230188"/>
            <a:ext cx="352107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5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38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94528" y="1552772"/>
            <a:ext cx="8280400" cy="1012132"/>
          </a:xfrm>
        </p:spPr>
        <p:txBody>
          <a:bodyPr anchor="t">
            <a:normAutofit/>
          </a:bodyPr>
          <a:lstStyle/>
          <a:p>
            <a:pPr algn="l">
              <a:spcBef>
                <a:spcPts val="600"/>
              </a:spcBef>
            </a:pPr>
            <a:r>
              <a:rPr lang="en-US" sz="3200" dirty="0" smtClean="0">
                <a:latin typeface="Calibri" pitchFamily="34" charset="0"/>
              </a:rPr>
              <a:t>Any Questions?</a:t>
            </a:r>
            <a:endParaRPr lang="en-GB" sz="3200" dirty="0" smtClean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23672" y="3514395"/>
            <a:ext cx="828040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Phil Denton</a:t>
            </a:r>
          </a:p>
          <a:p>
            <a:pPr algn="l"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  <a:hlinkClick r:id="rId4"/>
              </a:rPr>
              <a:t>p.denton@ljmu.ac.uk</a:t>
            </a:r>
            <a:endParaRPr lang="en-GB" sz="240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Associate Dean (Education)</a:t>
            </a:r>
          </a:p>
          <a:p>
            <a:pPr algn="l"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Calibri" pitchFamily="34" charset="0"/>
              </a:rPr>
              <a:t>Faculty of Science </a:t>
            </a: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230188"/>
            <a:ext cx="352107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2F1E-53F6-44E5-AA0F-EFDDFC7173A8}" type="slidenum">
              <a:rPr lang="en-GB" smtClean="0"/>
              <a:pPr/>
              <a:t>6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967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f4d11c1-18e6-444e-aab8-d991f5d1f7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222</Words>
  <Application>Microsoft Office PowerPoint</Application>
  <PresentationFormat>On-screen Show (4:3)</PresentationFormat>
  <Paragraphs>60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Times New Roman</vt:lpstr>
      <vt:lpstr>Arial</vt:lpstr>
      <vt:lpstr>Calibri</vt:lpstr>
      <vt:lpstr>Wingdings</vt:lpstr>
      <vt:lpstr>Office Theme</vt:lpstr>
      <vt:lpstr>Faculty Learning, Teaching and Assessment (LTA) Update  Semester 2 2018/19 </vt:lpstr>
      <vt:lpstr>Ongoing Activities: Updates</vt:lpstr>
      <vt:lpstr>New activities: Updates</vt:lpstr>
      <vt:lpstr>New activities: Updates</vt:lpstr>
      <vt:lpstr>New activities: Updates</vt:lpstr>
      <vt:lpstr>Any Questions?</vt:lpstr>
    </vt:vector>
  </TitlesOfParts>
  <Company>Liverpool John Moores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5005CHACAP Chemistry of Life Kinetics and thermodynamics of enzymatic reactions Lecture 7 Dr Phil Denton, Rm 215</dc:title>
  <dc:creator>phcpdent</dc:creator>
  <cp:lastModifiedBy>Denton, Philip</cp:lastModifiedBy>
  <cp:revision>260</cp:revision>
  <dcterms:created xsi:type="dcterms:W3CDTF">2013-03-14T11:29:25Z</dcterms:created>
  <dcterms:modified xsi:type="dcterms:W3CDTF">2019-01-20T08:54:49Z</dcterms:modified>
</cp:coreProperties>
</file>