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86" r:id="rId2"/>
    <p:sldId id="288" r:id="rId3"/>
    <p:sldId id="302" r:id="rId4"/>
    <p:sldId id="303" r:id="rId5"/>
    <p:sldId id="307" r:id="rId6"/>
    <p:sldId id="305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9" autoAdjust="0"/>
    <p:restoredTop sz="94628" autoAdjust="0"/>
  </p:normalViewPr>
  <p:slideViewPr>
    <p:cSldViewPr>
      <p:cViewPr varScale="1">
        <p:scale>
          <a:sx n="105" d="100"/>
          <a:sy n="105" d="100"/>
        </p:scale>
        <p:origin x="13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93CED-58D0-4946-BBD7-E2D4162B0CBF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827F7-C541-49E4-BF0E-3368B1C6C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11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91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941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5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15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CBA5-1D47-4054-8408-6EE728480A87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0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6877-05E0-4684-9462-A251A5FC8553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32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2BD0-B15B-4DF3-BFB2-58A693B898F0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5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F3E7-FA35-472E-80EE-7FBC943F9509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3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178D-4247-45FE-B264-5CBB1C64A608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8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CA7C-370C-4612-B279-4ED362290CE4}" type="datetime1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69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DF54-91BC-4FFD-B22B-ED9372A45815}" type="datetime1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15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052-7406-49E4-8AFE-112476390C44}" type="datetime1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71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12D0-FB70-406D-B7F4-3738A93AD955}" type="datetime1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28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3898-44C3-4D62-AC66-E9907194E17E}" type="datetime1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3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1998-E9ED-47ED-A1B1-94DF28EB3C48}" type="datetime1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1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00732-812B-4498-AAFD-89FABC8EB0C8}" type="datetime1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Code = ljpxd Tel = 02071 838329                  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D8D65-7729-4CE1-8C61-4F0C9D9DA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67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jpeg"/><Relationship Id="rId4" Type="http://schemas.openxmlformats.org/officeDocument/2006/relationships/hyperlink" Target="mailto:p.denton@ljmu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tinyurl.com/scslt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1.jpeg"/><Relationship Id="rId4" Type="http://schemas.openxmlformats.org/officeDocument/2006/relationships/hyperlink" Target="https://seemytutor.ljmu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1552772"/>
            <a:ext cx="8280400" cy="1012132"/>
          </a:xfrm>
        </p:spPr>
        <p:txBody>
          <a:bodyPr anchor="t">
            <a:normAutofit fontScale="90000"/>
          </a:bodyPr>
          <a:lstStyle/>
          <a:p>
            <a:pPr algn="l">
              <a:spcBef>
                <a:spcPts val="600"/>
              </a:spcBef>
            </a:pPr>
            <a:r>
              <a:rPr lang="en-GB" sz="3600" b="1" dirty="0" smtClean="0">
                <a:latin typeface="Calibri" pitchFamily="34" charset="0"/>
              </a:rPr>
              <a:t>Faculty Learning, Teaching and Assessment (LTA) Update</a:t>
            </a:r>
            <a:br>
              <a:rPr lang="en-GB" sz="3600" b="1" dirty="0" smtClean="0">
                <a:latin typeface="Calibri" pitchFamily="34" charset="0"/>
              </a:rPr>
            </a:br>
            <a:r>
              <a:rPr lang="en-GB" sz="1100" b="1" dirty="0" smtClean="0">
                <a:latin typeface="Calibri" pitchFamily="34" charset="0"/>
              </a:rPr>
              <a:t/>
            </a:r>
            <a:br>
              <a:rPr lang="en-GB" sz="1100" b="1" dirty="0" smtClean="0">
                <a:latin typeface="Calibri" pitchFamily="34" charset="0"/>
              </a:rPr>
            </a:br>
            <a:r>
              <a:rPr lang="en-GB" sz="3600" b="1" dirty="0" smtClean="0">
                <a:latin typeface="Calibri" pitchFamily="34" charset="0"/>
              </a:rPr>
              <a:t>Autumn 2018</a:t>
            </a:r>
            <a:r>
              <a:rPr lang="en-GB" sz="3200" b="1" dirty="0">
                <a:latin typeface="Calibri" pitchFamily="34" charset="0"/>
              </a:rPr>
              <a:t/>
            </a:r>
            <a:br>
              <a:rPr lang="en-GB" sz="3200" b="1" dirty="0">
                <a:latin typeface="Calibri" pitchFamily="34" charset="0"/>
              </a:rPr>
            </a:br>
            <a:endParaRPr lang="en-GB" sz="32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35031" y="3501008"/>
            <a:ext cx="82804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Phil Denton</a:t>
            </a: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  <a:hlinkClick r:id="rId4"/>
              </a:rPr>
              <a:t>p.denton@ljmu.ac.uk</a:t>
            </a: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Associate Dean (Education)</a:t>
            </a: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Faculty of Science </a:t>
            </a:r>
          </a:p>
          <a:p>
            <a:pPr algn="l">
              <a:defRPr/>
            </a:pP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NSP 6/9/18 (abridged and via Director, NSP)</a:t>
            </a:r>
          </a:p>
          <a:p>
            <a:pPr algn="l"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73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692696"/>
            <a:ext cx="8280400" cy="580084"/>
          </a:xfrm>
        </p:spPr>
        <p:txBody>
          <a:bodyPr anchor="t">
            <a:noAutofit/>
          </a:bodyPr>
          <a:lstStyle/>
          <a:p>
            <a:pPr algn="l"/>
            <a:r>
              <a:rPr lang="en-GB" sz="2800" b="1" dirty="0" smtClean="0">
                <a:latin typeface="Calibri" pitchFamily="34" charset="0"/>
              </a:rPr>
              <a:t>Faculty </a:t>
            </a:r>
            <a:r>
              <a:rPr lang="en-GB" sz="2800" b="1" dirty="0">
                <a:latin typeface="Calibri" pitchFamily="34" charset="0"/>
              </a:rPr>
              <a:t>LTA </a:t>
            </a:r>
            <a:r>
              <a:rPr lang="en-GB" sz="2800" b="1" dirty="0" smtClean="0">
                <a:latin typeface="Calibri" pitchFamily="34" charset="0"/>
              </a:rPr>
              <a:t>activity 2017/18</a:t>
            </a:r>
            <a:r>
              <a:rPr lang="en-GB" sz="2800" b="1" dirty="0">
                <a:latin typeface="Calibri" pitchFamily="34" charset="0"/>
              </a:rPr>
              <a:t/>
            </a:r>
            <a:br>
              <a:rPr lang="en-GB" sz="2800" b="1" dirty="0">
                <a:latin typeface="Calibri" pitchFamily="34" charset="0"/>
              </a:rPr>
            </a:br>
            <a:r>
              <a:rPr lang="en-GB" sz="2800" b="1" dirty="0">
                <a:latin typeface="Calibri" pitchFamily="34" charset="0"/>
              </a:rPr>
              <a:t/>
            </a:r>
            <a:br>
              <a:rPr lang="en-GB" sz="2800" b="1" dirty="0">
                <a:latin typeface="Calibri" pitchFamily="34" charset="0"/>
              </a:rPr>
            </a:b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77773" y="1365746"/>
            <a:ext cx="8297952" cy="4439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LTA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website expanded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www.tinyurl.com/scslta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(these slides are available under ‘Staff Meetings’)</a:t>
            </a: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Teaching observation had 95% completion. Issues raised with Estates, good practices shared at Faculty events.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MeeToo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classroom response system adopted by LJMU: Video resources on LTA website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Software to add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student photos to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Outlook: September 2018 entrant’s photos expected October.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667" y="4797152"/>
            <a:ext cx="6942733" cy="1538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848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692696"/>
            <a:ext cx="8280400" cy="580084"/>
          </a:xfrm>
        </p:spPr>
        <p:txBody>
          <a:bodyPr anchor="t">
            <a:noAutofit/>
          </a:bodyPr>
          <a:lstStyle/>
          <a:p>
            <a:pPr algn="l"/>
            <a:r>
              <a:rPr lang="en-GB" sz="2800" b="1" dirty="0">
                <a:latin typeface="Calibri" pitchFamily="34" charset="0"/>
              </a:rPr>
              <a:t>Faculty LTA </a:t>
            </a:r>
            <a:r>
              <a:rPr lang="en-GB" sz="2800" b="1" dirty="0" smtClean="0">
                <a:latin typeface="Calibri" pitchFamily="34" charset="0"/>
              </a:rPr>
              <a:t>activity 2017/18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77773" y="1437754"/>
            <a:ext cx="8297952" cy="479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Five (3NSP, 1SPS, 1PBS) LJMU LTA Award winners = most successful Faculty.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1500 programme-specific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academic diaries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distributed to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all Level 3 and 4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students. Diary use correlates against positive UG sentiments, notably, “the timetable suits my needs.”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School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Research and Practice (RAP) seminars by external speakers introduced. One RAP hosted by each School, average attendance was 31 staff.</a:t>
            </a:r>
          </a:p>
          <a:p>
            <a:pPr marL="342900" indent="-342900" algn="l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New signage for IT suites installed</a:t>
            </a:r>
          </a:p>
          <a:p>
            <a:pPr marL="361950" algn="l">
              <a:spcAft>
                <a:spcPts val="0"/>
              </a:spcAf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Jan 2018: 14% increase in PC use from </a:t>
            </a:r>
          </a:p>
          <a:p>
            <a:pPr marL="361950" algn="l">
              <a:spcAft>
                <a:spcPts val="0"/>
              </a:spcAft>
              <a:defRPr/>
            </a:pP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Sem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1 to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Sem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2 (compared to 16/17).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2160" y="4703787"/>
            <a:ext cx="2819400" cy="15335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75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692696"/>
            <a:ext cx="8280400" cy="580084"/>
          </a:xfrm>
        </p:spPr>
        <p:txBody>
          <a:bodyPr anchor="t">
            <a:noAutofit/>
          </a:bodyPr>
          <a:lstStyle/>
          <a:p>
            <a:pPr algn="l"/>
            <a:r>
              <a:rPr lang="en-GB" sz="2800" b="1" dirty="0" smtClean="0">
                <a:latin typeface="Calibri" pitchFamily="34" charset="0"/>
              </a:rPr>
              <a:t>Ongoing Activities for 2018/19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77773" y="1437754"/>
            <a:ext cx="8297952" cy="479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LTA website: New Programme Leader resource area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Teaching observation: target completion = 100%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Student photos in Outlook: Software on LTA website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LJMU </a:t>
            </a:r>
            <a:r>
              <a:rPr lang="en-GB" sz="2400" kern="0" smtClean="0">
                <a:solidFill>
                  <a:schemeClr val="tx1"/>
                </a:solidFill>
                <a:latin typeface="Calibri" pitchFamily="34" charset="0"/>
              </a:rPr>
              <a:t>LTA Awards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(JMSU Amazing Teacher nomination scheme is expected to return)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Academic diaries for all new Level 3 and 4 students.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School RAP seminars.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Faculty Practice Exchange Event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LJMU LTA Conference registration social event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Online bimonthly LTA newsletter  </a:t>
            </a:r>
            <a:r>
              <a:rPr lang="en-GB" sz="2400" b="1" kern="0" dirty="0" smtClean="0">
                <a:solidFill>
                  <a:schemeClr val="tx1"/>
                </a:solidFill>
                <a:latin typeface="Calibri" pitchFamily="34" charset="0"/>
              </a:rPr>
              <a:t>Ab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stract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, archive editions on LTA website.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274000" y="5373216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146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692696"/>
            <a:ext cx="8280400" cy="580084"/>
          </a:xfrm>
        </p:spPr>
        <p:txBody>
          <a:bodyPr anchor="t">
            <a:noAutofit/>
          </a:bodyPr>
          <a:lstStyle/>
          <a:p>
            <a:pPr algn="l"/>
            <a:r>
              <a:rPr lang="en-GB" sz="2800" b="1" dirty="0" smtClean="0">
                <a:latin typeface="Calibri" pitchFamily="34" charset="0"/>
              </a:rPr>
              <a:t>New activities for 2018/19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77773" y="1437754"/>
            <a:ext cx="8297952" cy="479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900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u="sng" kern="0" dirty="0" smtClean="0">
                <a:solidFill>
                  <a:schemeClr val="tx1"/>
                </a:solidFill>
                <a:latin typeface="Calibri" pitchFamily="34" charset="0"/>
              </a:rPr>
              <a:t>Faculty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Details to follow and published in  </a:t>
            </a:r>
            <a:r>
              <a:rPr lang="en-GB" sz="2400" b="1" kern="0" dirty="0" smtClean="0">
                <a:solidFill>
                  <a:schemeClr val="tx1"/>
                </a:solidFill>
                <a:latin typeface="Calibri" pitchFamily="34" charset="0"/>
              </a:rPr>
              <a:t>Ab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stract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marL="800100" lvl="1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Online training video for the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WebPA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peer-marking system.</a:t>
            </a:r>
          </a:p>
          <a:p>
            <a:pPr marL="800100" lvl="1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Minimum expectations for BSc employability content, reviewed by UG Programme Leaders at June away day.</a:t>
            </a:r>
          </a:p>
          <a:p>
            <a:pPr marL="800100" lvl="1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Revised transportation arrangements for the 20 Faculty Nexus pads for in-class survey completion.</a:t>
            </a:r>
          </a:p>
          <a:p>
            <a:pPr marL="342900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u="sng" kern="0" dirty="0" smtClean="0">
                <a:solidFill>
                  <a:schemeClr val="tx1"/>
                </a:solidFill>
                <a:latin typeface="Calibri" pitchFamily="34" charset="0"/>
              </a:rPr>
              <a:t>University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GB" sz="1400" kern="0" baseline="30000" dirty="0" smtClean="0">
                <a:solidFill>
                  <a:schemeClr val="tx1"/>
                </a:solidFill>
                <a:latin typeface="Wingdings" panose="05000000000000000000" pitchFamily="2" charset="2"/>
              </a:rPr>
              <a:t>l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	Personalised timetables for students.</a:t>
            </a:r>
          </a:p>
          <a:p>
            <a:pPr marL="712788" indent="-3556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In-house student digital engagement monitoring system.</a:t>
            </a:r>
          </a:p>
          <a:p>
            <a:pPr marL="712788" indent="-3556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Referral period moves to July in week before Graduation.</a:t>
            </a:r>
          </a:p>
          <a:p>
            <a:pPr marL="712788" indent="-3556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Review of criteria for reader/professor via LTA route.</a:t>
            </a:r>
          </a:p>
          <a:p>
            <a:pPr marL="342900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u="sng" kern="0" dirty="0" smtClean="0">
                <a:solidFill>
                  <a:schemeClr val="tx1"/>
                </a:solidFill>
                <a:latin typeface="Calibri" pitchFamily="34" charset="0"/>
              </a:rPr>
              <a:t>National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1400" kern="0" baseline="30000" dirty="0" smtClean="0">
                <a:solidFill>
                  <a:schemeClr val="tx1"/>
                </a:solidFill>
                <a:latin typeface="Wingdings" panose="05000000000000000000" pitchFamily="2" charset="2"/>
              </a:rPr>
              <a:t>l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2400" kern="0" dirty="0" err="1">
                <a:solidFill>
                  <a:schemeClr val="tx1"/>
                </a:solidFill>
                <a:latin typeface="Calibri" pitchFamily="34" charset="0"/>
              </a:rPr>
              <a:t>Augar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 report into post-18 education funding </a:t>
            </a: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712788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66925" algn="l"/>
                <a:tab pos="2422525" algn="l"/>
              </a:tabLs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2nd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year of the two-year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subject-level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TEF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pilot.</a:t>
            </a:r>
          </a:p>
          <a:p>
            <a:pPr marL="342900" indent="-342900" algn="l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300192" y="1412776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604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692696"/>
            <a:ext cx="8280400" cy="580084"/>
          </a:xfrm>
        </p:spPr>
        <p:txBody>
          <a:bodyPr anchor="t">
            <a:noAutofit/>
          </a:bodyPr>
          <a:lstStyle/>
          <a:p>
            <a:pPr algn="l"/>
            <a:r>
              <a:rPr lang="en-GB" sz="2800" b="1" dirty="0" smtClean="0">
                <a:latin typeface="Calibri" pitchFamily="34" charset="0"/>
              </a:rPr>
              <a:t>Suggestions for Semester 1 </a:t>
            </a:r>
            <a:r>
              <a:rPr lang="en-GB" sz="2800" b="1" dirty="0">
                <a:latin typeface="Calibri" pitchFamily="34" charset="0"/>
              </a:rPr>
              <a:t>…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77773" y="1437754"/>
            <a:ext cx="8297952" cy="491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Get acquainted with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MeeToo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if you’ve not used it already (see LTA website or ask a colleague)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Visit the refurbished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Marybone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, Peter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Jost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 Upper and Cherie Booth LTs in week zero if you are due to teach there.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Schedule a 10-minute in-class module-evaluation slot in your Semester 1 module weeks 9/10. If not in an IT suite, students would use their personal mobile device or Faculty Nexus pad.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Add your availability to </a:t>
            </a:r>
            <a:r>
              <a:rPr lang="en-GB" sz="2400" kern="0" dirty="0" err="1" smtClean="0">
                <a:solidFill>
                  <a:schemeClr val="tx1"/>
                </a:solidFill>
                <a:latin typeface="Calibri" pitchFamily="34" charset="0"/>
              </a:rPr>
              <a:t>SeeMyTutor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, the new online appointment-booking system that links to students’ personalised timetables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https://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  <a:hlinkClick r:id="rId4"/>
              </a:rPr>
              <a:t>seemytutor.ljmu.ac.uk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*   </a:t>
            </a:r>
          </a:p>
          <a:p>
            <a:pPr algn="r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Please contact Phil if you have any queries x2035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tabLst>
                <a:tab pos="8077200" algn="r"/>
              </a:tabLst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*offline </a:t>
            </a:r>
            <a:r>
              <a:rPr lang="en-GB" sz="2400" kern="0" smtClean="0">
                <a:solidFill>
                  <a:schemeClr val="tx1"/>
                </a:solidFill>
                <a:latin typeface="Calibri" pitchFamily="34" charset="0"/>
              </a:rPr>
              <a:t>at time </a:t>
            </a: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of writing 	p.denton@ljmu.ac.uk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77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0dd8ee9-7fb6-4d30-93ab-170c691ea5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465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Wingdings</vt:lpstr>
      <vt:lpstr>Arial</vt:lpstr>
      <vt:lpstr>Times New Roman</vt:lpstr>
      <vt:lpstr>Calibri</vt:lpstr>
      <vt:lpstr>Office Theme</vt:lpstr>
      <vt:lpstr>Faculty Learning, Teaching and Assessment (LTA) Update  Autumn 2018 </vt:lpstr>
      <vt:lpstr>Faculty LTA activity 2017/18  </vt:lpstr>
      <vt:lpstr>Faculty LTA activity 2017/18</vt:lpstr>
      <vt:lpstr>Ongoing Activities for 2018/19</vt:lpstr>
      <vt:lpstr>New activities for 2018/19</vt:lpstr>
      <vt:lpstr>Suggestions for Semester 1 …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5005CHACAP Chemistry of Life Kinetics and thermodynamics of enzymatic reactions Lecture 7 Dr Phil Denton, Rm 215</dc:title>
  <dc:creator>phcpdent</dc:creator>
  <cp:lastModifiedBy>Denton, Philip</cp:lastModifiedBy>
  <cp:revision>225</cp:revision>
  <dcterms:created xsi:type="dcterms:W3CDTF">2013-03-14T11:29:25Z</dcterms:created>
  <dcterms:modified xsi:type="dcterms:W3CDTF">2019-01-15T09:12:28Z</dcterms:modified>
</cp:coreProperties>
</file>