
<file path=[Content_Types].xml><?xml version="1.0" encoding="utf-8"?>
<Types xmlns="http://schemas.openxmlformats.org/package/2006/content-types">
  <Default Extension="67A0CC10"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0" r:id="rId5"/>
    <p:sldId id="266" r:id="rId6"/>
    <p:sldId id="263" r:id="rId7"/>
    <p:sldId id="264" r:id="rId8"/>
    <p:sldId id="265" r:id="rId9"/>
    <p:sldId id="267" r:id="rId10"/>
    <p:sldId id="269" r:id="rId11"/>
    <p:sldId id="268" r:id="rId12"/>
    <p:sldId id="271" r:id="rId13"/>
    <p:sldId id="272" r:id="rId14"/>
    <p:sldId id="273" r:id="rId15"/>
    <p:sldId id="274"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ton, Philip" initials="DP" lastIdx="4" clrIdx="0">
    <p:extLst>
      <p:ext uri="{19B8F6BF-5375-455C-9EA6-DF929625EA0E}">
        <p15:presenceInfo xmlns:p15="http://schemas.microsoft.com/office/powerpoint/2012/main" userId="S::PHCPDENT@ljmu.ac.uk::22c8933e-ac27-47e3-979a-fa22a2fe38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54" autoAdjust="0"/>
    <p:restoredTop sz="94660"/>
  </p:normalViewPr>
  <p:slideViewPr>
    <p:cSldViewPr snapToGrid="0">
      <p:cViewPr varScale="1">
        <p:scale>
          <a:sx n="108" d="100"/>
          <a:sy n="108" d="100"/>
        </p:scale>
        <p:origin x="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ADF802-9AD7-471E-AAFE-9E112DF02F3C}" type="doc">
      <dgm:prSet loTypeId="urn:microsoft.com/office/officeart/2005/8/layout/venn1" loCatId="relationship" qsTypeId="urn:microsoft.com/office/officeart/2005/8/quickstyle/simple2" qsCatId="simple" csTypeId="urn:microsoft.com/office/officeart/2005/8/colors/accent0_1" csCatId="mainScheme" phldr="1"/>
      <dgm:spPr/>
    </dgm:pt>
    <dgm:pt modelId="{076F3177-09DB-4925-9C65-C7CE10BB0684}">
      <dgm:prSet phldrT="[Text]"/>
      <dgm:spPr/>
      <dgm:t>
        <a:bodyPr/>
        <a:lstStyle/>
        <a:p>
          <a:pPr algn="ctr"/>
          <a:r>
            <a:rPr lang="en-US"/>
            <a:t>People</a:t>
          </a:r>
        </a:p>
      </dgm:t>
    </dgm:pt>
    <dgm:pt modelId="{ABDED88B-0AC6-446E-8454-654A1C18B198}" type="parTrans" cxnId="{C0FFA1C3-45CB-4D88-8541-3EABB645262B}">
      <dgm:prSet/>
      <dgm:spPr/>
      <dgm:t>
        <a:bodyPr/>
        <a:lstStyle/>
        <a:p>
          <a:pPr algn="ctr"/>
          <a:endParaRPr lang="en-US"/>
        </a:p>
      </dgm:t>
    </dgm:pt>
    <dgm:pt modelId="{28D18A26-796B-48FE-B508-0A24C984E8FF}" type="sibTrans" cxnId="{C0FFA1C3-45CB-4D88-8541-3EABB645262B}">
      <dgm:prSet/>
      <dgm:spPr/>
      <dgm:t>
        <a:bodyPr/>
        <a:lstStyle/>
        <a:p>
          <a:pPr algn="ctr"/>
          <a:endParaRPr lang="en-US"/>
        </a:p>
      </dgm:t>
    </dgm:pt>
    <dgm:pt modelId="{DB28C0D7-2DC6-46A8-9317-A823E84ED81B}">
      <dgm:prSet phldrT="[Text]"/>
      <dgm:spPr/>
      <dgm:t>
        <a:bodyPr/>
        <a:lstStyle/>
        <a:p>
          <a:pPr algn="ctr"/>
          <a:r>
            <a:rPr lang="en-US"/>
            <a:t>Physical &amp; digital estate</a:t>
          </a:r>
        </a:p>
      </dgm:t>
    </dgm:pt>
    <dgm:pt modelId="{ACD9B672-4C59-4964-99E3-B626E0B240A8}" type="parTrans" cxnId="{0C45A561-323E-4AFB-918A-496C1ED6516B}">
      <dgm:prSet/>
      <dgm:spPr/>
      <dgm:t>
        <a:bodyPr/>
        <a:lstStyle/>
        <a:p>
          <a:pPr algn="ctr"/>
          <a:endParaRPr lang="en-US"/>
        </a:p>
      </dgm:t>
    </dgm:pt>
    <dgm:pt modelId="{B6D34525-E655-4447-8F46-E4F253D9B12E}" type="sibTrans" cxnId="{0C45A561-323E-4AFB-918A-496C1ED6516B}">
      <dgm:prSet/>
      <dgm:spPr/>
      <dgm:t>
        <a:bodyPr/>
        <a:lstStyle/>
        <a:p>
          <a:pPr algn="ctr"/>
          <a:endParaRPr lang="en-US"/>
        </a:p>
      </dgm:t>
    </dgm:pt>
    <dgm:pt modelId="{A0D8874D-A61A-4037-8294-F9762E34F0A5}">
      <dgm:prSet phldrT="[Text]"/>
      <dgm:spPr/>
      <dgm:t>
        <a:bodyPr/>
        <a:lstStyle/>
        <a:p>
          <a:pPr algn="ctr"/>
          <a:r>
            <a:rPr lang="en-US"/>
            <a:t>Institutional culture</a:t>
          </a:r>
        </a:p>
      </dgm:t>
    </dgm:pt>
    <dgm:pt modelId="{282B6737-C3BB-41A0-B67E-BA8763062356}" type="parTrans" cxnId="{99EECCCF-432D-4C1E-94EF-629CC292034D}">
      <dgm:prSet/>
      <dgm:spPr/>
      <dgm:t>
        <a:bodyPr/>
        <a:lstStyle/>
        <a:p>
          <a:pPr algn="ctr"/>
          <a:endParaRPr lang="en-US"/>
        </a:p>
      </dgm:t>
    </dgm:pt>
    <dgm:pt modelId="{3CA127CF-660E-48ED-B966-51CC8B63F370}" type="sibTrans" cxnId="{99EECCCF-432D-4C1E-94EF-629CC292034D}">
      <dgm:prSet/>
      <dgm:spPr/>
      <dgm:t>
        <a:bodyPr/>
        <a:lstStyle/>
        <a:p>
          <a:pPr algn="ctr"/>
          <a:endParaRPr lang="en-US"/>
        </a:p>
      </dgm:t>
    </dgm:pt>
    <dgm:pt modelId="{9C05E9BB-E0E4-415C-9F34-E8AF37B49FEF}">
      <dgm:prSet phldrT="[Text]"/>
      <dgm:spPr/>
      <dgm:t>
        <a:bodyPr/>
        <a:lstStyle/>
        <a:p>
          <a:pPr algn="ctr"/>
          <a:r>
            <a:rPr lang="en-US"/>
            <a:t>Policy, process &amp; regulation</a:t>
          </a:r>
        </a:p>
      </dgm:t>
    </dgm:pt>
    <dgm:pt modelId="{1FAD7D5E-D77B-49BA-8DEF-933F301B439E}" type="parTrans" cxnId="{87C5F136-4588-4DEC-BBF6-3A3B0AC83C6C}">
      <dgm:prSet/>
      <dgm:spPr/>
      <dgm:t>
        <a:bodyPr/>
        <a:lstStyle/>
        <a:p>
          <a:pPr algn="ctr"/>
          <a:endParaRPr lang="en-US"/>
        </a:p>
      </dgm:t>
    </dgm:pt>
    <dgm:pt modelId="{7C250BE4-6B57-4982-B8A5-7D10EF22906B}" type="sibTrans" cxnId="{87C5F136-4588-4DEC-BBF6-3A3B0AC83C6C}">
      <dgm:prSet/>
      <dgm:spPr/>
      <dgm:t>
        <a:bodyPr/>
        <a:lstStyle/>
        <a:p>
          <a:pPr algn="ctr"/>
          <a:endParaRPr lang="en-US"/>
        </a:p>
      </dgm:t>
    </dgm:pt>
    <dgm:pt modelId="{F9FA9C1C-25C6-4FAE-9F1D-033A4C192D0C}">
      <dgm:prSet phldrT="[Text]"/>
      <dgm:spPr/>
      <dgm:t>
        <a:bodyPr/>
        <a:lstStyle/>
        <a:p>
          <a:pPr algn="ctr"/>
          <a:r>
            <a:rPr lang="en-US"/>
            <a:t>Curriculum</a:t>
          </a:r>
        </a:p>
      </dgm:t>
    </dgm:pt>
    <dgm:pt modelId="{846CA1EA-910E-44E3-9F04-E53AE2DF1246}" type="parTrans" cxnId="{3EDEFDB3-4646-4E57-948D-ECAA65FB9143}">
      <dgm:prSet/>
      <dgm:spPr/>
      <dgm:t>
        <a:bodyPr/>
        <a:lstStyle/>
        <a:p>
          <a:pPr algn="ctr"/>
          <a:endParaRPr lang="en-US"/>
        </a:p>
      </dgm:t>
    </dgm:pt>
    <dgm:pt modelId="{6E6B054E-1465-4FCA-BA9F-5A177B9B2284}" type="sibTrans" cxnId="{3EDEFDB3-4646-4E57-948D-ECAA65FB9143}">
      <dgm:prSet/>
      <dgm:spPr/>
      <dgm:t>
        <a:bodyPr/>
        <a:lstStyle/>
        <a:p>
          <a:pPr algn="ctr"/>
          <a:endParaRPr lang="en-US"/>
        </a:p>
      </dgm:t>
    </dgm:pt>
    <dgm:pt modelId="{79499D4C-9D57-4B8D-A787-828BC895D8FD}">
      <dgm:prSet phldrT="[Text]"/>
      <dgm:spPr/>
      <dgm:t>
        <a:bodyPr/>
        <a:lstStyle/>
        <a:p>
          <a:pPr algn="ctr"/>
          <a:r>
            <a:rPr lang="en-US"/>
            <a:t>Teaching &amp; assessment</a:t>
          </a:r>
        </a:p>
      </dgm:t>
    </dgm:pt>
    <dgm:pt modelId="{28E5A85D-701E-4FDC-AE2D-993F59833D31}" type="parTrans" cxnId="{A784CEF5-E538-459C-86F7-D624A90A9733}">
      <dgm:prSet/>
      <dgm:spPr/>
      <dgm:t>
        <a:bodyPr/>
        <a:lstStyle/>
        <a:p>
          <a:endParaRPr lang="en-US"/>
        </a:p>
      </dgm:t>
    </dgm:pt>
    <dgm:pt modelId="{AF888A99-AF6C-47E8-97B6-C7682F69A98A}" type="sibTrans" cxnId="{A784CEF5-E538-459C-86F7-D624A90A9733}">
      <dgm:prSet/>
      <dgm:spPr/>
      <dgm:t>
        <a:bodyPr/>
        <a:lstStyle/>
        <a:p>
          <a:endParaRPr lang="en-US"/>
        </a:p>
      </dgm:t>
    </dgm:pt>
    <dgm:pt modelId="{0366597D-2CBD-4D26-BB46-6CC21FDD57F5}" type="pres">
      <dgm:prSet presAssocID="{CEADF802-9AD7-471E-AAFE-9E112DF02F3C}" presName="compositeShape" presStyleCnt="0">
        <dgm:presLayoutVars>
          <dgm:chMax val="7"/>
          <dgm:dir/>
          <dgm:resizeHandles val="exact"/>
        </dgm:presLayoutVars>
      </dgm:prSet>
      <dgm:spPr/>
    </dgm:pt>
    <dgm:pt modelId="{CBB03D63-743F-4505-BE94-09FE20916C71}" type="pres">
      <dgm:prSet presAssocID="{076F3177-09DB-4925-9C65-C7CE10BB0684}" presName="circ1" presStyleLbl="vennNode1" presStyleIdx="0" presStyleCnt="6"/>
      <dgm:spPr/>
    </dgm:pt>
    <dgm:pt modelId="{7F31A7F5-3942-41A1-ABA4-7D8B4867E5AC}" type="pres">
      <dgm:prSet presAssocID="{076F3177-09DB-4925-9C65-C7CE10BB0684}" presName="circ1Tx" presStyleLbl="revTx" presStyleIdx="0" presStyleCnt="0">
        <dgm:presLayoutVars>
          <dgm:chMax val="0"/>
          <dgm:chPref val="0"/>
          <dgm:bulletEnabled val="1"/>
        </dgm:presLayoutVars>
      </dgm:prSet>
      <dgm:spPr/>
    </dgm:pt>
    <dgm:pt modelId="{4C648680-726C-4089-9970-98FBF0CB9947}" type="pres">
      <dgm:prSet presAssocID="{79499D4C-9D57-4B8D-A787-828BC895D8FD}" presName="circ2" presStyleLbl="vennNode1" presStyleIdx="1" presStyleCnt="6"/>
      <dgm:spPr/>
    </dgm:pt>
    <dgm:pt modelId="{5B57721B-6673-4C1E-9658-3832489D7D08}" type="pres">
      <dgm:prSet presAssocID="{79499D4C-9D57-4B8D-A787-828BC895D8FD}" presName="circ2Tx" presStyleLbl="revTx" presStyleIdx="0" presStyleCnt="0">
        <dgm:presLayoutVars>
          <dgm:chMax val="0"/>
          <dgm:chPref val="0"/>
          <dgm:bulletEnabled val="1"/>
        </dgm:presLayoutVars>
      </dgm:prSet>
      <dgm:spPr/>
    </dgm:pt>
    <dgm:pt modelId="{D4072FF6-EBAD-4DC5-9E38-ADEEF497A290}" type="pres">
      <dgm:prSet presAssocID="{DB28C0D7-2DC6-46A8-9317-A823E84ED81B}" presName="circ3" presStyleLbl="vennNode1" presStyleIdx="2" presStyleCnt="6"/>
      <dgm:spPr/>
    </dgm:pt>
    <dgm:pt modelId="{76F91034-086E-4ACD-95AD-20CF778C136F}" type="pres">
      <dgm:prSet presAssocID="{DB28C0D7-2DC6-46A8-9317-A823E84ED81B}" presName="circ3Tx" presStyleLbl="revTx" presStyleIdx="0" presStyleCnt="0">
        <dgm:presLayoutVars>
          <dgm:chMax val="0"/>
          <dgm:chPref val="0"/>
          <dgm:bulletEnabled val="1"/>
        </dgm:presLayoutVars>
      </dgm:prSet>
      <dgm:spPr/>
    </dgm:pt>
    <dgm:pt modelId="{1CA80DB4-604B-4057-8396-FD76BE4324D3}" type="pres">
      <dgm:prSet presAssocID="{A0D8874D-A61A-4037-8294-F9762E34F0A5}" presName="circ4" presStyleLbl="vennNode1" presStyleIdx="3" presStyleCnt="6"/>
      <dgm:spPr/>
    </dgm:pt>
    <dgm:pt modelId="{CA992117-C86A-4D40-BCC4-64140B60994B}" type="pres">
      <dgm:prSet presAssocID="{A0D8874D-A61A-4037-8294-F9762E34F0A5}" presName="circ4Tx" presStyleLbl="revTx" presStyleIdx="0" presStyleCnt="0">
        <dgm:presLayoutVars>
          <dgm:chMax val="0"/>
          <dgm:chPref val="0"/>
          <dgm:bulletEnabled val="1"/>
        </dgm:presLayoutVars>
      </dgm:prSet>
      <dgm:spPr/>
    </dgm:pt>
    <dgm:pt modelId="{77DEAF5C-F4A2-4E3B-A535-FD19BD326B4D}" type="pres">
      <dgm:prSet presAssocID="{9C05E9BB-E0E4-415C-9F34-E8AF37B49FEF}" presName="circ5" presStyleLbl="vennNode1" presStyleIdx="4" presStyleCnt="6"/>
      <dgm:spPr/>
    </dgm:pt>
    <dgm:pt modelId="{8D5E8082-7B5A-4F1E-A603-053EBB71D94D}" type="pres">
      <dgm:prSet presAssocID="{9C05E9BB-E0E4-415C-9F34-E8AF37B49FEF}" presName="circ5Tx" presStyleLbl="revTx" presStyleIdx="0" presStyleCnt="0">
        <dgm:presLayoutVars>
          <dgm:chMax val="0"/>
          <dgm:chPref val="0"/>
          <dgm:bulletEnabled val="1"/>
        </dgm:presLayoutVars>
      </dgm:prSet>
      <dgm:spPr/>
    </dgm:pt>
    <dgm:pt modelId="{94CB93F8-0431-4776-B803-7267C328FB73}" type="pres">
      <dgm:prSet presAssocID="{F9FA9C1C-25C6-4FAE-9F1D-033A4C192D0C}" presName="circ6" presStyleLbl="vennNode1" presStyleIdx="5" presStyleCnt="6"/>
      <dgm:spPr/>
    </dgm:pt>
    <dgm:pt modelId="{6DF11511-D702-4C5F-9EC1-15480CDAAFE0}" type="pres">
      <dgm:prSet presAssocID="{F9FA9C1C-25C6-4FAE-9F1D-033A4C192D0C}" presName="circ6Tx" presStyleLbl="revTx" presStyleIdx="0" presStyleCnt="0">
        <dgm:presLayoutVars>
          <dgm:chMax val="0"/>
          <dgm:chPref val="0"/>
          <dgm:bulletEnabled val="1"/>
        </dgm:presLayoutVars>
      </dgm:prSet>
      <dgm:spPr/>
    </dgm:pt>
  </dgm:ptLst>
  <dgm:cxnLst>
    <dgm:cxn modelId="{87C5F136-4588-4DEC-BBF6-3A3B0AC83C6C}" srcId="{CEADF802-9AD7-471E-AAFE-9E112DF02F3C}" destId="{9C05E9BB-E0E4-415C-9F34-E8AF37B49FEF}" srcOrd="4" destOrd="0" parTransId="{1FAD7D5E-D77B-49BA-8DEF-933F301B439E}" sibTransId="{7C250BE4-6B57-4982-B8A5-7D10EF22906B}"/>
    <dgm:cxn modelId="{0C45A561-323E-4AFB-918A-496C1ED6516B}" srcId="{CEADF802-9AD7-471E-AAFE-9E112DF02F3C}" destId="{DB28C0D7-2DC6-46A8-9317-A823E84ED81B}" srcOrd="2" destOrd="0" parTransId="{ACD9B672-4C59-4964-99E3-B626E0B240A8}" sibTransId="{B6D34525-E655-4447-8F46-E4F253D9B12E}"/>
    <dgm:cxn modelId="{6D950385-0CE8-4D14-A615-4BBBCAEA2829}" type="presOf" srcId="{9C05E9BB-E0E4-415C-9F34-E8AF37B49FEF}" destId="{8D5E8082-7B5A-4F1E-A603-053EBB71D94D}" srcOrd="0" destOrd="0" presId="urn:microsoft.com/office/officeart/2005/8/layout/venn1"/>
    <dgm:cxn modelId="{21563E96-274A-452C-B24C-EDBA1A51F4BF}" type="presOf" srcId="{A0D8874D-A61A-4037-8294-F9762E34F0A5}" destId="{CA992117-C86A-4D40-BCC4-64140B60994B}" srcOrd="0" destOrd="0" presId="urn:microsoft.com/office/officeart/2005/8/layout/venn1"/>
    <dgm:cxn modelId="{21DE229A-0EDB-4A9A-A31F-7CD066EDD375}" type="presOf" srcId="{076F3177-09DB-4925-9C65-C7CE10BB0684}" destId="{7F31A7F5-3942-41A1-ABA4-7D8B4867E5AC}" srcOrd="0" destOrd="0" presId="urn:microsoft.com/office/officeart/2005/8/layout/venn1"/>
    <dgm:cxn modelId="{F8B361AA-18EA-4F9D-B4F7-73C9729B76DB}" type="presOf" srcId="{79499D4C-9D57-4B8D-A787-828BC895D8FD}" destId="{5B57721B-6673-4C1E-9658-3832489D7D08}" srcOrd="0" destOrd="0" presId="urn:microsoft.com/office/officeart/2005/8/layout/venn1"/>
    <dgm:cxn modelId="{1731EDAE-2AE6-45F2-8F33-DEE65E62F0B5}" type="presOf" srcId="{DB28C0D7-2DC6-46A8-9317-A823E84ED81B}" destId="{76F91034-086E-4ACD-95AD-20CF778C136F}" srcOrd="0" destOrd="0" presId="urn:microsoft.com/office/officeart/2005/8/layout/venn1"/>
    <dgm:cxn modelId="{3EDEFDB3-4646-4E57-948D-ECAA65FB9143}" srcId="{CEADF802-9AD7-471E-AAFE-9E112DF02F3C}" destId="{F9FA9C1C-25C6-4FAE-9F1D-033A4C192D0C}" srcOrd="5" destOrd="0" parTransId="{846CA1EA-910E-44E3-9F04-E53AE2DF1246}" sibTransId="{6E6B054E-1465-4FCA-BA9F-5A177B9B2284}"/>
    <dgm:cxn modelId="{B7C990BE-3C52-4F30-B5C7-FEA7DBDA991D}" type="presOf" srcId="{CEADF802-9AD7-471E-AAFE-9E112DF02F3C}" destId="{0366597D-2CBD-4D26-BB46-6CC21FDD57F5}" srcOrd="0" destOrd="0" presId="urn:microsoft.com/office/officeart/2005/8/layout/venn1"/>
    <dgm:cxn modelId="{C0FFA1C3-45CB-4D88-8541-3EABB645262B}" srcId="{CEADF802-9AD7-471E-AAFE-9E112DF02F3C}" destId="{076F3177-09DB-4925-9C65-C7CE10BB0684}" srcOrd="0" destOrd="0" parTransId="{ABDED88B-0AC6-446E-8454-654A1C18B198}" sibTransId="{28D18A26-796B-48FE-B508-0A24C984E8FF}"/>
    <dgm:cxn modelId="{99EECCCF-432D-4C1E-94EF-629CC292034D}" srcId="{CEADF802-9AD7-471E-AAFE-9E112DF02F3C}" destId="{A0D8874D-A61A-4037-8294-F9762E34F0A5}" srcOrd="3" destOrd="0" parTransId="{282B6737-C3BB-41A0-B67E-BA8763062356}" sibTransId="{3CA127CF-660E-48ED-B966-51CC8B63F370}"/>
    <dgm:cxn modelId="{DCBF9BEB-C629-40F3-B0D1-52FAFAE97DB7}" type="presOf" srcId="{F9FA9C1C-25C6-4FAE-9F1D-033A4C192D0C}" destId="{6DF11511-D702-4C5F-9EC1-15480CDAAFE0}" srcOrd="0" destOrd="0" presId="urn:microsoft.com/office/officeart/2005/8/layout/venn1"/>
    <dgm:cxn modelId="{A784CEF5-E538-459C-86F7-D624A90A9733}" srcId="{CEADF802-9AD7-471E-AAFE-9E112DF02F3C}" destId="{79499D4C-9D57-4B8D-A787-828BC895D8FD}" srcOrd="1" destOrd="0" parTransId="{28E5A85D-701E-4FDC-AE2D-993F59833D31}" sibTransId="{AF888A99-AF6C-47E8-97B6-C7682F69A98A}"/>
    <dgm:cxn modelId="{FDE4FE0B-3621-4998-9F9B-B557DC23E679}" type="presParOf" srcId="{0366597D-2CBD-4D26-BB46-6CC21FDD57F5}" destId="{CBB03D63-743F-4505-BE94-09FE20916C71}" srcOrd="0" destOrd="0" presId="urn:microsoft.com/office/officeart/2005/8/layout/venn1"/>
    <dgm:cxn modelId="{B2FB7696-39FD-440F-AFCA-652D593A951A}" type="presParOf" srcId="{0366597D-2CBD-4D26-BB46-6CC21FDD57F5}" destId="{7F31A7F5-3942-41A1-ABA4-7D8B4867E5AC}" srcOrd="1" destOrd="0" presId="urn:microsoft.com/office/officeart/2005/8/layout/venn1"/>
    <dgm:cxn modelId="{21CC84EE-1FE2-404D-BF6A-C6924329F951}" type="presParOf" srcId="{0366597D-2CBD-4D26-BB46-6CC21FDD57F5}" destId="{4C648680-726C-4089-9970-98FBF0CB9947}" srcOrd="2" destOrd="0" presId="urn:microsoft.com/office/officeart/2005/8/layout/venn1"/>
    <dgm:cxn modelId="{22A6D6E6-07E7-4499-8903-90E3CC14FD20}" type="presParOf" srcId="{0366597D-2CBD-4D26-BB46-6CC21FDD57F5}" destId="{5B57721B-6673-4C1E-9658-3832489D7D08}" srcOrd="3" destOrd="0" presId="urn:microsoft.com/office/officeart/2005/8/layout/venn1"/>
    <dgm:cxn modelId="{20EFFA82-3BC5-4F79-AAE2-85848E9D7391}" type="presParOf" srcId="{0366597D-2CBD-4D26-BB46-6CC21FDD57F5}" destId="{D4072FF6-EBAD-4DC5-9E38-ADEEF497A290}" srcOrd="4" destOrd="0" presId="urn:microsoft.com/office/officeart/2005/8/layout/venn1"/>
    <dgm:cxn modelId="{5BB965F3-614D-491B-ABA3-E9D143ADFA59}" type="presParOf" srcId="{0366597D-2CBD-4D26-BB46-6CC21FDD57F5}" destId="{76F91034-086E-4ACD-95AD-20CF778C136F}" srcOrd="5" destOrd="0" presId="urn:microsoft.com/office/officeart/2005/8/layout/venn1"/>
    <dgm:cxn modelId="{4E688615-1D93-4410-9B1E-2C62C79D1436}" type="presParOf" srcId="{0366597D-2CBD-4D26-BB46-6CC21FDD57F5}" destId="{1CA80DB4-604B-4057-8396-FD76BE4324D3}" srcOrd="6" destOrd="0" presId="urn:microsoft.com/office/officeart/2005/8/layout/venn1"/>
    <dgm:cxn modelId="{73E073EC-7C41-4BE4-8189-C79D6469B525}" type="presParOf" srcId="{0366597D-2CBD-4D26-BB46-6CC21FDD57F5}" destId="{CA992117-C86A-4D40-BCC4-64140B60994B}" srcOrd="7" destOrd="0" presId="urn:microsoft.com/office/officeart/2005/8/layout/venn1"/>
    <dgm:cxn modelId="{289E8F49-4112-44FB-8DC5-99CF8C15D19F}" type="presParOf" srcId="{0366597D-2CBD-4D26-BB46-6CC21FDD57F5}" destId="{77DEAF5C-F4A2-4E3B-A535-FD19BD326B4D}" srcOrd="8" destOrd="0" presId="urn:microsoft.com/office/officeart/2005/8/layout/venn1"/>
    <dgm:cxn modelId="{F1D89236-85CF-455B-92A2-E54E9A9C8512}" type="presParOf" srcId="{0366597D-2CBD-4D26-BB46-6CC21FDD57F5}" destId="{8D5E8082-7B5A-4F1E-A603-053EBB71D94D}" srcOrd="9" destOrd="0" presId="urn:microsoft.com/office/officeart/2005/8/layout/venn1"/>
    <dgm:cxn modelId="{2E7E23E9-FBA9-4B92-87D5-9F4696C6B178}" type="presParOf" srcId="{0366597D-2CBD-4D26-BB46-6CC21FDD57F5}" destId="{94CB93F8-0431-4776-B803-7267C328FB73}" srcOrd="10" destOrd="0" presId="urn:microsoft.com/office/officeart/2005/8/layout/venn1"/>
    <dgm:cxn modelId="{55045D6E-40CE-45DC-813E-9A637B37150D}" type="presParOf" srcId="{0366597D-2CBD-4D26-BB46-6CC21FDD57F5}" destId="{6DF11511-D702-4C5F-9EC1-15480CDAAFE0}" srcOrd="11"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ADF802-9AD7-471E-AAFE-9E112DF02F3C}" type="doc">
      <dgm:prSet loTypeId="urn:microsoft.com/office/officeart/2005/8/layout/venn1" loCatId="relationship" qsTypeId="urn:microsoft.com/office/officeart/2005/8/quickstyle/simple2" qsCatId="simple" csTypeId="urn:microsoft.com/office/officeart/2005/8/colors/accent0_1" csCatId="mainScheme" phldr="1"/>
      <dgm:spPr/>
    </dgm:pt>
    <dgm:pt modelId="{076F3177-09DB-4925-9C65-C7CE10BB0684}">
      <dgm:prSet phldrT="[Text]"/>
      <dgm:spPr/>
      <dgm:t>
        <a:bodyPr/>
        <a:lstStyle/>
        <a:p>
          <a:pPr algn="ctr"/>
          <a:r>
            <a:rPr lang="en-US"/>
            <a:t>People</a:t>
          </a:r>
        </a:p>
      </dgm:t>
    </dgm:pt>
    <dgm:pt modelId="{ABDED88B-0AC6-446E-8454-654A1C18B198}" type="parTrans" cxnId="{C0FFA1C3-45CB-4D88-8541-3EABB645262B}">
      <dgm:prSet/>
      <dgm:spPr/>
      <dgm:t>
        <a:bodyPr/>
        <a:lstStyle/>
        <a:p>
          <a:pPr algn="ctr"/>
          <a:endParaRPr lang="en-US"/>
        </a:p>
      </dgm:t>
    </dgm:pt>
    <dgm:pt modelId="{28D18A26-796B-48FE-B508-0A24C984E8FF}" type="sibTrans" cxnId="{C0FFA1C3-45CB-4D88-8541-3EABB645262B}">
      <dgm:prSet/>
      <dgm:spPr/>
      <dgm:t>
        <a:bodyPr/>
        <a:lstStyle/>
        <a:p>
          <a:pPr algn="ctr"/>
          <a:endParaRPr lang="en-US"/>
        </a:p>
      </dgm:t>
    </dgm:pt>
    <dgm:pt modelId="{DB28C0D7-2DC6-46A8-9317-A823E84ED81B}">
      <dgm:prSet phldrT="[Text]"/>
      <dgm:spPr/>
      <dgm:t>
        <a:bodyPr/>
        <a:lstStyle/>
        <a:p>
          <a:pPr algn="ctr"/>
          <a:r>
            <a:rPr lang="en-US"/>
            <a:t>Physical &amp; digital estate</a:t>
          </a:r>
        </a:p>
      </dgm:t>
    </dgm:pt>
    <dgm:pt modelId="{ACD9B672-4C59-4964-99E3-B626E0B240A8}" type="parTrans" cxnId="{0C45A561-323E-4AFB-918A-496C1ED6516B}">
      <dgm:prSet/>
      <dgm:spPr/>
      <dgm:t>
        <a:bodyPr/>
        <a:lstStyle/>
        <a:p>
          <a:pPr algn="ctr"/>
          <a:endParaRPr lang="en-US"/>
        </a:p>
      </dgm:t>
    </dgm:pt>
    <dgm:pt modelId="{B6D34525-E655-4447-8F46-E4F253D9B12E}" type="sibTrans" cxnId="{0C45A561-323E-4AFB-918A-496C1ED6516B}">
      <dgm:prSet/>
      <dgm:spPr/>
      <dgm:t>
        <a:bodyPr/>
        <a:lstStyle/>
        <a:p>
          <a:pPr algn="ctr"/>
          <a:endParaRPr lang="en-US"/>
        </a:p>
      </dgm:t>
    </dgm:pt>
    <dgm:pt modelId="{A0D8874D-A61A-4037-8294-F9762E34F0A5}">
      <dgm:prSet phldrT="[Text]"/>
      <dgm:spPr/>
      <dgm:t>
        <a:bodyPr/>
        <a:lstStyle/>
        <a:p>
          <a:pPr algn="ctr"/>
          <a:r>
            <a:rPr lang="en-US"/>
            <a:t>Institutional culture</a:t>
          </a:r>
        </a:p>
      </dgm:t>
    </dgm:pt>
    <dgm:pt modelId="{282B6737-C3BB-41A0-B67E-BA8763062356}" type="parTrans" cxnId="{99EECCCF-432D-4C1E-94EF-629CC292034D}">
      <dgm:prSet/>
      <dgm:spPr/>
      <dgm:t>
        <a:bodyPr/>
        <a:lstStyle/>
        <a:p>
          <a:pPr algn="ctr"/>
          <a:endParaRPr lang="en-US"/>
        </a:p>
      </dgm:t>
    </dgm:pt>
    <dgm:pt modelId="{3CA127CF-660E-48ED-B966-51CC8B63F370}" type="sibTrans" cxnId="{99EECCCF-432D-4C1E-94EF-629CC292034D}">
      <dgm:prSet/>
      <dgm:spPr/>
      <dgm:t>
        <a:bodyPr/>
        <a:lstStyle/>
        <a:p>
          <a:pPr algn="ctr"/>
          <a:endParaRPr lang="en-US"/>
        </a:p>
      </dgm:t>
    </dgm:pt>
    <dgm:pt modelId="{9C05E9BB-E0E4-415C-9F34-E8AF37B49FEF}">
      <dgm:prSet phldrT="[Text]"/>
      <dgm:spPr/>
      <dgm:t>
        <a:bodyPr/>
        <a:lstStyle/>
        <a:p>
          <a:pPr algn="ctr"/>
          <a:r>
            <a:rPr lang="en-US"/>
            <a:t>Policy, process &amp; regulation</a:t>
          </a:r>
        </a:p>
      </dgm:t>
    </dgm:pt>
    <dgm:pt modelId="{1FAD7D5E-D77B-49BA-8DEF-933F301B439E}" type="parTrans" cxnId="{87C5F136-4588-4DEC-BBF6-3A3B0AC83C6C}">
      <dgm:prSet/>
      <dgm:spPr/>
      <dgm:t>
        <a:bodyPr/>
        <a:lstStyle/>
        <a:p>
          <a:pPr algn="ctr"/>
          <a:endParaRPr lang="en-US"/>
        </a:p>
      </dgm:t>
    </dgm:pt>
    <dgm:pt modelId="{7C250BE4-6B57-4982-B8A5-7D10EF22906B}" type="sibTrans" cxnId="{87C5F136-4588-4DEC-BBF6-3A3B0AC83C6C}">
      <dgm:prSet/>
      <dgm:spPr/>
      <dgm:t>
        <a:bodyPr/>
        <a:lstStyle/>
        <a:p>
          <a:pPr algn="ctr"/>
          <a:endParaRPr lang="en-US"/>
        </a:p>
      </dgm:t>
    </dgm:pt>
    <dgm:pt modelId="{F9FA9C1C-25C6-4FAE-9F1D-033A4C192D0C}">
      <dgm:prSet phldrT="[Text]"/>
      <dgm:spPr/>
      <dgm:t>
        <a:bodyPr/>
        <a:lstStyle/>
        <a:p>
          <a:pPr algn="ctr"/>
          <a:r>
            <a:rPr lang="en-US"/>
            <a:t>Curriculum</a:t>
          </a:r>
        </a:p>
      </dgm:t>
    </dgm:pt>
    <dgm:pt modelId="{846CA1EA-910E-44E3-9F04-E53AE2DF1246}" type="parTrans" cxnId="{3EDEFDB3-4646-4E57-948D-ECAA65FB9143}">
      <dgm:prSet/>
      <dgm:spPr/>
      <dgm:t>
        <a:bodyPr/>
        <a:lstStyle/>
        <a:p>
          <a:pPr algn="ctr"/>
          <a:endParaRPr lang="en-US"/>
        </a:p>
      </dgm:t>
    </dgm:pt>
    <dgm:pt modelId="{6E6B054E-1465-4FCA-BA9F-5A177B9B2284}" type="sibTrans" cxnId="{3EDEFDB3-4646-4E57-948D-ECAA65FB9143}">
      <dgm:prSet/>
      <dgm:spPr/>
      <dgm:t>
        <a:bodyPr/>
        <a:lstStyle/>
        <a:p>
          <a:pPr algn="ctr"/>
          <a:endParaRPr lang="en-US"/>
        </a:p>
      </dgm:t>
    </dgm:pt>
    <dgm:pt modelId="{79499D4C-9D57-4B8D-A787-828BC895D8FD}">
      <dgm:prSet phldrT="[Text]"/>
      <dgm:spPr/>
      <dgm:t>
        <a:bodyPr/>
        <a:lstStyle/>
        <a:p>
          <a:pPr algn="ctr"/>
          <a:r>
            <a:rPr lang="en-US"/>
            <a:t>Teaching &amp; assessment</a:t>
          </a:r>
        </a:p>
      </dgm:t>
    </dgm:pt>
    <dgm:pt modelId="{28E5A85D-701E-4FDC-AE2D-993F59833D31}" type="parTrans" cxnId="{A784CEF5-E538-459C-86F7-D624A90A9733}">
      <dgm:prSet/>
      <dgm:spPr/>
      <dgm:t>
        <a:bodyPr/>
        <a:lstStyle/>
        <a:p>
          <a:endParaRPr lang="en-US"/>
        </a:p>
      </dgm:t>
    </dgm:pt>
    <dgm:pt modelId="{AF888A99-AF6C-47E8-97B6-C7682F69A98A}" type="sibTrans" cxnId="{A784CEF5-E538-459C-86F7-D624A90A9733}">
      <dgm:prSet/>
      <dgm:spPr/>
      <dgm:t>
        <a:bodyPr/>
        <a:lstStyle/>
        <a:p>
          <a:endParaRPr lang="en-US"/>
        </a:p>
      </dgm:t>
    </dgm:pt>
    <dgm:pt modelId="{0366597D-2CBD-4D26-BB46-6CC21FDD57F5}" type="pres">
      <dgm:prSet presAssocID="{CEADF802-9AD7-471E-AAFE-9E112DF02F3C}" presName="compositeShape" presStyleCnt="0">
        <dgm:presLayoutVars>
          <dgm:chMax val="7"/>
          <dgm:dir/>
          <dgm:resizeHandles val="exact"/>
        </dgm:presLayoutVars>
      </dgm:prSet>
      <dgm:spPr/>
    </dgm:pt>
    <dgm:pt modelId="{CBB03D63-743F-4505-BE94-09FE20916C71}" type="pres">
      <dgm:prSet presAssocID="{076F3177-09DB-4925-9C65-C7CE10BB0684}" presName="circ1" presStyleLbl="vennNode1" presStyleIdx="0" presStyleCnt="6"/>
      <dgm:spPr/>
    </dgm:pt>
    <dgm:pt modelId="{7F31A7F5-3942-41A1-ABA4-7D8B4867E5AC}" type="pres">
      <dgm:prSet presAssocID="{076F3177-09DB-4925-9C65-C7CE10BB0684}" presName="circ1Tx" presStyleLbl="revTx" presStyleIdx="0" presStyleCnt="0">
        <dgm:presLayoutVars>
          <dgm:chMax val="0"/>
          <dgm:chPref val="0"/>
          <dgm:bulletEnabled val="1"/>
        </dgm:presLayoutVars>
      </dgm:prSet>
      <dgm:spPr/>
    </dgm:pt>
    <dgm:pt modelId="{4C648680-726C-4089-9970-98FBF0CB9947}" type="pres">
      <dgm:prSet presAssocID="{79499D4C-9D57-4B8D-A787-828BC895D8FD}" presName="circ2" presStyleLbl="vennNode1" presStyleIdx="1" presStyleCnt="6"/>
      <dgm:spPr/>
    </dgm:pt>
    <dgm:pt modelId="{5B57721B-6673-4C1E-9658-3832489D7D08}" type="pres">
      <dgm:prSet presAssocID="{79499D4C-9D57-4B8D-A787-828BC895D8FD}" presName="circ2Tx" presStyleLbl="revTx" presStyleIdx="0" presStyleCnt="0">
        <dgm:presLayoutVars>
          <dgm:chMax val="0"/>
          <dgm:chPref val="0"/>
          <dgm:bulletEnabled val="1"/>
        </dgm:presLayoutVars>
      </dgm:prSet>
      <dgm:spPr/>
    </dgm:pt>
    <dgm:pt modelId="{D4072FF6-EBAD-4DC5-9E38-ADEEF497A290}" type="pres">
      <dgm:prSet presAssocID="{DB28C0D7-2DC6-46A8-9317-A823E84ED81B}" presName="circ3" presStyleLbl="vennNode1" presStyleIdx="2" presStyleCnt="6"/>
      <dgm:spPr/>
    </dgm:pt>
    <dgm:pt modelId="{76F91034-086E-4ACD-95AD-20CF778C136F}" type="pres">
      <dgm:prSet presAssocID="{DB28C0D7-2DC6-46A8-9317-A823E84ED81B}" presName="circ3Tx" presStyleLbl="revTx" presStyleIdx="0" presStyleCnt="0">
        <dgm:presLayoutVars>
          <dgm:chMax val="0"/>
          <dgm:chPref val="0"/>
          <dgm:bulletEnabled val="1"/>
        </dgm:presLayoutVars>
      </dgm:prSet>
      <dgm:spPr/>
    </dgm:pt>
    <dgm:pt modelId="{1CA80DB4-604B-4057-8396-FD76BE4324D3}" type="pres">
      <dgm:prSet presAssocID="{A0D8874D-A61A-4037-8294-F9762E34F0A5}" presName="circ4" presStyleLbl="vennNode1" presStyleIdx="3" presStyleCnt="6"/>
      <dgm:spPr/>
    </dgm:pt>
    <dgm:pt modelId="{CA992117-C86A-4D40-BCC4-64140B60994B}" type="pres">
      <dgm:prSet presAssocID="{A0D8874D-A61A-4037-8294-F9762E34F0A5}" presName="circ4Tx" presStyleLbl="revTx" presStyleIdx="0" presStyleCnt="0">
        <dgm:presLayoutVars>
          <dgm:chMax val="0"/>
          <dgm:chPref val="0"/>
          <dgm:bulletEnabled val="1"/>
        </dgm:presLayoutVars>
      </dgm:prSet>
      <dgm:spPr/>
    </dgm:pt>
    <dgm:pt modelId="{77DEAF5C-F4A2-4E3B-A535-FD19BD326B4D}" type="pres">
      <dgm:prSet presAssocID="{9C05E9BB-E0E4-415C-9F34-E8AF37B49FEF}" presName="circ5" presStyleLbl="vennNode1" presStyleIdx="4" presStyleCnt="6"/>
      <dgm:spPr/>
    </dgm:pt>
    <dgm:pt modelId="{8D5E8082-7B5A-4F1E-A603-053EBB71D94D}" type="pres">
      <dgm:prSet presAssocID="{9C05E9BB-E0E4-415C-9F34-E8AF37B49FEF}" presName="circ5Tx" presStyleLbl="revTx" presStyleIdx="0" presStyleCnt="0">
        <dgm:presLayoutVars>
          <dgm:chMax val="0"/>
          <dgm:chPref val="0"/>
          <dgm:bulletEnabled val="1"/>
        </dgm:presLayoutVars>
      </dgm:prSet>
      <dgm:spPr/>
    </dgm:pt>
    <dgm:pt modelId="{94CB93F8-0431-4776-B803-7267C328FB73}" type="pres">
      <dgm:prSet presAssocID="{F9FA9C1C-25C6-4FAE-9F1D-033A4C192D0C}" presName="circ6" presStyleLbl="vennNode1" presStyleIdx="5" presStyleCnt="6"/>
      <dgm:spPr/>
    </dgm:pt>
    <dgm:pt modelId="{6DF11511-D702-4C5F-9EC1-15480CDAAFE0}" type="pres">
      <dgm:prSet presAssocID="{F9FA9C1C-25C6-4FAE-9F1D-033A4C192D0C}" presName="circ6Tx" presStyleLbl="revTx" presStyleIdx="0" presStyleCnt="0">
        <dgm:presLayoutVars>
          <dgm:chMax val="0"/>
          <dgm:chPref val="0"/>
          <dgm:bulletEnabled val="1"/>
        </dgm:presLayoutVars>
      </dgm:prSet>
      <dgm:spPr/>
    </dgm:pt>
  </dgm:ptLst>
  <dgm:cxnLst>
    <dgm:cxn modelId="{87C5F136-4588-4DEC-BBF6-3A3B0AC83C6C}" srcId="{CEADF802-9AD7-471E-AAFE-9E112DF02F3C}" destId="{9C05E9BB-E0E4-415C-9F34-E8AF37B49FEF}" srcOrd="4" destOrd="0" parTransId="{1FAD7D5E-D77B-49BA-8DEF-933F301B439E}" sibTransId="{7C250BE4-6B57-4982-B8A5-7D10EF22906B}"/>
    <dgm:cxn modelId="{0C45A561-323E-4AFB-918A-496C1ED6516B}" srcId="{CEADF802-9AD7-471E-AAFE-9E112DF02F3C}" destId="{DB28C0D7-2DC6-46A8-9317-A823E84ED81B}" srcOrd="2" destOrd="0" parTransId="{ACD9B672-4C59-4964-99E3-B626E0B240A8}" sibTransId="{B6D34525-E655-4447-8F46-E4F253D9B12E}"/>
    <dgm:cxn modelId="{6D950385-0CE8-4D14-A615-4BBBCAEA2829}" type="presOf" srcId="{9C05E9BB-E0E4-415C-9F34-E8AF37B49FEF}" destId="{8D5E8082-7B5A-4F1E-A603-053EBB71D94D}" srcOrd="0" destOrd="0" presId="urn:microsoft.com/office/officeart/2005/8/layout/venn1"/>
    <dgm:cxn modelId="{21563E96-274A-452C-B24C-EDBA1A51F4BF}" type="presOf" srcId="{A0D8874D-A61A-4037-8294-F9762E34F0A5}" destId="{CA992117-C86A-4D40-BCC4-64140B60994B}" srcOrd="0" destOrd="0" presId="urn:microsoft.com/office/officeart/2005/8/layout/venn1"/>
    <dgm:cxn modelId="{21DE229A-0EDB-4A9A-A31F-7CD066EDD375}" type="presOf" srcId="{076F3177-09DB-4925-9C65-C7CE10BB0684}" destId="{7F31A7F5-3942-41A1-ABA4-7D8B4867E5AC}" srcOrd="0" destOrd="0" presId="urn:microsoft.com/office/officeart/2005/8/layout/venn1"/>
    <dgm:cxn modelId="{F8B361AA-18EA-4F9D-B4F7-73C9729B76DB}" type="presOf" srcId="{79499D4C-9D57-4B8D-A787-828BC895D8FD}" destId="{5B57721B-6673-4C1E-9658-3832489D7D08}" srcOrd="0" destOrd="0" presId="urn:microsoft.com/office/officeart/2005/8/layout/venn1"/>
    <dgm:cxn modelId="{1731EDAE-2AE6-45F2-8F33-DEE65E62F0B5}" type="presOf" srcId="{DB28C0D7-2DC6-46A8-9317-A823E84ED81B}" destId="{76F91034-086E-4ACD-95AD-20CF778C136F}" srcOrd="0" destOrd="0" presId="urn:microsoft.com/office/officeart/2005/8/layout/venn1"/>
    <dgm:cxn modelId="{3EDEFDB3-4646-4E57-948D-ECAA65FB9143}" srcId="{CEADF802-9AD7-471E-AAFE-9E112DF02F3C}" destId="{F9FA9C1C-25C6-4FAE-9F1D-033A4C192D0C}" srcOrd="5" destOrd="0" parTransId="{846CA1EA-910E-44E3-9F04-E53AE2DF1246}" sibTransId="{6E6B054E-1465-4FCA-BA9F-5A177B9B2284}"/>
    <dgm:cxn modelId="{B7C990BE-3C52-4F30-B5C7-FEA7DBDA991D}" type="presOf" srcId="{CEADF802-9AD7-471E-AAFE-9E112DF02F3C}" destId="{0366597D-2CBD-4D26-BB46-6CC21FDD57F5}" srcOrd="0" destOrd="0" presId="urn:microsoft.com/office/officeart/2005/8/layout/venn1"/>
    <dgm:cxn modelId="{C0FFA1C3-45CB-4D88-8541-3EABB645262B}" srcId="{CEADF802-9AD7-471E-AAFE-9E112DF02F3C}" destId="{076F3177-09DB-4925-9C65-C7CE10BB0684}" srcOrd="0" destOrd="0" parTransId="{ABDED88B-0AC6-446E-8454-654A1C18B198}" sibTransId="{28D18A26-796B-48FE-B508-0A24C984E8FF}"/>
    <dgm:cxn modelId="{99EECCCF-432D-4C1E-94EF-629CC292034D}" srcId="{CEADF802-9AD7-471E-AAFE-9E112DF02F3C}" destId="{A0D8874D-A61A-4037-8294-F9762E34F0A5}" srcOrd="3" destOrd="0" parTransId="{282B6737-C3BB-41A0-B67E-BA8763062356}" sibTransId="{3CA127CF-660E-48ED-B966-51CC8B63F370}"/>
    <dgm:cxn modelId="{DCBF9BEB-C629-40F3-B0D1-52FAFAE97DB7}" type="presOf" srcId="{F9FA9C1C-25C6-4FAE-9F1D-033A4C192D0C}" destId="{6DF11511-D702-4C5F-9EC1-15480CDAAFE0}" srcOrd="0" destOrd="0" presId="urn:microsoft.com/office/officeart/2005/8/layout/venn1"/>
    <dgm:cxn modelId="{A784CEF5-E538-459C-86F7-D624A90A9733}" srcId="{CEADF802-9AD7-471E-AAFE-9E112DF02F3C}" destId="{79499D4C-9D57-4B8D-A787-828BC895D8FD}" srcOrd="1" destOrd="0" parTransId="{28E5A85D-701E-4FDC-AE2D-993F59833D31}" sibTransId="{AF888A99-AF6C-47E8-97B6-C7682F69A98A}"/>
    <dgm:cxn modelId="{FDE4FE0B-3621-4998-9F9B-B557DC23E679}" type="presParOf" srcId="{0366597D-2CBD-4D26-BB46-6CC21FDD57F5}" destId="{CBB03D63-743F-4505-BE94-09FE20916C71}" srcOrd="0" destOrd="0" presId="urn:microsoft.com/office/officeart/2005/8/layout/venn1"/>
    <dgm:cxn modelId="{B2FB7696-39FD-440F-AFCA-652D593A951A}" type="presParOf" srcId="{0366597D-2CBD-4D26-BB46-6CC21FDD57F5}" destId="{7F31A7F5-3942-41A1-ABA4-7D8B4867E5AC}" srcOrd="1" destOrd="0" presId="urn:microsoft.com/office/officeart/2005/8/layout/venn1"/>
    <dgm:cxn modelId="{21CC84EE-1FE2-404D-BF6A-C6924329F951}" type="presParOf" srcId="{0366597D-2CBD-4D26-BB46-6CC21FDD57F5}" destId="{4C648680-726C-4089-9970-98FBF0CB9947}" srcOrd="2" destOrd="0" presId="urn:microsoft.com/office/officeart/2005/8/layout/venn1"/>
    <dgm:cxn modelId="{22A6D6E6-07E7-4499-8903-90E3CC14FD20}" type="presParOf" srcId="{0366597D-2CBD-4D26-BB46-6CC21FDD57F5}" destId="{5B57721B-6673-4C1E-9658-3832489D7D08}" srcOrd="3" destOrd="0" presId="urn:microsoft.com/office/officeart/2005/8/layout/venn1"/>
    <dgm:cxn modelId="{20EFFA82-3BC5-4F79-AAE2-85848E9D7391}" type="presParOf" srcId="{0366597D-2CBD-4D26-BB46-6CC21FDD57F5}" destId="{D4072FF6-EBAD-4DC5-9E38-ADEEF497A290}" srcOrd="4" destOrd="0" presId="urn:microsoft.com/office/officeart/2005/8/layout/venn1"/>
    <dgm:cxn modelId="{5BB965F3-614D-491B-ABA3-E9D143ADFA59}" type="presParOf" srcId="{0366597D-2CBD-4D26-BB46-6CC21FDD57F5}" destId="{76F91034-086E-4ACD-95AD-20CF778C136F}" srcOrd="5" destOrd="0" presId="urn:microsoft.com/office/officeart/2005/8/layout/venn1"/>
    <dgm:cxn modelId="{4E688615-1D93-4410-9B1E-2C62C79D1436}" type="presParOf" srcId="{0366597D-2CBD-4D26-BB46-6CC21FDD57F5}" destId="{1CA80DB4-604B-4057-8396-FD76BE4324D3}" srcOrd="6" destOrd="0" presId="urn:microsoft.com/office/officeart/2005/8/layout/venn1"/>
    <dgm:cxn modelId="{73E073EC-7C41-4BE4-8189-C79D6469B525}" type="presParOf" srcId="{0366597D-2CBD-4D26-BB46-6CC21FDD57F5}" destId="{CA992117-C86A-4D40-BCC4-64140B60994B}" srcOrd="7" destOrd="0" presId="urn:microsoft.com/office/officeart/2005/8/layout/venn1"/>
    <dgm:cxn modelId="{289E8F49-4112-44FB-8DC5-99CF8C15D19F}" type="presParOf" srcId="{0366597D-2CBD-4D26-BB46-6CC21FDD57F5}" destId="{77DEAF5C-F4A2-4E3B-A535-FD19BD326B4D}" srcOrd="8" destOrd="0" presId="urn:microsoft.com/office/officeart/2005/8/layout/venn1"/>
    <dgm:cxn modelId="{F1D89236-85CF-455B-92A2-E54E9A9C8512}" type="presParOf" srcId="{0366597D-2CBD-4D26-BB46-6CC21FDD57F5}" destId="{8D5E8082-7B5A-4F1E-A603-053EBB71D94D}" srcOrd="9" destOrd="0" presId="urn:microsoft.com/office/officeart/2005/8/layout/venn1"/>
    <dgm:cxn modelId="{2E7E23E9-FBA9-4B92-87D5-9F4696C6B178}" type="presParOf" srcId="{0366597D-2CBD-4D26-BB46-6CC21FDD57F5}" destId="{94CB93F8-0431-4776-B803-7267C328FB73}" srcOrd="10" destOrd="0" presId="urn:microsoft.com/office/officeart/2005/8/layout/venn1"/>
    <dgm:cxn modelId="{55045D6E-40CE-45DC-813E-9A637B37150D}" type="presParOf" srcId="{0366597D-2CBD-4D26-BB46-6CC21FDD57F5}" destId="{6DF11511-D702-4C5F-9EC1-15480CDAAFE0}" srcOrd="11"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B03D63-743F-4505-BE94-09FE20916C71}">
      <dsp:nvSpPr>
        <dsp:cNvPr id="0" name=""/>
        <dsp:cNvSpPr/>
      </dsp:nvSpPr>
      <dsp:spPr>
        <a:xfrm>
          <a:off x="2158160" y="880799"/>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7F31A7F5-3942-41A1-ABA4-7D8B4867E5AC}">
      <dsp:nvSpPr>
        <dsp:cNvPr id="0" name=""/>
        <dsp:cNvSpPr/>
      </dsp:nvSpPr>
      <dsp:spPr>
        <a:xfrm>
          <a:off x="2010658" y="0"/>
          <a:ext cx="1475014" cy="80350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People</a:t>
          </a:r>
        </a:p>
      </dsp:txBody>
      <dsp:txXfrm>
        <a:off x="2010658" y="0"/>
        <a:ext cx="1475014" cy="803509"/>
      </dsp:txXfrm>
    </dsp:sp>
    <dsp:sp modelId="{4C648680-726C-4089-9970-98FBF0CB9947}">
      <dsp:nvSpPr>
        <dsp:cNvPr id="0" name=""/>
        <dsp:cNvSpPr/>
      </dsp:nvSpPr>
      <dsp:spPr>
        <a:xfrm>
          <a:off x="2541172" y="1101956"/>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5B57721B-6673-4C1E-9658-3832489D7D08}">
      <dsp:nvSpPr>
        <dsp:cNvPr id="0" name=""/>
        <dsp:cNvSpPr/>
      </dsp:nvSpPr>
      <dsp:spPr>
        <a:xfrm>
          <a:off x="3808701" y="765247"/>
          <a:ext cx="1397822" cy="8800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Teaching &amp; assessment</a:t>
          </a:r>
        </a:p>
      </dsp:txBody>
      <dsp:txXfrm>
        <a:off x="3808701" y="765247"/>
        <a:ext cx="1397822" cy="880034"/>
      </dsp:txXfrm>
    </dsp:sp>
    <dsp:sp modelId="{D4072FF6-EBAD-4DC5-9E38-ADEEF497A290}">
      <dsp:nvSpPr>
        <dsp:cNvPr id="0" name=""/>
        <dsp:cNvSpPr/>
      </dsp:nvSpPr>
      <dsp:spPr>
        <a:xfrm>
          <a:off x="2541172" y="1544269"/>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76F91034-086E-4ACD-95AD-20CF778C136F}">
      <dsp:nvSpPr>
        <dsp:cNvPr id="0" name=""/>
        <dsp:cNvSpPr/>
      </dsp:nvSpPr>
      <dsp:spPr>
        <a:xfrm>
          <a:off x="3808701" y="2077647"/>
          <a:ext cx="1397822" cy="98334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Physical &amp; digital estate</a:t>
          </a:r>
        </a:p>
      </dsp:txBody>
      <dsp:txXfrm>
        <a:off x="3808701" y="2077647"/>
        <a:ext cx="1397822" cy="983343"/>
      </dsp:txXfrm>
    </dsp:sp>
    <dsp:sp modelId="{1CA80DB4-604B-4057-8396-FD76BE4324D3}">
      <dsp:nvSpPr>
        <dsp:cNvPr id="0" name=""/>
        <dsp:cNvSpPr/>
      </dsp:nvSpPr>
      <dsp:spPr>
        <a:xfrm>
          <a:off x="2158160" y="1765808"/>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CA992117-C86A-4D40-BCC4-64140B60994B}">
      <dsp:nvSpPr>
        <dsp:cNvPr id="0" name=""/>
        <dsp:cNvSpPr/>
      </dsp:nvSpPr>
      <dsp:spPr>
        <a:xfrm>
          <a:off x="2010658" y="3022728"/>
          <a:ext cx="1475014" cy="80350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Institutional culture</a:t>
          </a:r>
        </a:p>
      </dsp:txBody>
      <dsp:txXfrm>
        <a:off x="2010658" y="3022728"/>
        <a:ext cx="1475014" cy="803509"/>
      </dsp:txXfrm>
    </dsp:sp>
    <dsp:sp modelId="{77DEAF5C-F4A2-4E3B-A535-FD19BD326B4D}">
      <dsp:nvSpPr>
        <dsp:cNvPr id="0" name=""/>
        <dsp:cNvSpPr/>
      </dsp:nvSpPr>
      <dsp:spPr>
        <a:xfrm>
          <a:off x="1775147" y="1544269"/>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8D5E8082-7B5A-4F1E-A603-053EBB71D94D}">
      <dsp:nvSpPr>
        <dsp:cNvPr id="0" name=""/>
        <dsp:cNvSpPr/>
      </dsp:nvSpPr>
      <dsp:spPr>
        <a:xfrm>
          <a:off x="289808" y="2077647"/>
          <a:ext cx="1397822" cy="98334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Policy, process &amp; regulation</a:t>
          </a:r>
        </a:p>
      </dsp:txBody>
      <dsp:txXfrm>
        <a:off x="289808" y="2077647"/>
        <a:ext cx="1397822" cy="983343"/>
      </dsp:txXfrm>
    </dsp:sp>
    <dsp:sp modelId="{94CB93F8-0431-4776-B803-7267C328FB73}">
      <dsp:nvSpPr>
        <dsp:cNvPr id="0" name=""/>
        <dsp:cNvSpPr/>
      </dsp:nvSpPr>
      <dsp:spPr>
        <a:xfrm>
          <a:off x="1775147" y="1101956"/>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6DF11511-D702-4C5F-9EC1-15480CDAAFE0}">
      <dsp:nvSpPr>
        <dsp:cNvPr id="0" name=""/>
        <dsp:cNvSpPr/>
      </dsp:nvSpPr>
      <dsp:spPr>
        <a:xfrm>
          <a:off x="289808" y="765247"/>
          <a:ext cx="1397822" cy="98334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Curriculum</a:t>
          </a:r>
        </a:p>
      </dsp:txBody>
      <dsp:txXfrm>
        <a:off x="289808" y="765247"/>
        <a:ext cx="1397822" cy="9833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B03D63-743F-4505-BE94-09FE20916C71}">
      <dsp:nvSpPr>
        <dsp:cNvPr id="0" name=""/>
        <dsp:cNvSpPr/>
      </dsp:nvSpPr>
      <dsp:spPr>
        <a:xfrm>
          <a:off x="2158160" y="880799"/>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7F31A7F5-3942-41A1-ABA4-7D8B4867E5AC}">
      <dsp:nvSpPr>
        <dsp:cNvPr id="0" name=""/>
        <dsp:cNvSpPr/>
      </dsp:nvSpPr>
      <dsp:spPr>
        <a:xfrm>
          <a:off x="2010658" y="0"/>
          <a:ext cx="1475014" cy="80350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People</a:t>
          </a:r>
        </a:p>
      </dsp:txBody>
      <dsp:txXfrm>
        <a:off x="2010658" y="0"/>
        <a:ext cx="1475014" cy="803509"/>
      </dsp:txXfrm>
    </dsp:sp>
    <dsp:sp modelId="{4C648680-726C-4089-9970-98FBF0CB9947}">
      <dsp:nvSpPr>
        <dsp:cNvPr id="0" name=""/>
        <dsp:cNvSpPr/>
      </dsp:nvSpPr>
      <dsp:spPr>
        <a:xfrm>
          <a:off x="2541172" y="1101956"/>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5B57721B-6673-4C1E-9658-3832489D7D08}">
      <dsp:nvSpPr>
        <dsp:cNvPr id="0" name=""/>
        <dsp:cNvSpPr/>
      </dsp:nvSpPr>
      <dsp:spPr>
        <a:xfrm>
          <a:off x="3808701" y="765247"/>
          <a:ext cx="1397822" cy="8800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Teaching &amp; assessment</a:t>
          </a:r>
        </a:p>
      </dsp:txBody>
      <dsp:txXfrm>
        <a:off x="3808701" y="765247"/>
        <a:ext cx="1397822" cy="880034"/>
      </dsp:txXfrm>
    </dsp:sp>
    <dsp:sp modelId="{D4072FF6-EBAD-4DC5-9E38-ADEEF497A290}">
      <dsp:nvSpPr>
        <dsp:cNvPr id="0" name=""/>
        <dsp:cNvSpPr/>
      </dsp:nvSpPr>
      <dsp:spPr>
        <a:xfrm>
          <a:off x="2541172" y="1544269"/>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76F91034-086E-4ACD-95AD-20CF778C136F}">
      <dsp:nvSpPr>
        <dsp:cNvPr id="0" name=""/>
        <dsp:cNvSpPr/>
      </dsp:nvSpPr>
      <dsp:spPr>
        <a:xfrm>
          <a:off x="3808701" y="2077647"/>
          <a:ext cx="1397822" cy="98334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Physical &amp; digital estate</a:t>
          </a:r>
        </a:p>
      </dsp:txBody>
      <dsp:txXfrm>
        <a:off x="3808701" y="2077647"/>
        <a:ext cx="1397822" cy="983343"/>
      </dsp:txXfrm>
    </dsp:sp>
    <dsp:sp modelId="{1CA80DB4-604B-4057-8396-FD76BE4324D3}">
      <dsp:nvSpPr>
        <dsp:cNvPr id="0" name=""/>
        <dsp:cNvSpPr/>
      </dsp:nvSpPr>
      <dsp:spPr>
        <a:xfrm>
          <a:off x="2158160" y="1765808"/>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CA992117-C86A-4D40-BCC4-64140B60994B}">
      <dsp:nvSpPr>
        <dsp:cNvPr id="0" name=""/>
        <dsp:cNvSpPr/>
      </dsp:nvSpPr>
      <dsp:spPr>
        <a:xfrm>
          <a:off x="2010658" y="3022728"/>
          <a:ext cx="1475014" cy="80350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Institutional culture</a:t>
          </a:r>
        </a:p>
      </dsp:txBody>
      <dsp:txXfrm>
        <a:off x="2010658" y="3022728"/>
        <a:ext cx="1475014" cy="803509"/>
      </dsp:txXfrm>
    </dsp:sp>
    <dsp:sp modelId="{77DEAF5C-F4A2-4E3B-A535-FD19BD326B4D}">
      <dsp:nvSpPr>
        <dsp:cNvPr id="0" name=""/>
        <dsp:cNvSpPr/>
      </dsp:nvSpPr>
      <dsp:spPr>
        <a:xfrm>
          <a:off x="1775147" y="1544269"/>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8D5E8082-7B5A-4F1E-A603-053EBB71D94D}">
      <dsp:nvSpPr>
        <dsp:cNvPr id="0" name=""/>
        <dsp:cNvSpPr/>
      </dsp:nvSpPr>
      <dsp:spPr>
        <a:xfrm>
          <a:off x="289808" y="2077647"/>
          <a:ext cx="1397822" cy="98334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Policy, process &amp; regulation</a:t>
          </a:r>
        </a:p>
      </dsp:txBody>
      <dsp:txXfrm>
        <a:off x="289808" y="2077647"/>
        <a:ext cx="1397822" cy="983343"/>
      </dsp:txXfrm>
    </dsp:sp>
    <dsp:sp modelId="{94CB93F8-0431-4776-B803-7267C328FB73}">
      <dsp:nvSpPr>
        <dsp:cNvPr id="0" name=""/>
        <dsp:cNvSpPr/>
      </dsp:nvSpPr>
      <dsp:spPr>
        <a:xfrm>
          <a:off x="1775147" y="1101956"/>
          <a:ext cx="1180011" cy="1180011"/>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6DF11511-D702-4C5F-9EC1-15480CDAAFE0}">
      <dsp:nvSpPr>
        <dsp:cNvPr id="0" name=""/>
        <dsp:cNvSpPr/>
      </dsp:nvSpPr>
      <dsp:spPr>
        <a:xfrm>
          <a:off x="289808" y="765247"/>
          <a:ext cx="1397822" cy="98334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a:t>Curriculum</a:t>
          </a:r>
        </a:p>
      </dsp:txBody>
      <dsp:txXfrm>
        <a:off x="289808" y="765247"/>
        <a:ext cx="1397822" cy="98334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A5052-FCA4-4636-A8AB-16D0D80744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BE34AC9-DDC6-4EA5-A7B0-483BD4CAD9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01A372E-B792-4CAC-96CD-E028715E1BB4}"/>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5" name="Footer Placeholder 4">
            <a:extLst>
              <a:ext uri="{FF2B5EF4-FFF2-40B4-BE49-F238E27FC236}">
                <a16:creationId xmlns:a16="http://schemas.microsoft.com/office/drawing/2014/main" id="{0990C8E2-63D7-4451-B0FB-347D1A1734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E0CE09-836C-4C8B-AE27-95CC330F27D3}"/>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109913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AA50C-71A3-4A34-A46B-9A6CE58D1E3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A55866-EEE1-423E-AF62-3CB75A6AA6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03D8FB-5389-4E5A-B9C8-4A3EC502B06C}"/>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5" name="Footer Placeholder 4">
            <a:extLst>
              <a:ext uri="{FF2B5EF4-FFF2-40B4-BE49-F238E27FC236}">
                <a16:creationId xmlns:a16="http://schemas.microsoft.com/office/drawing/2014/main" id="{EFD3E36A-CE60-430D-87E7-07434C30EB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D2D044-BE7B-4A17-8D9D-697A9796DD9A}"/>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150805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2635E1-4683-4A69-B17E-C19A6BB41C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388D3F-8A30-41B8-BEAC-B5CD548F2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F18522-6A2B-4C69-9CFD-7C637B992C56}"/>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5" name="Footer Placeholder 4">
            <a:extLst>
              <a:ext uri="{FF2B5EF4-FFF2-40B4-BE49-F238E27FC236}">
                <a16:creationId xmlns:a16="http://schemas.microsoft.com/office/drawing/2014/main" id="{BEE8E29C-88D7-4EAD-95BA-CB5ED7D1CD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88984B-E5F2-4B60-A99D-B7A5962CCB3E}"/>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32465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0FFDC-72BB-4D0F-8A6A-EC90613B02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EA37EC-ABB4-469D-90B2-A78B2FA053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434EDF-9402-4402-8245-7A118595B502}"/>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5" name="Footer Placeholder 4">
            <a:extLst>
              <a:ext uri="{FF2B5EF4-FFF2-40B4-BE49-F238E27FC236}">
                <a16:creationId xmlns:a16="http://schemas.microsoft.com/office/drawing/2014/main" id="{EF0BF0A1-7028-46CB-AC2A-422E0370B0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7EEB97-B433-41E7-BCEE-CBAF82BBA02D}"/>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1713021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52774-C1A9-475F-A0DF-703015ADC8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C60C131-B857-48AB-BE27-F1DC8FF14E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FFC612-73C7-4A4E-9118-90BFA96736BC}"/>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5" name="Footer Placeholder 4">
            <a:extLst>
              <a:ext uri="{FF2B5EF4-FFF2-40B4-BE49-F238E27FC236}">
                <a16:creationId xmlns:a16="http://schemas.microsoft.com/office/drawing/2014/main" id="{C4A8242C-93F6-466E-B4E3-98B5C70C8A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FF1D66-DE14-4DC3-8D25-584DC37898CA}"/>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1637257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2DEE2-8549-47F8-BE8D-A44122882B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621546-B82C-4C1F-BCAC-21A81666E3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564824D-2444-4038-A84E-77325DE090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851EAD5-A5A3-4379-B58D-1322F3609D27}"/>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6" name="Footer Placeholder 5">
            <a:extLst>
              <a:ext uri="{FF2B5EF4-FFF2-40B4-BE49-F238E27FC236}">
                <a16:creationId xmlns:a16="http://schemas.microsoft.com/office/drawing/2014/main" id="{9AF91C99-801C-41BE-869A-EACF00497A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28BCE0-BD35-403D-9CC4-806AF8765B9A}"/>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252681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6F145-7440-4A00-94DA-E9E6048B3CA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984E71-482E-4015-965A-D81E77B944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6FC7C5-2EAE-4670-A28E-8E174F0C69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150E937-0463-4937-A7A2-B56B59BB8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A381DA-591B-44F5-A245-D676A4B160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251D1B7-8F8F-40D4-9C38-D89C214AB39B}"/>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8" name="Footer Placeholder 7">
            <a:extLst>
              <a:ext uri="{FF2B5EF4-FFF2-40B4-BE49-F238E27FC236}">
                <a16:creationId xmlns:a16="http://schemas.microsoft.com/office/drawing/2014/main" id="{E6ED75E1-1017-435B-81DF-20401D5163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3BBF7D-286E-4D8F-B6F7-43ACD55D3308}"/>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267515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E71F-16A4-463B-9358-4F5C8DB04D9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D68D126-74EE-4C1A-A756-06D479ADC2C4}"/>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4" name="Footer Placeholder 3">
            <a:extLst>
              <a:ext uri="{FF2B5EF4-FFF2-40B4-BE49-F238E27FC236}">
                <a16:creationId xmlns:a16="http://schemas.microsoft.com/office/drawing/2014/main" id="{B8B3696F-85E9-4E37-845D-AF5AB302C7D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603D4A-408A-4440-9364-A7D87399B90D}"/>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2390093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50FD6-222C-4C6A-B666-BAE0CE42A6F1}"/>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3" name="Footer Placeholder 2">
            <a:extLst>
              <a:ext uri="{FF2B5EF4-FFF2-40B4-BE49-F238E27FC236}">
                <a16:creationId xmlns:a16="http://schemas.microsoft.com/office/drawing/2014/main" id="{29142D36-DBF6-4A17-9DF5-8D83D6A3450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EA8194E-54E0-4591-94E5-DC72E5C0FD94}"/>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850760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55EB0-4B27-4F9C-891A-96A4C9A200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C5BCB-C24E-41B4-9E5F-965F52EAE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5F8625-5467-421D-9D77-9569EE4D2C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343DDA-3255-4D74-B175-B7D9D0E649B0}"/>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6" name="Footer Placeholder 5">
            <a:extLst>
              <a:ext uri="{FF2B5EF4-FFF2-40B4-BE49-F238E27FC236}">
                <a16:creationId xmlns:a16="http://schemas.microsoft.com/office/drawing/2014/main" id="{C2FB2105-2CC9-4398-94F0-4004A509CA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2E0BC7-ABF3-4C89-9069-A4A81FB98649}"/>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2190109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23636-5202-41DB-AE5B-2DA8C49292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66C033A-4524-44D9-AAA2-C0F9610D3E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D121E7D-58AC-4C60-AE5E-3DD00F9A32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E088D8-B109-480D-8514-08B75D58976D}"/>
              </a:ext>
            </a:extLst>
          </p:cNvPr>
          <p:cNvSpPr>
            <a:spLocks noGrp="1"/>
          </p:cNvSpPr>
          <p:nvPr>
            <p:ph type="dt" sz="half" idx="10"/>
          </p:nvPr>
        </p:nvSpPr>
        <p:spPr/>
        <p:txBody>
          <a:bodyPr/>
          <a:lstStyle/>
          <a:p>
            <a:fld id="{69C87693-E880-4065-8F63-41D23B541753}" type="datetimeFigureOut">
              <a:rPr lang="en-GB" smtClean="0"/>
              <a:t>28/03/2022</a:t>
            </a:fld>
            <a:endParaRPr lang="en-GB"/>
          </a:p>
        </p:txBody>
      </p:sp>
      <p:sp>
        <p:nvSpPr>
          <p:cNvPr id="6" name="Footer Placeholder 5">
            <a:extLst>
              <a:ext uri="{FF2B5EF4-FFF2-40B4-BE49-F238E27FC236}">
                <a16:creationId xmlns:a16="http://schemas.microsoft.com/office/drawing/2014/main" id="{2BBBF213-6610-40D2-A840-18D219CA7F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1DCD4F-A1D2-424D-A40F-BDE7C1EA8C02}"/>
              </a:ext>
            </a:extLst>
          </p:cNvPr>
          <p:cNvSpPr>
            <a:spLocks noGrp="1"/>
          </p:cNvSpPr>
          <p:nvPr>
            <p:ph type="sldNum" sz="quarter" idx="12"/>
          </p:nvPr>
        </p:nvSpPr>
        <p:spPr/>
        <p:txBody>
          <a:bodyPr/>
          <a:lstStyle/>
          <a:p>
            <a:fld id="{72F1F1AD-16C3-4B36-95DE-A60C0E52DBD9}" type="slidenum">
              <a:rPr lang="en-GB" smtClean="0"/>
              <a:t>‹#›</a:t>
            </a:fld>
            <a:endParaRPr lang="en-GB"/>
          </a:p>
        </p:txBody>
      </p:sp>
    </p:spTree>
    <p:extLst>
      <p:ext uri="{BB962C8B-B14F-4D97-AF65-F5344CB8AC3E}">
        <p14:creationId xmlns:p14="http://schemas.microsoft.com/office/powerpoint/2010/main" val="2774892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36BF67-AE1F-410A-9FC3-9C42698442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95C1E9-A079-440C-8700-3DD88DCCF5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2B59BD-DE8A-4247-AACE-C10D6516B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87693-E880-4065-8F63-41D23B541753}" type="datetimeFigureOut">
              <a:rPr lang="en-GB" smtClean="0"/>
              <a:t>28/03/2022</a:t>
            </a:fld>
            <a:endParaRPr lang="en-GB"/>
          </a:p>
        </p:txBody>
      </p:sp>
      <p:sp>
        <p:nvSpPr>
          <p:cNvPr id="5" name="Footer Placeholder 4">
            <a:extLst>
              <a:ext uri="{FF2B5EF4-FFF2-40B4-BE49-F238E27FC236}">
                <a16:creationId xmlns:a16="http://schemas.microsoft.com/office/drawing/2014/main" id="{E6F0C1D1-251B-405C-A16C-8BF0DB74BF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126A05C-FBEF-4145-B9CB-BEC0ECE9DD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1F1AD-16C3-4B36-95DE-A60C0E52DBD9}" type="slidenum">
              <a:rPr lang="en-GB" smtClean="0"/>
              <a:t>‹#›</a:t>
            </a:fld>
            <a:endParaRPr lang="en-GB"/>
          </a:p>
        </p:txBody>
      </p:sp>
    </p:spTree>
    <p:extLst>
      <p:ext uri="{BB962C8B-B14F-4D97-AF65-F5344CB8AC3E}">
        <p14:creationId xmlns:p14="http://schemas.microsoft.com/office/powerpoint/2010/main" val="2290670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67A0CC10"/><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8109-85ED-489A-84E8-92CF505CB0D8}"/>
              </a:ext>
            </a:extLst>
          </p:cNvPr>
          <p:cNvSpPr>
            <a:spLocks noGrp="1"/>
          </p:cNvSpPr>
          <p:nvPr>
            <p:ph type="ctrTitle"/>
          </p:nvPr>
        </p:nvSpPr>
        <p:spPr>
          <a:xfrm>
            <a:off x="1362075" y="2235199"/>
            <a:ext cx="9144000" cy="3555999"/>
          </a:xfrm>
        </p:spPr>
        <p:txBody>
          <a:bodyPr>
            <a:normAutofit/>
          </a:bodyPr>
          <a:lstStyle/>
          <a:p>
            <a:r>
              <a:rPr lang="en-GB" sz="8000" dirty="0"/>
              <a:t>Science Teaching Interest Group</a:t>
            </a:r>
            <a:br>
              <a:rPr lang="en-GB" sz="8000" dirty="0"/>
            </a:br>
            <a:r>
              <a:rPr lang="en-GB" sz="8000" dirty="0"/>
              <a:t>#02</a:t>
            </a:r>
          </a:p>
        </p:txBody>
      </p:sp>
      <p:sp>
        <p:nvSpPr>
          <p:cNvPr id="3" name="Subtitle 2">
            <a:extLst>
              <a:ext uri="{FF2B5EF4-FFF2-40B4-BE49-F238E27FC236}">
                <a16:creationId xmlns:a16="http://schemas.microsoft.com/office/drawing/2014/main" id="{0D44A4E3-7D83-4FCF-9B16-A8D281198AC6}"/>
              </a:ext>
            </a:extLst>
          </p:cNvPr>
          <p:cNvSpPr>
            <a:spLocks noGrp="1"/>
          </p:cNvSpPr>
          <p:nvPr>
            <p:ph type="subTitle" idx="1"/>
          </p:nvPr>
        </p:nvSpPr>
        <p:spPr>
          <a:xfrm>
            <a:off x="6167437" y="1066801"/>
            <a:ext cx="9144000" cy="1655762"/>
          </a:xfrm>
        </p:spPr>
        <p:txBody>
          <a:bodyPr/>
          <a:lstStyle/>
          <a:p>
            <a:r>
              <a:rPr lang="en-GB" dirty="0"/>
              <a:t>28/03/2022</a:t>
            </a:r>
          </a:p>
        </p:txBody>
      </p:sp>
      <p:pic>
        <p:nvPicPr>
          <p:cNvPr id="4" name="Picture 3">
            <a:extLst>
              <a:ext uri="{FF2B5EF4-FFF2-40B4-BE49-F238E27FC236}">
                <a16:creationId xmlns:a16="http://schemas.microsoft.com/office/drawing/2014/main" id="{CA5301E9-083C-4F5C-9248-2E9A70CB4E6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58375" y="223837"/>
            <a:ext cx="1819275" cy="806451"/>
          </a:xfrm>
          <a:prstGeom prst="rect">
            <a:avLst/>
          </a:prstGeom>
          <a:noFill/>
          <a:ln>
            <a:noFill/>
          </a:ln>
        </p:spPr>
      </p:pic>
    </p:spTree>
    <p:extLst>
      <p:ext uri="{BB962C8B-B14F-4D97-AF65-F5344CB8AC3E}">
        <p14:creationId xmlns:p14="http://schemas.microsoft.com/office/powerpoint/2010/main" val="3535087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TEACHING AND ASSESSMENT:</a:t>
            </a:r>
            <a:br>
              <a:rPr lang="en-GB" sz="3800" dirty="0"/>
            </a:br>
            <a:r>
              <a:rPr lang="en-GB" sz="3800" dirty="0"/>
              <a:t>STRATEGIC PRIORITIES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normAutofit fontScale="85000" lnSpcReduction="20000"/>
          </a:bodyPr>
          <a:lstStyle/>
          <a:p>
            <a:pPr marL="0" indent="0">
              <a:buNone/>
            </a:pPr>
            <a:r>
              <a:rPr lang="en-GB" dirty="0"/>
              <a:t>1. Programme teams will be expected to utilise a range of assessment methods that support the application of skills and understanding to future areas of study, as well as explicitly addressing relevant learning outcomes.</a:t>
            </a:r>
          </a:p>
          <a:p>
            <a:pPr marL="0" indent="0">
              <a:buNone/>
            </a:pPr>
            <a:r>
              <a:rPr lang="en-GB" dirty="0"/>
              <a:t>2. Academic and relevant support staff will help students to acquire the knowledge, skills and experiences valued by employers.</a:t>
            </a:r>
          </a:p>
          <a:p>
            <a:pPr marL="0" indent="0">
              <a:buNone/>
            </a:pPr>
            <a:r>
              <a:rPr lang="en-GB" dirty="0"/>
              <a:t>3. The University will actively encourage academic practices that allow students to experiment and learn from mistakes in a safe and non-detrimental environment. </a:t>
            </a:r>
          </a:p>
          <a:p>
            <a:pPr marL="0" indent="0">
              <a:buNone/>
            </a:pPr>
            <a:r>
              <a:rPr lang="en-GB" dirty="0"/>
              <a:t>4. Programme teams will use a range of teaching and assessment methods to support diverse student needs and enhance skills development. </a:t>
            </a:r>
          </a:p>
          <a:p>
            <a:pPr marL="0" indent="0">
              <a:buNone/>
            </a:pPr>
            <a:r>
              <a:rPr lang="en-GB" dirty="0"/>
              <a:t>5. The University will provide opportunities for students to collaborate with staff and their peers in scholarship and enquiry.</a:t>
            </a:r>
          </a:p>
          <a:p>
            <a:pPr marL="0" indent="0">
              <a:buNone/>
            </a:pPr>
            <a:r>
              <a:rPr lang="en-GB" dirty="0"/>
              <a:t>6. The University will actively capitalise on the potential of in-person and online delivery to maximise students’ engagement with their learning, as well as with their fellow students. </a:t>
            </a:r>
          </a:p>
        </p:txBody>
      </p:sp>
    </p:spTree>
    <p:extLst>
      <p:ext uri="{BB962C8B-B14F-4D97-AF65-F5344CB8AC3E}">
        <p14:creationId xmlns:p14="http://schemas.microsoft.com/office/powerpoint/2010/main" val="2978466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PHYSICAL &amp; DIGITAL ESTATE:</a:t>
            </a:r>
            <a:br>
              <a:rPr lang="en-GB" sz="3800" dirty="0"/>
            </a:br>
            <a:r>
              <a:rPr lang="en-GB" sz="3800" dirty="0"/>
              <a:t>STRATEGIC PRIORITIES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normAutofit fontScale="92500" lnSpcReduction="20000"/>
          </a:bodyPr>
          <a:lstStyle/>
          <a:p>
            <a:pPr marL="0" indent="0">
              <a:buNone/>
            </a:pPr>
            <a:r>
              <a:rPr lang="en-GB" dirty="0"/>
              <a:t>1. The University will provide access to ethically managed learner data to allow students to reflect on their learning journeys, as well as enabling staff to provide targeted support and inform curriculum development. </a:t>
            </a:r>
          </a:p>
          <a:p>
            <a:pPr marL="0" indent="0">
              <a:buNone/>
            </a:pPr>
            <a:r>
              <a:rPr lang="en-GB" dirty="0"/>
              <a:t>2. Teams will adopt a consistent approach to the organisation and management of learning, whether on campus or through the virtual learning environment.</a:t>
            </a:r>
          </a:p>
          <a:p>
            <a:pPr marL="0" indent="0">
              <a:buNone/>
            </a:pPr>
            <a:r>
              <a:rPr lang="en-GB" dirty="0"/>
              <a:t>3. Environmental sustainability will be addressed in the planning and operation of curricula.</a:t>
            </a:r>
          </a:p>
          <a:p>
            <a:pPr marL="0" indent="0">
              <a:buNone/>
            </a:pPr>
            <a:r>
              <a:rPr lang="en-GB" dirty="0"/>
              <a:t>4. LJMU will support inclusive learning and teaching through the acquisition and development of accessible and assistive technologies.</a:t>
            </a:r>
          </a:p>
          <a:p>
            <a:pPr marL="0" indent="0">
              <a:buNone/>
            </a:pPr>
            <a:r>
              <a:rPr lang="en-GB" dirty="0"/>
              <a:t>5. Estate developments will support an institutional drive towards Active Blended Learning.</a:t>
            </a:r>
          </a:p>
        </p:txBody>
      </p:sp>
    </p:spTree>
    <p:extLst>
      <p:ext uri="{BB962C8B-B14F-4D97-AF65-F5344CB8AC3E}">
        <p14:creationId xmlns:p14="http://schemas.microsoft.com/office/powerpoint/2010/main" val="3631855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POLICY, PROCESS AND REGULATIONS:</a:t>
            </a:r>
            <a:br>
              <a:rPr lang="en-GB" sz="3800" dirty="0"/>
            </a:br>
            <a:r>
              <a:rPr lang="en-GB" sz="3800" dirty="0"/>
              <a:t>STRATEGIC PRIORITIES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normAutofit fontScale="85000" lnSpcReduction="20000"/>
          </a:bodyPr>
          <a:lstStyle/>
          <a:p>
            <a:pPr marL="0" indent="0">
              <a:buNone/>
            </a:pPr>
            <a:r>
              <a:rPr lang="en-GB" dirty="0"/>
              <a:t>1. Programme teams will communicate regularly with students in a clear and accessible manner.</a:t>
            </a:r>
          </a:p>
          <a:p>
            <a:pPr marL="0" indent="0">
              <a:buNone/>
            </a:pPr>
            <a:r>
              <a:rPr lang="en-GB" dirty="0"/>
              <a:t>2. University online or campus-based systems and processes will be designed to help students transition into and through the various stages of their university experience.</a:t>
            </a:r>
          </a:p>
          <a:p>
            <a:pPr marL="0" indent="0">
              <a:buNone/>
            </a:pPr>
            <a:r>
              <a:rPr lang="en-GB" dirty="0"/>
              <a:t>3. Student support will address the impact of poverty and disadvantage, including digital poverty, on students’ ability to progress and achieve the most from their university experience.</a:t>
            </a:r>
          </a:p>
          <a:p>
            <a:pPr marL="0" indent="0">
              <a:buNone/>
            </a:pPr>
            <a:r>
              <a:rPr lang="en-GB" dirty="0"/>
              <a:t>4. The University will provide accurate institutional data and learner analytics that are germane to student success but understood in the context of the holistic student experience. </a:t>
            </a:r>
          </a:p>
          <a:p>
            <a:pPr marL="0" indent="0">
              <a:buNone/>
            </a:pPr>
            <a:r>
              <a:rPr lang="en-GB" dirty="0"/>
              <a:t>5. Student related regulations will prioritise equitable access, success and progression.</a:t>
            </a:r>
          </a:p>
        </p:txBody>
      </p:sp>
    </p:spTree>
    <p:extLst>
      <p:ext uri="{BB962C8B-B14F-4D97-AF65-F5344CB8AC3E}">
        <p14:creationId xmlns:p14="http://schemas.microsoft.com/office/powerpoint/2010/main" val="3909826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INSTITUTIONAL CULTURE:</a:t>
            </a:r>
            <a:br>
              <a:rPr lang="en-GB" sz="3800" dirty="0"/>
            </a:br>
            <a:r>
              <a:rPr lang="en-GB" sz="3800" dirty="0"/>
              <a:t>STRATEGIC PRIORITIES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normAutofit fontScale="92500" lnSpcReduction="20000"/>
          </a:bodyPr>
          <a:lstStyle/>
          <a:p>
            <a:pPr marL="0" indent="0">
              <a:buNone/>
            </a:pPr>
            <a:r>
              <a:rPr lang="en-GB" dirty="0"/>
              <a:t>1. The institution recognises that equality, diversity, and inclusion (EDI) is fundamental to excellence in learning and teaching and will act to embed EDI into all student-facing services.</a:t>
            </a:r>
          </a:p>
          <a:p>
            <a:pPr marL="0" indent="0">
              <a:buNone/>
            </a:pPr>
            <a:r>
              <a:rPr lang="en-GB" dirty="0"/>
              <a:t>2. The University will facilitate work across disciplinary and organisational boundaries.  </a:t>
            </a:r>
          </a:p>
          <a:p>
            <a:pPr marL="0" indent="0">
              <a:buNone/>
            </a:pPr>
            <a:r>
              <a:rPr lang="en-GB" dirty="0"/>
              <a:t>3. The University provides opportunities for students to engage with each other outside the formal, timetabled curriculum. </a:t>
            </a:r>
          </a:p>
          <a:p>
            <a:pPr marL="0" indent="0">
              <a:buNone/>
            </a:pPr>
            <a:r>
              <a:rPr lang="en-GB" dirty="0"/>
              <a:t>4. The University will offer co-curricular and extracurricular activities that inspire confidence in students, facilitate skill development and broaden their horizons. </a:t>
            </a:r>
          </a:p>
          <a:p>
            <a:pPr marL="0" indent="0">
              <a:buNone/>
            </a:pPr>
            <a:r>
              <a:rPr lang="en-GB" dirty="0"/>
              <a:t>5. All staff will take be encouraged to take an active role in nurturing students’ self-esteem and supporting their wellbeing.</a:t>
            </a:r>
          </a:p>
        </p:txBody>
      </p:sp>
    </p:spTree>
    <p:extLst>
      <p:ext uri="{BB962C8B-B14F-4D97-AF65-F5344CB8AC3E}">
        <p14:creationId xmlns:p14="http://schemas.microsoft.com/office/powerpoint/2010/main" val="3103625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INSTITUTIONAL CULTURE:</a:t>
            </a:r>
            <a:br>
              <a:rPr lang="en-GB" sz="3800" dirty="0"/>
            </a:br>
            <a:r>
              <a:rPr lang="en-GB" sz="3800" dirty="0"/>
              <a:t>STRATEGIC PRIORITIES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normAutofit fontScale="92500" lnSpcReduction="20000"/>
          </a:bodyPr>
          <a:lstStyle/>
          <a:p>
            <a:pPr marL="0" indent="0">
              <a:buNone/>
            </a:pPr>
            <a:r>
              <a:rPr lang="en-GB" dirty="0"/>
              <a:t>1. The institution recognises that equality, diversity, and inclusion (EDI) is fundamental to excellence in learning and teaching and will act to embed EDI into all student-facing services.</a:t>
            </a:r>
          </a:p>
          <a:p>
            <a:pPr marL="0" indent="0">
              <a:buNone/>
            </a:pPr>
            <a:r>
              <a:rPr lang="en-GB" dirty="0"/>
              <a:t>2. The University will facilitate work across disciplinary and organisational boundaries.  </a:t>
            </a:r>
          </a:p>
          <a:p>
            <a:pPr marL="0" indent="0">
              <a:buNone/>
            </a:pPr>
            <a:r>
              <a:rPr lang="en-GB" dirty="0"/>
              <a:t>3. The University provides opportunities for students to engage with each other outside the formal, timetabled curriculum. </a:t>
            </a:r>
          </a:p>
          <a:p>
            <a:pPr marL="0" indent="0">
              <a:buNone/>
            </a:pPr>
            <a:r>
              <a:rPr lang="en-GB" dirty="0"/>
              <a:t>4. The University will offer co-curricular and extracurricular activities that inspire confidence in students, facilitate skill development and broaden their horizons. </a:t>
            </a:r>
          </a:p>
          <a:p>
            <a:pPr marL="0" indent="0">
              <a:buNone/>
            </a:pPr>
            <a:r>
              <a:rPr lang="en-GB" dirty="0"/>
              <a:t>5. All staff will take be encouraged to take an active role in nurturing students’ self-esteem and supporting their wellbeing.</a:t>
            </a:r>
          </a:p>
        </p:txBody>
      </p:sp>
    </p:spTree>
    <p:extLst>
      <p:ext uri="{BB962C8B-B14F-4D97-AF65-F5344CB8AC3E}">
        <p14:creationId xmlns:p14="http://schemas.microsoft.com/office/powerpoint/2010/main" val="2743929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OPERATIONAL FRAMEWORK</a:t>
            </a:r>
            <a:br>
              <a:rPr lang="en-GB" sz="3800" dirty="0"/>
            </a:br>
            <a:endParaRPr lang="en-GB" sz="3800" dirty="0"/>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a:xfrm>
            <a:off x="838200" y="1149531"/>
            <a:ext cx="10515600" cy="5027432"/>
          </a:xfrm>
        </p:spPr>
        <p:txBody>
          <a:bodyPr>
            <a:noAutofit/>
          </a:bodyPr>
          <a:lstStyle/>
          <a:p>
            <a:pPr marL="0" indent="0">
              <a:spcBef>
                <a:spcPts val="0"/>
              </a:spcBef>
              <a:buNone/>
            </a:pPr>
            <a:r>
              <a:rPr lang="en-GB" sz="2000" b="1" dirty="0"/>
              <a:t>Local Plans </a:t>
            </a:r>
            <a:r>
              <a:rPr lang="en-GB" sz="2000" dirty="0"/>
              <a:t>– these plans will outline how strategic objectives will be achieved at faculty or professional service department level. It is envisaged that this will be updated on a rolling basis, as and when required. There will be no formal update cycle. Monitoring of progress will be overseen by Faculty Education Committees (or professional service equivalent) and reported annually to Education Committee/Student Experience Committee.</a:t>
            </a:r>
          </a:p>
          <a:p>
            <a:pPr marL="0" indent="0">
              <a:spcBef>
                <a:spcPts val="0"/>
              </a:spcBef>
              <a:buNone/>
            </a:pPr>
            <a:r>
              <a:rPr lang="en-GB" sz="2000" b="1" dirty="0"/>
              <a:t>Thematic priority workstreams </a:t>
            </a:r>
            <a:r>
              <a:rPr lang="en-GB" sz="2000" dirty="0"/>
              <a:t>– these will address those areas of the strategy that signal the most significant development of LJMU academic practice.  In addition to digital education (which is addressed above), these are inclusive curriculum, Education for Sustainable Development and education for wellbeing</a:t>
            </a:r>
          </a:p>
          <a:p>
            <a:pPr marL="0" indent="0">
              <a:spcBef>
                <a:spcPts val="0"/>
              </a:spcBef>
              <a:buNone/>
            </a:pPr>
            <a:r>
              <a:rPr lang="en-GB" sz="2000" b="1" dirty="0"/>
              <a:t>Digital transformation framework</a:t>
            </a:r>
            <a:r>
              <a:rPr lang="en-GB" sz="2000" dirty="0"/>
              <a:t> – considering the emphasis on digital capacity, information literacy and active blended learning, there will be coordinated cross-institutional work associated with digital education, leadership, capacity building, wellbeing and infrastructure</a:t>
            </a:r>
          </a:p>
          <a:p>
            <a:pPr marL="0" indent="0">
              <a:spcBef>
                <a:spcPts val="0"/>
              </a:spcBef>
              <a:buNone/>
            </a:pPr>
            <a:r>
              <a:rPr lang="en-GB" sz="2000" b="1" dirty="0"/>
              <a:t>Student Engagement </a:t>
            </a:r>
            <a:r>
              <a:rPr lang="en-GB" sz="2000" dirty="0"/>
              <a:t>– there is a strong emphasis on partnership working, collaboration and the student voice in this strategy.  To ensure effective operation, it will sit alongside and be informed by an institutional Student Engagement Strategy (in development)</a:t>
            </a:r>
          </a:p>
          <a:p>
            <a:pPr marL="0" indent="0">
              <a:spcBef>
                <a:spcPts val="0"/>
              </a:spcBef>
              <a:buNone/>
            </a:pPr>
            <a:r>
              <a:rPr lang="en-GB" sz="2000" b="1" dirty="0"/>
              <a:t>Key Performance Indicators </a:t>
            </a:r>
            <a:r>
              <a:rPr lang="en-GB" sz="2000" dirty="0"/>
              <a:t>- to support monitoring activity, appropriate indicators and targets will be set.  These may be at institutional level or locally derived as appropriate.  Indicators will also be informed by the expectations of external agencies if necessary.  These indicators will be reviewed periodically and revised as necessary. As a result, they are not published with the strategy.</a:t>
            </a:r>
          </a:p>
          <a:p>
            <a:pPr marL="0" indent="0">
              <a:spcBef>
                <a:spcPts val="0"/>
              </a:spcBef>
              <a:buNone/>
            </a:pPr>
            <a:endParaRPr lang="en-GB" sz="2000" dirty="0"/>
          </a:p>
        </p:txBody>
      </p:sp>
    </p:spTree>
    <p:extLst>
      <p:ext uri="{BB962C8B-B14F-4D97-AF65-F5344CB8AC3E}">
        <p14:creationId xmlns:p14="http://schemas.microsoft.com/office/powerpoint/2010/main" val="3111675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E284CFF1-B61F-4D5D-AE39-1BC7BA7521C8}"/>
              </a:ext>
            </a:extLst>
          </p:cNvPr>
          <p:cNvGraphicFramePr/>
          <p:nvPr>
            <p:extLst>
              <p:ext uri="{D42A27DB-BD31-4B8C-83A1-F6EECF244321}">
                <p14:modId xmlns:p14="http://schemas.microsoft.com/office/powerpoint/2010/main" val="3152096197"/>
              </p:ext>
            </p:extLst>
          </p:nvPr>
        </p:nvGraphicFramePr>
        <p:xfrm>
          <a:off x="3107736" y="2105525"/>
          <a:ext cx="5496332" cy="3826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a16="http://schemas.microsoft.com/office/drawing/2014/main" id="{5FEE10B3-81D5-45A8-99DD-225A1171C327}"/>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3800" dirty="0"/>
          </a:p>
        </p:txBody>
      </p:sp>
      <p:sp>
        <p:nvSpPr>
          <p:cNvPr id="8" name="Title 7">
            <a:extLst>
              <a:ext uri="{FF2B5EF4-FFF2-40B4-BE49-F238E27FC236}">
                <a16:creationId xmlns:a16="http://schemas.microsoft.com/office/drawing/2014/main" id="{615BB4CC-4C82-4649-9476-F05E0A99BA90}"/>
              </a:ext>
            </a:extLst>
          </p:cNvPr>
          <p:cNvSpPr>
            <a:spLocks noGrp="1"/>
          </p:cNvSpPr>
          <p:nvPr>
            <p:ph type="title"/>
          </p:nvPr>
        </p:nvSpPr>
        <p:spPr>
          <a:xfrm>
            <a:off x="912219" y="449376"/>
            <a:ext cx="10826931" cy="1325563"/>
          </a:xfrm>
        </p:spPr>
        <p:txBody>
          <a:bodyPr>
            <a:normAutofit fontScale="90000"/>
          </a:bodyPr>
          <a:lstStyle/>
          <a:p>
            <a:r>
              <a:rPr lang="en-GB" sz="4400" dirty="0"/>
              <a:t>LJMU TEACHING &amp; LEARNING STRATEGY 2022-2027</a:t>
            </a:r>
            <a:br>
              <a:rPr lang="en-GB" sz="4400" dirty="0"/>
            </a:br>
            <a:endParaRPr lang="en-GB" dirty="0"/>
          </a:p>
        </p:txBody>
      </p:sp>
    </p:spTree>
    <p:extLst>
      <p:ext uri="{BB962C8B-B14F-4D97-AF65-F5344CB8AC3E}">
        <p14:creationId xmlns:p14="http://schemas.microsoft.com/office/powerpoint/2010/main" val="1068866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a:xfrm>
            <a:off x="838200" y="592180"/>
            <a:ext cx="10515600" cy="5724117"/>
          </a:xfrm>
        </p:spPr>
        <p:txBody>
          <a:bodyPr>
            <a:normAutofit/>
          </a:bodyPr>
          <a:lstStyle/>
          <a:p>
            <a:pPr marL="0" indent="0">
              <a:buNone/>
            </a:pPr>
            <a:r>
              <a:rPr lang="en-GB" b="1" dirty="0"/>
              <a:t>Brings together colleagues </a:t>
            </a:r>
            <a:r>
              <a:rPr lang="en-GB" dirty="0"/>
              <a:t>from within the Faculty to discuss matters of contemporary interest relating to teaching, learning and assessment. </a:t>
            </a:r>
          </a:p>
          <a:p>
            <a:pPr marL="0" indent="0">
              <a:buNone/>
            </a:pPr>
            <a:r>
              <a:rPr lang="en-GB" dirty="0"/>
              <a:t>Sits </a:t>
            </a:r>
            <a:r>
              <a:rPr lang="en-GB" b="1" dirty="0"/>
              <a:t>outside our deliberative structures </a:t>
            </a:r>
            <a:r>
              <a:rPr lang="en-GB" dirty="0"/>
              <a:t>and so nothing is off the table.</a:t>
            </a:r>
          </a:p>
          <a:p>
            <a:pPr marL="0" indent="0">
              <a:buNone/>
            </a:pPr>
            <a:r>
              <a:rPr lang="en-GB" b="1" dirty="0"/>
              <a:t>Feeds into decision-making </a:t>
            </a:r>
            <a:r>
              <a:rPr lang="en-GB" dirty="0"/>
              <a:t>by Faculty Education Committee and FMT. </a:t>
            </a:r>
          </a:p>
          <a:p>
            <a:pPr marL="0" indent="0">
              <a:buNone/>
            </a:pPr>
            <a:r>
              <a:rPr lang="en-GB" dirty="0"/>
              <a:t>Brings together colleagues with an established interest in teaching who had </a:t>
            </a:r>
            <a:r>
              <a:rPr lang="en-GB" b="1" dirty="0"/>
              <a:t>no previous opportunity to gather</a:t>
            </a:r>
            <a:r>
              <a:rPr lang="en-GB" dirty="0"/>
              <a:t>:</a:t>
            </a:r>
          </a:p>
          <a:p>
            <a:pPr marL="0" indent="0">
              <a:buNone/>
            </a:pPr>
            <a:r>
              <a:rPr lang="en-GB" dirty="0"/>
              <a:t>•	PGCert/CAP Observers</a:t>
            </a:r>
          </a:p>
          <a:p>
            <a:pPr marL="0" indent="0">
              <a:buNone/>
            </a:pPr>
            <a:r>
              <a:rPr lang="en-GB" dirty="0"/>
              <a:t>•	Academic LJMU Teaching Award Winners</a:t>
            </a:r>
          </a:p>
          <a:p>
            <a:pPr marL="0" indent="0">
              <a:buNone/>
            </a:pPr>
            <a:r>
              <a:rPr lang="en-GB" dirty="0"/>
              <a:t>•	NSS Champions</a:t>
            </a:r>
          </a:p>
          <a:p>
            <a:pPr marL="0" indent="0">
              <a:buNone/>
            </a:pPr>
            <a:r>
              <a:rPr lang="en-GB" dirty="0"/>
              <a:t>•	National Teaching Fellows</a:t>
            </a:r>
          </a:p>
          <a:p>
            <a:pPr marL="0" indent="0">
              <a:buNone/>
            </a:pPr>
            <a:r>
              <a:rPr lang="en-GB" dirty="0"/>
              <a:t>•	School LTA Coordinators</a:t>
            </a:r>
          </a:p>
        </p:txBody>
      </p:sp>
    </p:spTree>
    <p:extLst>
      <p:ext uri="{BB962C8B-B14F-4D97-AF65-F5344CB8AC3E}">
        <p14:creationId xmlns:p14="http://schemas.microsoft.com/office/powerpoint/2010/main" val="138801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LJMU TEACHING &amp; LEARNING STRATEGY 2022-2027</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a:xfrm>
            <a:off x="838200" y="1825625"/>
            <a:ext cx="10709366" cy="4351338"/>
          </a:xfrm>
        </p:spPr>
        <p:txBody>
          <a:bodyPr>
            <a:normAutofit/>
          </a:bodyPr>
          <a:lstStyle/>
          <a:p>
            <a:r>
              <a:rPr lang="en-GB" dirty="0"/>
              <a:t>Version 1 developed by the Teaching &amp; Learning Academy. </a:t>
            </a:r>
          </a:p>
          <a:p>
            <a:r>
              <a:rPr lang="en-GB" dirty="0"/>
              <a:t>It recognises:</a:t>
            </a:r>
          </a:p>
          <a:p>
            <a:pPr lvl="1"/>
            <a:r>
              <a:rPr lang="en-GB" sz="2800" dirty="0"/>
              <a:t>previous-strategy work is ongoing and remains highly relevant.  </a:t>
            </a:r>
          </a:p>
          <a:p>
            <a:pPr lvl="1"/>
            <a:r>
              <a:rPr lang="en-GB" sz="2800" dirty="0"/>
              <a:t>external requirements of organisations such as the Office for Students and Ofsted.  </a:t>
            </a:r>
          </a:p>
          <a:p>
            <a:pPr lvl="1"/>
            <a:r>
              <a:rPr lang="en-GB" sz="2800" dirty="0"/>
              <a:t>there is no requirement to explicitly reference initiatives such as the Teaching Excellence Framework or Access and Participation Plans: these will inform performance indicators rather than strategic intentions. </a:t>
            </a:r>
          </a:p>
        </p:txBody>
      </p:sp>
    </p:spTree>
    <p:extLst>
      <p:ext uri="{BB962C8B-B14F-4D97-AF65-F5344CB8AC3E}">
        <p14:creationId xmlns:p14="http://schemas.microsoft.com/office/powerpoint/2010/main" val="276242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LJMU TEACHING &amp; LEARNING STRATEGY 2022-2027</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lstStyle/>
          <a:p>
            <a:r>
              <a:rPr lang="en-GB" dirty="0"/>
              <a:t>There are four themes that encapsulate the most significant developments from the predecessor of this strategy. These are:</a:t>
            </a:r>
          </a:p>
          <a:p>
            <a:pPr lvl="1"/>
            <a:r>
              <a:rPr lang="en-GB" sz="2800" dirty="0"/>
              <a:t>Inclusive curriculum</a:t>
            </a:r>
          </a:p>
          <a:p>
            <a:pPr lvl="1"/>
            <a:r>
              <a:rPr lang="en-GB" sz="2800" dirty="0"/>
              <a:t>Education for Sustainable development </a:t>
            </a:r>
          </a:p>
          <a:p>
            <a:pPr lvl="1"/>
            <a:r>
              <a:rPr lang="en-GB" sz="2800" dirty="0"/>
              <a:t>Digital education</a:t>
            </a:r>
          </a:p>
          <a:p>
            <a:pPr lvl="1"/>
            <a:r>
              <a:rPr lang="en-GB" sz="2800" dirty="0"/>
              <a:t>Education for wellbeing</a:t>
            </a:r>
          </a:p>
          <a:p>
            <a:r>
              <a:rPr lang="en-GB" dirty="0"/>
              <a:t>The strategic priorities outlined in the strategy focus on these themes.</a:t>
            </a:r>
          </a:p>
          <a:p>
            <a:r>
              <a:rPr lang="en-GB" dirty="0"/>
              <a:t>Version 2 will be released in April for further review.</a:t>
            </a:r>
          </a:p>
          <a:p>
            <a:endParaRPr lang="en-GB" dirty="0"/>
          </a:p>
        </p:txBody>
      </p:sp>
    </p:spTree>
    <p:extLst>
      <p:ext uri="{BB962C8B-B14F-4D97-AF65-F5344CB8AC3E}">
        <p14:creationId xmlns:p14="http://schemas.microsoft.com/office/powerpoint/2010/main" val="2613358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VISION</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lstStyle/>
          <a:p>
            <a:pPr marL="0" indent="0">
              <a:buNone/>
            </a:pPr>
            <a:r>
              <a:rPr lang="en-GB" dirty="0"/>
              <a:t>The university puts students at the very heart of its endeavours and recognises the importance of partnership and collaboration for the development of the absolute best approaches to teaching, learning and assessment. It will be noted for exceptional academic practice that motivates and inspires staff, students, and graduates to make a positive contribution locally, nationally or globally.</a:t>
            </a:r>
          </a:p>
        </p:txBody>
      </p:sp>
    </p:spTree>
    <p:extLst>
      <p:ext uri="{BB962C8B-B14F-4D97-AF65-F5344CB8AC3E}">
        <p14:creationId xmlns:p14="http://schemas.microsoft.com/office/powerpoint/2010/main" val="141263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fontScale="90000"/>
          </a:bodyPr>
          <a:lstStyle/>
          <a:p>
            <a:r>
              <a:rPr lang="en-GB" sz="3800" b="1" dirty="0"/>
              <a:t>THE LJMU GRADUATE</a:t>
            </a:r>
            <a:br>
              <a:rPr lang="en-GB" sz="3800" dirty="0"/>
            </a:br>
            <a:r>
              <a:rPr lang="en-GB" sz="3800" dirty="0"/>
              <a:t>At the end of their programme of study and wider university experience, the graduate should:</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a:xfrm>
            <a:off x="838199" y="1825625"/>
            <a:ext cx="10848703" cy="4351338"/>
          </a:xfrm>
        </p:spPr>
        <p:txBody>
          <a:bodyPr>
            <a:noAutofit/>
          </a:bodyPr>
          <a:lstStyle/>
          <a:p>
            <a:pPr>
              <a:lnSpc>
                <a:spcPct val="100000"/>
              </a:lnSpc>
              <a:spcBef>
                <a:spcPts val="0"/>
              </a:spcBef>
            </a:pPr>
            <a:r>
              <a:rPr lang="en-GB" sz="2000" dirty="0"/>
              <a:t>Have knowledge and critical insight in their chosen field that is appropriate to their level of study with an understanding of how environmental, economic, social, and political systems interconnect</a:t>
            </a:r>
          </a:p>
          <a:p>
            <a:pPr>
              <a:lnSpc>
                <a:spcPct val="100000"/>
              </a:lnSpc>
              <a:spcBef>
                <a:spcPts val="0"/>
              </a:spcBef>
            </a:pPr>
            <a:r>
              <a:rPr lang="en-GB" sz="2000" dirty="0"/>
              <a:t>Be information literate</a:t>
            </a:r>
          </a:p>
          <a:p>
            <a:pPr>
              <a:lnSpc>
                <a:spcPct val="100000"/>
              </a:lnSpc>
              <a:spcBef>
                <a:spcPts val="0"/>
              </a:spcBef>
            </a:pPr>
            <a:r>
              <a:rPr lang="en-GB" sz="2000" dirty="0"/>
              <a:t>Take an analytical and creative approach to problem solving </a:t>
            </a:r>
          </a:p>
          <a:p>
            <a:pPr>
              <a:lnSpc>
                <a:spcPct val="100000"/>
              </a:lnSpc>
              <a:spcBef>
                <a:spcPts val="0"/>
              </a:spcBef>
            </a:pPr>
            <a:r>
              <a:rPr lang="en-GB" sz="2000" dirty="0"/>
              <a:t>Value cultural diversity and be responsible global citizens by recognising how the people and countries of the world are inter-connected and inter-dependent </a:t>
            </a:r>
          </a:p>
          <a:p>
            <a:pPr>
              <a:lnSpc>
                <a:spcPct val="100000"/>
              </a:lnSpc>
              <a:spcBef>
                <a:spcPts val="0"/>
              </a:spcBef>
            </a:pPr>
            <a:r>
              <a:rPr lang="en-GB" sz="2000" dirty="0"/>
              <a:t>Be digitally capable and responsible</a:t>
            </a:r>
          </a:p>
          <a:p>
            <a:pPr>
              <a:lnSpc>
                <a:spcPct val="100000"/>
              </a:lnSpc>
              <a:spcBef>
                <a:spcPts val="0"/>
              </a:spcBef>
            </a:pPr>
            <a:r>
              <a:rPr lang="en-GB" sz="2000" dirty="0"/>
              <a:t>Be inquisitive with a thirst for knowledge</a:t>
            </a:r>
          </a:p>
          <a:p>
            <a:pPr>
              <a:lnSpc>
                <a:spcPct val="100000"/>
              </a:lnSpc>
              <a:spcBef>
                <a:spcPts val="0"/>
              </a:spcBef>
            </a:pPr>
            <a:r>
              <a:rPr lang="en-GB" sz="2000" dirty="0"/>
              <a:t>Appreciate the importance of ethical decision-making, with the skills and understanding to make decisions based upon environmental and social sustainability </a:t>
            </a:r>
          </a:p>
          <a:p>
            <a:pPr>
              <a:lnSpc>
                <a:spcPct val="100000"/>
              </a:lnSpc>
              <a:spcBef>
                <a:spcPts val="0"/>
              </a:spcBef>
            </a:pPr>
            <a:r>
              <a:rPr lang="en-GB" sz="2000" dirty="0"/>
              <a:t>Communicate effectively, whether orally or in writing  </a:t>
            </a:r>
          </a:p>
          <a:p>
            <a:pPr>
              <a:lnSpc>
                <a:spcPct val="100000"/>
              </a:lnSpc>
              <a:spcBef>
                <a:spcPts val="0"/>
              </a:spcBef>
            </a:pPr>
            <a:r>
              <a:rPr lang="en-GB" sz="2000" dirty="0"/>
              <a:t>Be confident, resilient, and ambitious with the skills and outlook to adapt in a rapidly changing world</a:t>
            </a:r>
          </a:p>
          <a:p>
            <a:pPr>
              <a:lnSpc>
                <a:spcPct val="100000"/>
              </a:lnSpc>
              <a:spcBef>
                <a:spcPts val="0"/>
              </a:spcBef>
            </a:pPr>
            <a:r>
              <a:rPr lang="en-GB" sz="2000" dirty="0"/>
              <a:t>Be able to work collaboratively, as well as independently</a:t>
            </a:r>
          </a:p>
          <a:p>
            <a:pPr>
              <a:lnSpc>
                <a:spcPct val="100000"/>
              </a:lnSpc>
              <a:spcBef>
                <a:spcPts val="0"/>
              </a:spcBef>
            </a:pPr>
            <a:r>
              <a:rPr lang="en-GB" sz="2000" dirty="0"/>
              <a:t>Recognise the value of lifelong learning </a:t>
            </a:r>
          </a:p>
        </p:txBody>
      </p:sp>
    </p:spTree>
    <p:extLst>
      <p:ext uri="{BB962C8B-B14F-4D97-AF65-F5344CB8AC3E}">
        <p14:creationId xmlns:p14="http://schemas.microsoft.com/office/powerpoint/2010/main" val="3573241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ENABLING FACTORS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a:xfrm>
            <a:off x="838200" y="1825625"/>
            <a:ext cx="3942806" cy="4351338"/>
          </a:xfrm>
        </p:spPr>
        <p:txBody>
          <a:bodyPr/>
          <a:lstStyle/>
          <a:p>
            <a:pPr marL="0" indent="0">
              <a:buNone/>
            </a:pPr>
            <a:r>
              <a:rPr lang="en-GB" dirty="0"/>
              <a:t>The LJMU Learning and Teaching Strategy identifies and details six enabling factors that, working together in a coordinated and student-centred manner, will nurture the development of the LJMU graduate. </a:t>
            </a:r>
          </a:p>
        </p:txBody>
      </p:sp>
      <p:graphicFrame>
        <p:nvGraphicFramePr>
          <p:cNvPr id="4" name="Diagram 3">
            <a:extLst>
              <a:ext uri="{FF2B5EF4-FFF2-40B4-BE49-F238E27FC236}">
                <a16:creationId xmlns:a16="http://schemas.microsoft.com/office/drawing/2014/main" id="{E284CFF1-B61F-4D5D-AE39-1BC7BA7521C8}"/>
              </a:ext>
            </a:extLst>
          </p:cNvPr>
          <p:cNvGraphicFramePr/>
          <p:nvPr>
            <p:extLst>
              <p:ext uri="{D42A27DB-BD31-4B8C-83A1-F6EECF244321}">
                <p14:modId xmlns:p14="http://schemas.microsoft.com/office/powerpoint/2010/main" val="3378739290"/>
              </p:ext>
            </p:extLst>
          </p:nvPr>
        </p:nvGraphicFramePr>
        <p:xfrm>
          <a:off x="5737725" y="1696222"/>
          <a:ext cx="5496332" cy="3826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8923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PEOPLE:</a:t>
            </a:r>
            <a:br>
              <a:rPr lang="en-GB" sz="3800" dirty="0"/>
            </a:br>
            <a:r>
              <a:rPr lang="en-GB" sz="3800" dirty="0"/>
              <a:t>STRATEGIC PRIORITIES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p:txBody>
          <a:bodyPr>
            <a:normAutofit lnSpcReduction="10000"/>
          </a:bodyPr>
          <a:lstStyle/>
          <a:p>
            <a:pPr marL="0" indent="0">
              <a:buNone/>
            </a:pPr>
            <a:r>
              <a:rPr lang="en-GB" dirty="0"/>
              <a:t>1. LJMU will actively seek to recruit students and staff from diverse educational, cultural, and social backgrounds. </a:t>
            </a:r>
          </a:p>
          <a:p>
            <a:pPr marL="0" indent="0">
              <a:buNone/>
            </a:pPr>
            <a:r>
              <a:rPr lang="en-GB" dirty="0"/>
              <a:t>2. In line with LJMU’s commitment to The UN Sustainable Development goals, LJMU will support staff and students to contribute to the wellbeing of people, places, and the planet</a:t>
            </a:r>
          </a:p>
          <a:p>
            <a:pPr marL="0" indent="0">
              <a:buNone/>
            </a:pPr>
            <a:r>
              <a:rPr lang="en-GB" dirty="0"/>
              <a:t>3. The Institution will work to increase both student and staff awareness of equality and diversity, discrimination and unconscious bias, and encourage them to champion diversity proactively and with confidence. </a:t>
            </a:r>
          </a:p>
          <a:p>
            <a:pPr marL="0" indent="0">
              <a:buNone/>
            </a:pPr>
            <a:r>
              <a:rPr lang="en-GB" dirty="0"/>
              <a:t>4. The University will invest to enhance the digital skills and information literacy of staff and students.</a:t>
            </a:r>
          </a:p>
        </p:txBody>
      </p:sp>
    </p:spTree>
    <p:extLst>
      <p:ext uri="{BB962C8B-B14F-4D97-AF65-F5344CB8AC3E}">
        <p14:creationId xmlns:p14="http://schemas.microsoft.com/office/powerpoint/2010/main" val="147449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D494-3839-4545-BD70-DEFF9D2F32A3}"/>
              </a:ext>
            </a:extLst>
          </p:cNvPr>
          <p:cNvSpPr>
            <a:spLocks noGrp="1"/>
          </p:cNvSpPr>
          <p:nvPr>
            <p:ph type="title"/>
          </p:nvPr>
        </p:nvSpPr>
        <p:spPr/>
        <p:txBody>
          <a:bodyPr>
            <a:normAutofit/>
          </a:bodyPr>
          <a:lstStyle/>
          <a:p>
            <a:r>
              <a:rPr lang="en-GB" sz="3800" dirty="0"/>
              <a:t>CURRICULUM:</a:t>
            </a:r>
            <a:br>
              <a:rPr lang="en-GB" sz="3800" dirty="0"/>
            </a:br>
            <a:r>
              <a:rPr lang="en-GB" sz="3800" dirty="0"/>
              <a:t>STRATEGIC PRIORITIES</a:t>
            </a:r>
          </a:p>
        </p:txBody>
      </p:sp>
      <p:sp>
        <p:nvSpPr>
          <p:cNvPr id="3" name="Content Placeholder 2">
            <a:extLst>
              <a:ext uri="{FF2B5EF4-FFF2-40B4-BE49-F238E27FC236}">
                <a16:creationId xmlns:a16="http://schemas.microsoft.com/office/drawing/2014/main" id="{DB80B626-18E5-4EC9-AE37-0626009CF0E5}"/>
              </a:ext>
            </a:extLst>
          </p:cNvPr>
          <p:cNvSpPr>
            <a:spLocks noGrp="1"/>
          </p:cNvSpPr>
          <p:nvPr>
            <p:ph idx="1"/>
          </p:nvPr>
        </p:nvSpPr>
        <p:spPr>
          <a:xfrm>
            <a:off x="838200" y="1825625"/>
            <a:ext cx="10683240" cy="4351338"/>
          </a:xfrm>
        </p:spPr>
        <p:txBody>
          <a:bodyPr>
            <a:noAutofit/>
          </a:bodyPr>
          <a:lstStyle/>
          <a:p>
            <a:pPr marL="0" indent="0">
              <a:spcBef>
                <a:spcPts val="600"/>
              </a:spcBef>
              <a:buNone/>
            </a:pPr>
            <a:r>
              <a:rPr lang="en-GB" sz="2200" dirty="0"/>
              <a:t>1. The University will support the efforts of staff and students, with appropriate input from relevant external stakeholders, to facilitate the co-production of curricula</a:t>
            </a:r>
          </a:p>
          <a:p>
            <a:pPr marL="0" indent="0">
              <a:spcBef>
                <a:spcPts val="600"/>
              </a:spcBef>
              <a:buNone/>
            </a:pPr>
            <a:r>
              <a:rPr lang="en-GB" sz="2200" dirty="0"/>
              <a:t>2. LJMU recognises that knowledge is historically contingent and will work to ensure that contributions of individuals from diverse backgrounds are reflected in curricula.</a:t>
            </a:r>
          </a:p>
          <a:p>
            <a:pPr marL="0" indent="0">
              <a:spcBef>
                <a:spcPts val="600"/>
              </a:spcBef>
              <a:buNone/>
            </a:pPr>
            <a:r>
              <a:rPr lang="en-GB" sz="2200" dirty="0"/>
              <a:t>3. The University will support the development of programmes that help students to make ethical decisions based on understanding, insight and analysis of information and evidence. </a:t>
            </a:r>
          </a:p>
          <a:p>
            <a:pPr marL="0" indent="0">
              <a:spcBef>
                <a:spcPts val="600"/>
              </a:spcBef>
              <a:buNone/>
            </a:pPr>
            <a:r>
              <a:rPr lang="en-GB" sz="2200" dirty="0"/>
              <a:t>4. Education for Sustainable Development will be a feature of all LJMU taught courses, so an LJMU education addresses social, environment and economic concerns to champion sustainability needs</a:t>
            </a:r>
          </a:p>
          <a:p>
            <a:pPr marL="0" indent="0">
              <a:spcBef>
                <a:spcPts val="600"/>
              </a:spcBef>
              <a:buNone/>
            </a:pPr>
            <a:r>
              <a:rPr lang="en-GB" sz="2200" dirty="0"/>
              <a:t>5. The institution will support well-managed induction and transition activities to facilitate students’ understanding of their responsibilities and the expectations on them, as well as their confidence and resilience as learners. </a:t>
            </a:r>
          </a:p>
          <a:p>
            <a:pPr marL="0" indent="0">
              <a:spcBef>
                <a:spcPts val="600"/>
              </a:spcBef>
              <a:buNone/>
            </a:pPr>
            <a:r>
              <a:rPr lang="en-GB" sz="2200" dirty="0"/>
              <a:t>6. Curriculum planning will balance student workload and maximise flexibility and choice where appropriate. </a:t>
            </a:r>
          </a:p>
        </p:txBody>
      </p:sp>
    </p:spTree>
    <p:extLst>
      <p:ext uri="{BB962C8B-B14F-4D97-AF65-F5344CB8AC3E}">
        <p14:creationId xmlns:p14="http://schemas.microsoft.com/office/powerpoint/2010/main" val="1233349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1731</Words>
  <Application>Microsoft Office PowerPoint</Application>
  <PresentationFormat>Widescreen</PresentationFormat>
  <Paragraphs>103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Science Teaching Interest Group #02</vt:lpstr>
      <vt:lpstr>PowerPoint Presentation</vt:lpstr>
      <vt:lpstr>LJMU TEACHING &amp; LEARNING STRATEGY 2022-2027</vt:lpstr>
      <vt:lpstr>LJMU TEACHING &amp; LEARNING STRATEGY 2022-2027</vt:lpstr>
      <vt:lpstr>VISION</vt:lpstr>
      <vt:lpstr>THE LJMU GRADUATE At the end of their programme of study and wider university experience, the graduate should:</vt:lpstr>
      <vt:lpstr>ENABLING FACTORS</vt:lpstr>
      <vt:lpstr>PEOPLE: STRATEGIC PRIORITIES</vt:lpstr>
      <vt:lpstr>CURRICULUM: STRATEGIC PRIORITIES</vt:lpstr>
      <vt:lpstr>TEACHING AND ASSESSMENT: STRATEGIC PRIORITIES</vt:lpstr>
      <vt:lpstr>PHYSICAL &amp; DIGITAL ESTATE: STRATEGIC PRIORITIES</vt:lpstr>
      <vt:lpstr>POLICY, PROCESS AND REGULATIONS: STRATEGIC PRIORITIES</vt:lpstr>
      <vt:lpstr>INSTITUTIONAL CULTURE: STRATEGIC PRIORITIES</vt:lpstr>
      <vt:lpstr>INSTITUTIONAL CULTURE: STRATEGIC PRIORITIES</vt:lpstr>
      <vt:lpstr>OPERATIONAL FRAMEWORK </vt:lpstr>
      <vt:lpstr>LJMU TEACHING &amp; LEARNING STRATEGY 2022-2027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Teaching Interest Group (STIG)</dc:title>
  <dc:creator>Denton, Philip</dc:creator>
  <cp:lastModifiedBy>Denton, Philip</cp:lastModifiedBy>
  <cp:revision>10</cp:revision>
  <dcterms:created xsi:type="dcterms:W3CDTF">2021-10-13T10:54:28Z</dcterms:created>
  <dcterms:modified xsi:type="dcterms:W3CDTF">2022-03-28T08:43:33Z</dcterms:modified>
</cp:coreProperties>
</file>