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14703670226315"/>
          <c:y val="5.5570488729437366E-2"/>
          <c:w val="0.8093324103959092"/>
          <c:h val="0.7973822289244331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Sheet1!$A$44</c:f>
              <c:strCache>
                <c:ptCount val="1"/>
                <c:pt idx="0">
                  <c:v>LJMU % Agree</c:v>
                </c:pt>
              </c:strCache>
            </c:strRef>
          </c:tx>
          <c:spPr>
            <a:ln w="50800"/>
          </c:spPr>
          <c:xVal>
            <c:numRef>
              <c:f>Sheet1!$B$43:$H$43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Sheet1!$B$44:$H$44</c:f>
              <c:numCache>
                <c:formatCode>General</c:formatCode>
                <c:ptCount val="7"/>
                <c:pt idx="0">
                  <c:v>78</c:v>
                </c:pt>
                <c:pt idx="1">
                  <c:v>79</c:v>
                </c:pt>
                <c:pt idx="2">
                  <c:v>77</c:v>
                </c:pt>
                <c:pt idx="3">
                  <c:v>80</c:v>
                </c:pt>
                <c:pt idx="4">
                  <c:v>83</c:v>
                </c:pt>
                <c:pt idx="5">
                  <c:v>84</c:v>
                </c:pt>
                <c:pt idx="6">
                  <c:v>85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Sheet1!$A$45</c:f>
              <c:strCache>
                <c:ptCount val="1"/>
                <c:pt idx="0">
                  <c:v>HEI Sector % Agree</c:v>
                </c:pt>
              </c:strCache>
            </c:strRef>
          </c:tx>
          <c:spPr>
            <a:ln w="50800">
              <a:solidFill>
                <a:schemeClr val="accent2">
                  <a:lumMod val="50000"/>
                </a:schemeClr>
              </a:solidFill>
            </a:ln>
          </c:spPr>
          <c:marker>
            <c:spPr>
              <a:solidFill>
                <a:schemeClr val="accent2">
                  <a:lumMod val="50000"/>
                </a:schemeClr>
              </a:solidFill>
            </c:spPr>
          </c:marker>
          <c:xVal>
            <c:numRef>
              <c:f>Sheet1!$B$43:$H$43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Sheet1!$B$45:$H$45</c:f>
              <c:numCache>
                <c:formatCode>General</c:formatCode>
                <c:ptCount val="7"/>
                <c:pt idx="0">
                  <c:v>82</c:v>
                </c:pt>
                <c:pt idx="1">
                  <c:v>82</c:v>
                </c:pt>
                <c:pt idx="2">
                  <c:v>82</c:v>
                </c:pt>
                <c:pt idx="3">
                  <c:v>83</c:v>
                </c:pt>
                <c:pt idx="4">
                  <c:v>85</c:v>
                </c:pt>
                <c:pt idx="5">
                  <c:v>86</c:v>
                </c:pt>
                <c:pt idx="6">
                  <c:v>86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Sheet1!$A$46</c:f>
              <c:strCache>
                <c:ptCount val="1"/>
                <c:pt idx="0">
                  <c:v>SCS % Agree</c:v>
                </c:pt>
              </c:strCache>
            </c:strRef>
          </c:tx>
          <c:spPr>
            <a:ln w="50800">
              <a:solidFill>
                <a:srgbClr val="425222"/>
              </a:solidFill>
            </a:ln>
          </c:spPr>
          <c:marker>
            <c:spPr>
              <a:solidFill>
                <a:schemeClr val="accent3">
                  <a:lumMod val="50000"/>
                </a:schemeClr>
              </a:solidFill>
            </c:spPr>
          </c:marker>
          <c:xVal>
            <c:numRef>
              <c:f>Sheet1!$B$43:$H$43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Sheet1!$B$46:$H$46</c:f>
              <c:numCache>
                <c:formatCode>General</c:formatCode>
                <c:ptCount val="7"/>
                <c:pt idx="1">
                  <c:v>87</c:v>
                </c:pt>
                <c:pt idx="2">
                  <c:v>82</c:v>
                </c:pt>
                <c:pt idx="3">
                  <c:v>81</c:v>
                </c:pt>
                <c:pt idx="4">
                  <c:v>89</c:v>
                </c:pt>
                <c:pt idx="5">
                  <c:v>85</c:v>
                </c:pt>
                <c:pt idx="6">
                  <c:v>87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215808"/>
        <c:axId val="66271488"/>
      </c:scatterChart>
      <c:valAx>
        <c:axId val="74215808"/>
        <c:scaling>
          <c:orientation val="minMax"/>
          <c:max val="2014"/>
          <c:min val="2008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66271488"/>
        <c:crosses val="autoZero"/>
        <c:crossBetween val="midCat"/>
      </c:valAx>
      <c:valAx>
        <c:axId val="66271488"/>
        <c:scaling>
          <c:orientation val="minMax"/>
          <c:min val="70"/>
        </c:scaling>
        <c:delete val="0"/>
        <c:axPos val="l"/>
        <c:title>
          <c:tx>
            <c:rich>
              <a:bodyPr/>
              <a:lstStyle/>
              <a:p>
                <a:pPr>
                  <a:defRPr sz="2800"/>
                </a:pPr>
                <a:r>
                  <a:rPr lang="en-GB" sz="2800"/>
                  <a:t>%</a:t>
                </a:r>
              </a:p>
            </c:rich>
          </c:tx>
          <c:layout>
            <c:manualLayout>
              <c:xMode val="edge"/>
              <c:yMode val="edge"/>
              <c:x val="7.3454035472168321E-3"/>
              <c:y val="0.1292282313445977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74215808"/>
        <c:crosses val="autoZero"/>
        <c:crossBetween val="midCat"/>
      </c:valAx>
      <c:dTable>
        <c:showHorzBorder val="1"/>
        <c:showVertBorder val="1"/>
        <c:showOutline val="1"/>
        <c:showKeys val="1"/>
      </c:dTable>
    </c:plotArea>
    <c:legend>
      <c:legendPos val="r"/>
      <c:layout>
        <c:manualLayout>
          <c:xMode val="edge"/>
          <c:yMode val="edge"/>
          <c:x val="0.50065888848196771"/>
          <c:y val="0.44275581830898675"/>
          <c:w val="0.49934111151803234"/>
          <c:h val="0.38869629826537705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4D00A-831A-4F48-923E-56B31F891D25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D6F83-8978-4E66-8371-FA0D58D67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982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84CF4-17F2-42DC-BC5C-032ED28021A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7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14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84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6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54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62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74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93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38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4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71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17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50CB-8AB8-4E04-99FE-97F4297D49EC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90A7E-204B-41A5-9446-3015E748C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0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SCS</a:t>
            </a:r>
            <a:r>
              <a:rPr lang="en-GB" dirty="0"/>
              <a:t> Overall Satisfaction Trends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093998526"/>
              </p:ext>
            </p:extLst>
          </p:nvPr>
        </p:nvGraphicFramePr>
        <p:xfrm>
          <a:off x="251520" y="1412776"/>
          <a:ext cx="8644862" cy="5048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8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err="1" smtClean="0"/>
              <a:t>NSS</a:t>
            </a:r>
            <a:r>
              <a:rPr lang="en-GB" dirty="0" smtClean="0"/>
              <a:t> Free text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Circulated to School Directors for dissemination.</a:t>
            </a:r>
          </a:p>
          <a:p>
            <a:r>
              <a:rPr lang="en-GB" sz="2400" dirty="0" smtClean="0"/>
              <a:t>Semantic analysis for each School’s comments shared with programme leaders.</a:t>
            </a:r>
          </a:p>
          <a:p>
            <a:r>
              <a:rPr lang="en-GB" sz="2400" dirty="0" smtClean="0"/>
              <a:t>Some overall themes:</a:t>
            </a:r>
          </a:p>
          <a:p>
            <a:pPr lvl="1"/>
            <a:r>
              <a:rPr lang="en-GB" sz="2400" dirty="0" smtClean="0"/>
              <a:t>LJMU/University is a new favourable concept.</a:t>
            </a:r>
          </a:p>
          <a:p>
            <a:pPr lvl="1"/>
            <a:r>
              <a:rPr lang="en-GB" sz="2400" dirty="0" smtClean="0"/>
              <a:t>Communication is no longer an unfavourable concept.</a:t>
            </a:r>
          </a:p>
          <a:p>
            <a:pPr lvl="1"/>
            <a:r>
              <a:rPr lang="en-GB" sz="2400" dirty="0" smtClean="0"/>
              <a:t>‘Teaching on my course’ rated by students as highly as their least-favoured taught session/module.</a:t>
            </a:r>
          </a:p>
          <a:p>
            <a:pPr lvl="1"/>
            <a:r>
              <a:rPr lang="en-GB" sz="2400" dirty="0" smtClean="0"/>
              <a:t>Complaints over reading-off slides, 3 hr lecture blocks, session cancellations, unchecked poor student behaviour.</a:t>
            </a:r>
          </a:p>
          <a:p>
            <a:pPr lvl="1"/>
            <a:r>
              <a:rPr lang="en-GB" sz="2400" dirty="0" smtClean="0"/>
              <a:t>Exposure to research always viewed positively.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419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Assessment and Feedback: Using language of </a:t>
            </a:r>
            <a:r>
              <a:rPr lang="en-GB" sz="2800" dirty="0" err="1" smtClean="0"/>
              <a:t>NSS</a:t>
            </a:r>
            <a:r>
              <a:rPr lang="en-GB" sz="2800" dirty="0" smtClean="0"/>
              <a:t>, clarity over set/due dates.</a:t>
            </a:r>
          </a:p>
          <a:p>
            <a:r>
              <a:rPr lang="en-GB" sz="2800" dirty="0" smtClean="0"/>
              <a:t>Academic support: 4 hours advertised availability (clip frames still to be installed)</a:t>
            </a:r>
          </a:p>
          <a:p>
            <a:r>
              <a:rPr lang="en-GB" sz="2800" dirty="0" smtClean="0"/>
              <a:t>School Directors’ Action Plans.</a:t>
            </a:r>
          </a:p>
          <a:p>
            <a:r>
              <a:rPr lang="en-GB" sz="2800" dirty="0" smtClean="0"/>
              <a:t>Engagement with </a:t>
            </a:r>
            <a:r>
              <a:rPr lang="en-GB" sz="2800" dirty="0" err="1" smtClean="0"/>
              <a:t>NSS</a:t>
            </a:r>
            <a:r>
              <a:rPr lang="en-GB" sz="2800" dirty="0" smtClean="0"/>
              <a:t> Champions Forum, </a:t>
            </a:r>
            <a:r>
              <a:rPr lang="en-GB" sz="2800" dirty="0" err="1" smtClean="0"/>
              <a:t>SCS</a:t>
            </a:r>
            <a:r>
              <a:rPr lang="en-GB" sz="2800" dirty="0" smtClean="0"/>
              <a:t> Reps:</a:t>
            </a:r>
          </a:p>
          <a:p>
            <a:pPr lvl="1"/>
            <a:r>
              <a:rPr lang="en-GB" dirty="0" smtClean="0"/>
              <a:t>Jason Kirby</a:t>
            </a:r>
          </a:p>
          <a:p>
            <a:pPr lvl="1"/>
            <a:r>
              <a:rPr lang="en-GB" dirty="0" smtClean="0"/>
              <a:t>Shaqil Chaudary</a:t>
            </a:r>
          </a:p>
          <a:p>
            <a:pPr lvl="1"/>
            <a:r>
              <a:rPr lang="en-GB" dirty="0" smtClean="0"/>
              <a:t>Mark Scott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sz="2800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67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err="1" smtClean="0"/>
              <a:t>NSS</a:t>
            </a:r>
            <a:r>
              <a:rPr lang="en-GB" dirty="0" smtClean="0"/>
              <a:t> </a:t>
            </a:r>
            <a:r>
              <a:rPr lang="en-GB" dirty="0" smtClean="0"/>
              <a:t>and League Tables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4" t="29795" r="25000" b="26634"/>
          <a:stretch/>
        </p:blipFill>
        <p:spPr bwMode="auto">
          <a:xfrm>
            <a:off x="-36512" y="1196752"/>
            <a:ext cx="9199693" cy="48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60212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CUG</a:t>
            </a:r>
            <a:r>
              <a:rPr lang="en-GB" sz="2800" dirty="0" smtClean="0"/>
              <a:t> = Complete University Guide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090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5425"/>
            <a:ext cx="42767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6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5425"/>
            <a:ext cx="42767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2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5425"/>
            <a:ext cx="42767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6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5425"/>
            <a:ext cx="42767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6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5425"/>
            <a:ext cx="42767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6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5425"/>
            <a:ext cx="4267200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6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5425"/>
            <a:ext cx="42767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6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149</Words>
  <Application>Microsoft Office PowerPoint</Application>
  <PresentationFormat>On-screen Show (4:3)</PresentationFormat>
  <Paragraphs>25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SCS Overall Satisfaction Trends</vt:lpstr>
      <vt:lpstr>NSS and League Tables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NSS Free text comments</vt:lpstr>
      <vt:lpstr>Actions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phcpdent</dc:creator>
  <cp:lastModifiedBy>phcpdent</cp:lastModifiedBy>
  <cp:revision>10</cp:revision>
  <dcterms:created xsi:type="dcterms:W3CDTF">2014-10-01T10:11:17Z</dcterms:created>
  <dcterms:modified xsi:type="dcterms:W3CDTF">2014-10-01T15:45:45Z</dcterms:modified>
</cp:coreProperties>
</file>