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5" r:id="rId2"/>
    <p:sldId id="275" r:id="rId3"/>
    <p:sldId id="277" r:id="rId4"/>
    <p:sldId id="276" r:id="rId5"/>
    <p:sldId id="278" r:id="rId6"/>
    <p:sldId id="279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5B"/>
    <a:srgbClr val="2CD5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98" autoAdjust="0"/>
    <p:restoredTop sz="96357" autoAdjust="0"/>
  </p:normalViewPr>
  <p:slideViewPr>
    <p:cSldViewPr snapToGrid="0" snapToObjects="1">
      <p:cViewPr varScale="1">
        <p:scale>
          <a:sx n="108" d="100"/>
          <a:sy n="108" d="100"/>
        </p:scale>
        <p:origin x="420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BF352D-0EE3-E443-A549-00552A51C2BD}" type="datetimeFigureOut">
              <a:rPr lang="en-US" smtClean="0"/>
              <a:t>11/6/2023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2F1A0-AF56-1946-81FA-D17AD512C9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849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EA7C-9C85-3345-BD5B-8718832943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480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8D7332-D69B-0544-92A0-301CAD81A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699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4F51F-7504-874C-BCBA-F875B80FA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4903" y="130343"/>
            <a:ext cx="8950681" cy="660486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6B93C-DAE8-7E4B-8CC6-C7A804AFA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6312"/>
            <a:ext cx="10515600" cy="468321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solidFill>
                  <a:srgbClr val="00205B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1E60B-EFF9-4349-9AE7-D4DF1856A5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0463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EE067FE-8724-A948-B3D1-BEBDE2EC6226}" type="datetimeFigureOut">
              <a:rPr lang="en-US" smtClean="0"/>
              <a:pPr/>
              <a:t>11/6/2023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862B5-1123-9142-BB87-6B0EE6E79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0463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B0282-FA09-6C48-A312-27D185582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50463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01F328-8F89-DC42-B297-2BF9E9DB83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88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8732A56-0440-6843-A076-773BA532D907}"/>
              </a:ext>
            </a:extLst>
          </p:cNvPr>
          <p:cNvCxnSpPr>
            <a:cxnSpLocks/>
          </p:cNvCxnSpPr>
          <p:nvPr userDrawn="1"/>
        </p:nvCxnSpPr>
        <p:spPr>
          <a:xfrm>
            <a:off x="0" y="904461"/>
            <a:ext cx="12192000" cy="0"/>
          </a:xfrm>
          <a:prstGeom prst="line">
            <a:avLst/>
          </a:prstGeom>
          <a:ln w="25400">
            <a:solidFill>
              <a:srgbClr val="2CD5C4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9" name="Picture 8" descr="A picture containing food&#10;&#10;Description automatically generated">
            <a:extLst>
              <a:ext uri="{FF2B5EF4-FFF2-40B4-BE49-F238E27FC236}">
                <a16:creationId xmlns:a16="http://schemas.microsoft.com/office/drawing/2014/main" id="{AFB22C0D-2BE3-BE46-B81E-D7FAFFBEC85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5809" y="-112253"/>
            <a:ext cx="1989386" cy="111903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FC028AE-5034-2C46-AB5D-B6600B7D291B}"/>
              </a:ext>
            </a:extLst>
          </p:cNvPr>
          <p:cNvSpPr/>
          <p:nvPr userDrawn="1"/>
        </p:nvSpPr>
        <p:spPr>
          <a:xfrm>
            <a:off x="0" y="6190359"/>
            <a:ext cx="12192000" cy="667641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6706B4BB-107D-F24A-A026-55B7D5BDAEE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807858" y="6174970"/>
            <a:ext cx="1367814" cy="68511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23" t="18938" r="11998" b="33108"/>
          <a:stretch/>
        </p:blipFill>
        <p:spPr>
          <a:xfrm>
            <a:off x="422850" y="6231179"/>
            <a:ext cx="1239429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94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ljmu.libcal.com/event/4064503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ljmu-my.sharepoint.com/:b:/g/personal/phcpdent_ljmu_ac_uk/Ecg8WlCXN5FEle9aOwrscFsBWYxyr19Yy_Eu3RJx5o3PSA?e=IYLpoX" TargetMode="External"/><Relationship Id="rId4" Type="http://schemas.openxmlformats.org/officeDocument/2006/relationships/hyperlink" Target="https://www.ljmu.ac.uk/staff/assessment-and-feedback-guidance/ai-consideration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6ECF5-5A3E-ACB8-218B-1BBF4C698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40672"/>
            <a:ext cx="9144000" cy="1498917"/>
          </a:xfrm>
        </p:spPr>
        <p:txBody>
          <a:bodyPr/>
          <a:lstStyle/>
          <a:p>
            <a:r>
              <a:rPr lang="en-GB" dirty="0"/>
              <a:t>Exchanging good practices and inclusive assessments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4273AE-7E76-C7FE-E7E0-B2C3520A92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22796"/>
            <a:ext cx="9144000" cy="1655762"/>
          </a:xfrm>
        </p:spPr>
        <p:txBody>
          <a:bodyPr/>
          <a:lstStyle/>
          <a:p>
            <a:r>
              <a:rPr lang="en-GB" dirty="0"/>
              <a:t>Phil Denton, Associate Dean (Education and Student Experience)</a:t>
            </a:r>
          </a:p>
          <a:p>
            <a:r>
              <a:rPr lang="en-GB" dirty="0"/>
              <a:t>Faculty of Science</a:t>
            </a:r>
          </a:p>
          <a:p>
            <a:pPr algn="r"/>
            <a:r>
              <a:rPr lang="en-GB" dirty="0"/>
              <a:t>Faculty Forum</a:t>
            </a:r>
          </a:p>
          <a:p>
            <a:pPr algn="r"/>
            <a:r>
              <a:rPr lang="en-GB" dirty="0"/>
              <a:t>Mon 6 Nov 2023</a:t>
            </a:r>
          </a:p>
        </p:txBody>
      </p:sp>
    </p:spTree>
    <p:extLst>
      <p:ext uri="{BB962C8B-B14F-4D97-AF65-F5344CB8AC3E}">
        <p14:creationId xmlns:p14="http://schemas.microsoft.com/office/powerpoint/2010/main" val="250197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B4779068-904C-2691-721C-E10DB8A06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4157" y="3951842"/>
            <a:ext cx="9521923" cy="2051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554C45-378E-F025-DA1B-9775442F3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4937" y="246580"/>
            <a:ext cx="9544782" cy="660486"/>
          </a:xfrm>
        </p:spPr>
        <p:txBody>
          <a:bodyPr lIns="91440" tIns="45720" rIns="91440" bIns="45720" anchor="t"/>
          <a:lstStyle/>
          <a:p>
            <a:r>
              <a:rPr lang="en-GB" sz="3200" b="1" dirty="0">
                <a:latin typeface="Calibri"/>
                <a:cs typeface="Calibri"/>
              </a:rPr>
              <a:t>Exchanging good practices: Generative AI</a:t>
            </a:r>
            <a:endParaRPr lang="en-GB" sz="32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0234F2C-0598-589A-C22F-E6A2279417A5}"/>
              </a:ext>
            </a:extLst>
          </p:cNvPr>
          <p:cNvSpPr/>
          <p:nvPr/>
        </p:nvSpPr>
        <p:spPr>
          <a:xfrm>
            <a:off x="1066800" y="4087798"/>
            <a:ext cx="9521923" cy="191525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E0308-D349-8C4D-BBB8-E5998D3CE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1" y="1064523"/>
            <a:ext cx="10138011" cy="5005351"/>
          </a:xfrm>
        </p:spPr>
        <p:txBody>
          <a:bodyPr lIns="91440" tIns="45720" rIns="91440" bIns="45720" anchor="t">
            <a:noAutofit/>
          </a:bodyPr>
          <a:lstStyle/>
          <a:p>
            <a:pPr marL="3175" indent="-3175">
              <a:buNone/>
            </a:pPr>
            <a:r>
              <a:rPr lang="en-GB" sz="2400" b="1" dirty="0">
                <a:latin typeface="Calibri"/>
                <a:ea typeface="Calibri"/>
                <a:cs typeface="Calibri"/>
              </a:rPr>
              <a:t>Institutional support</a:t>
            </a:r>
          </a:p>
          <a:p>
            <a:r>
              <a:rPr lang="en-GB" sz="2400" dirty="0">
                <a:ea typeface="Calibri"/>
                <a:hlinkClick r:id="rId3"/>
              </a:rPr>
              <a:t>Using Artificial Intelligence to Support Teaching and Learning</a:t>
            </a:r>
            <a:r>
              <a:rPr lang="en-GB" sz="2400" dirty="0">
                <a:ea typeface="Calibri"/>
              </a:rPr>
              <a:t>: Monthly training session by the Teaching and Learning Academy</a:t>
            </a:r>
          </a:p>
          <a:p>
            <a:r>
              <a:rPr lang="en-GB" sz="2400" dirty="0">
                <a:ea typeface="Calibri"/>
                <a:hlinkClick r:id="rId4"/>
              </a:rPr>
              <a:t>AI Considerations</a:t>
            </a:r>
            <a:r>
              <a:rPr lang="en-GB" sz="2400" dirty="0">
                <a:ea typeface="Calibri"/>
              </a:rPr>
              <a:t>: Part of LJMU’s Assessment and Feedback website</a:t>
            </a:r>
          </a:p>
          <a:p>
            <a:pPr marL="0" indent="0">
              <a:buNone/>
            </a:pPr>
            <a:r>
              <a:rPr lang="en-GB" sz="2400" b="1" dirty="0">
                <a:ea typeface="Calibri"/>
              </a:rPr>
              <a:t>Faculty support</a:t>
            </a:r>
          </a:p>
          <a:p>
            <a:r>
              <a:rPr lang="en-GB" sz="2400" dirty="0">
                <a:hlinkClick r:id="rId5"/>
              </a:rPr>
              <a:t>Open-book online MCQs exams that minimise risk e.g. from AIs </a:t>
            </a:r>
            <a:endParaRPr lang="en-GB" sz="2400" dirty="0"/>
          </a:p>
          <a:p>
            <a:r>
              <a:rPr lang="en-GB" sz="2400" dirty="0"/>
              <a:t>AI Practice Exchange Event Tuesday 19</a:t>
            </a:r>
            <a:r>
              <a:rPr lang="en-GB" sz="2400" baseline="30000" dirty="0"/>
              <a:t>th</a:t>
            </a:r>
            <a:r>
              <a:rPr lang="en-GB" sz="2400" dirty="0"/>
              <a:t> December 1330-1500h</a:t>
            </a:r>
          </a:p>
          <a:p>
            <a:pPr marL="0" indent="0">
              <a:buNone/>
            </a:pPr>
            <a:r>
              <a:rPr lang="en-GB" sz="2400" b="1" dirty="0"/>
              <a:t>School support</a:t>
            </a:r>
          </a:p>
          <a:p>
            <a:r>
              <a:rPr lang="en-GB" sz="2400" dirty="0"/>
              <a:t>AI discussions prior to the Faculty event.</a:t>
            </a:r>
          </a:p>
          <a:p>
            <a:pPr marL="0" indent="0">
              <a:buNone/>
            </a:pPr>
            <a:r>
              <a:rPr lang="en-GB" sz="2400" b="1" dirty="0"/>
              <a:t>Coming soon</a:t>
            </a:r>
          </a:p>
          <a:p>
            <a:pPr marL="0" indent="0">
              <a:buNone/>
            </a:pPr>
            <a:r>
              <a:rPr lang="en-GB" sz="2400" dirty="0"/>
              <a:t>Pilot of Cadmus assessment platform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3E7A6E-36B9-06C3-F7DD-BFBDFE38B18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57037" y="4962785"/>
            <a:ext cx="2964365" cy="1040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5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54C45-378E-F025-DA1B-9775442F3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4937" y="246580"/>
            <a:ext cx="9544782" cy="660486"/>
          </a:xfrm>
        </p:spPr>
        <p:txBody>
          <a:bodyPr lIns="91440" tIns="45720" rIns="91440" bIns="45720" anchor="t"/>
          <a:lstStyle/>
          <a:p>
            <a:r>
              <a:rPr lang="en-GB" sz="3200" b="1" dirty="0">
                <a:latin typeface="Calibri"/>
                <a:cs typeface="Calibri"/>
              </a:rPr>
              <a:t>Exchanging good practice: Classroom teaching</a:t>
            </a:r>
            <a:endParaRPr lang="en-GB" sz="3200" b="1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0C496BD-7BAA-1F24-E40C-DCFCE2328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1" y="1064523"/>
            <a:ext cx="10138011" cy="4566385"/>
          </a:xfrm>
        </p:spPr>
        <p:txBody>
          <a:bodyPr lIns="91440" tIns="45720" rIns="91440" bIns="45720" anchor="t">
            <a:noAutofit/>
          </a:bodyPr>
          <a:lstStyle/>
          <a:p>
            <a:pPr marL="3175" indent="-3175">
              <a:buNone/>
            </a:pPr>
            <a:r>
              <a:rPr lang="en-GB" sz="2400" b="1" dirty="0"/>
              <a:t>Peer observation and reflection</a:t>
            </a:r>
          </a:p>
          <a:p>
            <a:r>
              <a:rPr lang="en-GB" sz="2400" dirty="0"/>
              <a:t>Starts Semester 2</a:t>
            </a:r>
          </a:p>
          <a:p>
            <a:r>
              <a:rPr lang="en-GB" sz="2400" dirty="0"/>
              <a:t>Replaces Talking About Teaching (Peer Review)</a:t>
            </a:r>
          </a:p>
          <a:p>
            <a:r>
              <a:rPr lang="en-GB" sz="2400" dirty="0" err="1"/>
              <a:t>SMT</a:t>
            </a:r>
            <a:r>
              <a:rPr lang="en-GB" sz="2400" dirty="0"/>
              <a:t> discussions to agree final format but will follow good practices: </a:t>
            </a:r>
          </a:p>
          <a:p>
            <a:pPr lvl="1"/>
            <a:r>
              <a:rPr lang="en-GB" dirty="0"/>
              <a:t>Satisfies new University Peer Exchange policy</a:t>
            </a:r>
          </a:p>
          <a:p>
            <a:pPr lvl="1"/>
            <a:r>
              <a:rPr lang="en-GB" dirty="0"/>
              <a:t>Clear purpose: Formative observation and collegial practice exchange</a:t>
            </a:r>
          </a:p>
          <a:p>
            <a:pPr lvl="1"/>
            <a:r>
              <a:rPr lang="en-GB" dirty="0"/>
              <a:t>Partnering criteria</a:t>
            </a:r>
          </a:p>
          <a:p>
            <a:pPr lvl="1"/>
            <a:r>
              <a:rPr lang="en-GB" dirty="0"/>
              <a:t>Resourcing</a:t>
            </a:r>
          </a:p>
          <a:p>
            <a:pPr lvl="1"/>
            <a:r>
              <a:rPr lang="en-GB" dirty="0"/>
              <a:t>Distributed leadership</a:t>
            </a:r>
          </a:p>
          <a:p>
            <a:pPr lvl="1"/>
            <a:r>
              <a:rPr lang="en-GB" dirty="0"/>
              <a:t>Leaders participating as equal partners</a:t>
            </a:r>
          </a:p>
          <a:p>
            <a:pPr marL="0" indent="0">
              <a:buNone/>
            </a:pPr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5826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E3C2493-4651-6973-5D73-A12BDEC9776A}"/>
              </a:ext>
            </a:extLst>
          </p:cNvPr>
          <p:cNvSpPr/>
          <p:nvPr/>
        </p:nvSpPr>
        <p:spPr>
          <a:xfrm>
            <a:off x="-382137" y="-313899"/>
            <a:ext cx="13142794" cy="764274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554C45-378E-F025-DA1B-9775442F3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4937" y="246580"/>
            <a:ext cx="9544782" cy="660486"/>
          </a:xfrm>
        </p:spPr>
        <p:txBody>
          <a:bodyPr lIns="91440" tIns="45720" rIns="91440" bIns="45720" anchor="t"/>
          <a:lstStyle/>
          <a:p>
            <a:r>
              <a:rPr lang="en-GB" sz="3200" b="1" dirty="0">
                <a:latin typeface="Calibri"/>
                <a:cs typeface="Calibri"/>
              </a:rPr>
              <a:t>Exchanging good practice: Classroom teaching</a:t>
            </a:r>
            <a:endParaRPr lang="en-GB" sz="3200" b="1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24E3EF6-16CE-EDAE-7488-47288551910B}"/>
              </a:ext>
            </a:extLst>
          </p:cNvPr>
          <p:cNvSpPr txBox="1">
            <a:spLocks/>
          </p:cNvSpPr>
          <p:nvPr/>
        </p:nvSpPr>
        <p:spPr>
          <a:xfrm>
            <a:off x="2154937" y="241208"/>
            <a:ext cx="9544782" cy="660486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205B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r>
              <a:rPr lang="en-GB" sz="3200" b="1" dirty="0">
                <a:solidFill>
                  <a:schemeClr val="bg1"/>
                </a:solidFill>
                <a:latin typeface="Calibri"/>
                <a:cs typeface="Calibri"/>
              </a:rPr>
              <a:t>Exchanging good practice: Classroom teaching</a:t>
            </a:r>
            <a:endParaRPr lang="en-GB" sz="3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E0308-D349-8C4D-BBB8-E5998D3CE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1" y="1254163"/>
            <a:ext cx="10015181" cy="4230805"/>
          </a:xfrm>
        </p:spPr>
        <p:txBody>
          <a:bodyPr lIns="91440" tIns="45720" rIns="91440" bIns="45720" anchor="t">
            <a:noAutofit/>
          </a:bodyPr>
          <a:lstStyle/>
          <a:p>
            <a:pPr marL="3175" indent="-3175" algn="ctr">
              <a:buNone/>
            </a:pPr>
            <a:r>
              <a:rPr lang="en-GB" sz="12000" dirty="0">
                <a:solidFill>
                  <a:schemeClr val="bg1"/>
                </a:solidFill>
                <a:latin typeface="Bookman Old Style" panose="02050604050505020204" pitchFamily="18" charset="0"/>
              </a:rPr>
              <a:t>“When one observes, two learn.”</a:t>
            </a:r>
          </a:p>
        </p:txBody>
      </p:sp>
    </p:spTree>
    <p:extLst>
      <p:ext uri="{BB962C8B-B14F-4D97-AF65-F5344CB8AC3E}">
        <p14:creationId xmlns:p14="http://schemas.microsoft.com/office/powerpoint/2010/main" val="2122451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54C45-378E-F025-DA1B-9775442F3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4937" y="246580"/>
            <a:ext cx="9544782" cy="660486"/>
          </a:xfrm>
        </p:spPr>
        <p:txBody>
          <a:bodyPr lIns="91440" tIns="45720" rIns="91440" bIns="45720" anchor="t"/>
          <a:lstStyle/>
          <a:p>
            <a:r>
              <a:rPr lang="en-GB" sz="3200" b="1" dirty="0">
                <a:latin typeface="Calibri"/>
                <a:cs typeface="Calibri"/>
              </a:rPr>
              <a:t>Inclusive assessments</a:t>
            </a:r>
            <a:endParaRPr lang="en-GB" sz="3200" b="1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0C496BD-7BAA-1F24-E40C-DCFCE2328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1" y="1064523"/>
            <a:ext cx="10138011" cy="4566385"/>
          </a:xfrm>
        </p:spPr>
        <p:txBody>
          <a:bodyPr lIns="91440" tIns="45720" rIns="91440" bIns="45720" anchor="t">
            <a:noAutofit/>
          </a:bodyPr>
          <a:lstStyle/>
          <a:p>
            <a:r>
              <a:rPr lang="en-GB" sz="2400" dirty="0"/>
              <a:t>The Faculty’s preference is for examinations to be online* due to their advantages in respect of accessibility and inclusivity.</a:t>
            </a:r>
          </a:p>
          <a:p>
            <a:pPr marL="0" indent="0">
              <a:buNone/>
              <a:tabLst>
                <a:tab pos="177800" algn="l"/>
              </a:tabLst>
            </a:pPr>
            <a:r>
              <a:rPr lang="en-GB" sz="2400" dirty="0"/>
              <a:t>	*Unless specifically proscribed by the </a:t>
            </a:r>
            <a:r>
              <a:rPr lang="en-GB" sz="2400" dirty="0" err="1"/>
              <a:t>PSRB</a:t>
            </a:r>
            <a:endParaRPr lang="en-GB" sz="2400" dirty="0"/>
          </a:p>
          <a:p>
            <a:r>
              <a:rPr lang="en-GB" sz="2400" dirty="0"/>
              <a:t>Online examinations are also favoured for their:</a:t>
            </a:r>
          </a:p>
          <a:p>
            <a:pPr lvl="1"/>
            <a:r>
              <a:rPr lang="en-GB" dirty="0"/>
              <a:t>Authenticity</a:t>
            </a:r>
          </a:p>
          <a:p>
            <a:pPr lvl="1"/>
            <a:r>
              <a:rPr lang="en-GB" dirty="0"/>
              <a:t>Sustainability, including environmental and business continuity factors</a:t>
            </a:r>
          </a:p>
          <a:p>
            <a:r>
              <a:rPr lang="en-GB" sz="2400" dirty="0"/>
              <a:t>Challenge is to develop questions that do not unfairly advantage AI users </a:t>
            </a:r>
            <a:r>
              <a:rPr lang="en-GB" sz="2400" dirty="0">
                <a:sym typeface="Symbol" panose="05050102010706020507" pitchFamily="18" charset="2"/>
              </a:rPr>
              <a:t> Shift from knowledge recall to knowledge application.</a:t>
            </a:r>
          </a:p>
          <a:p>
            <a:r>
              <a:rPr lang="en-GB" sz="2400" dirty="0">
                <a:sym typeface="Symbol" panose="05050102010706020507" pitchFamily="18" charset="2"/>
              </a:rPr>
              <a:t>At present, there is no one-size-fits all approach to switching exams to online: consider module learning outcomes and programme assessment strategy.</a:t>
            </a:r>
          </a:p>
          <a:p>
            <a:r>
              <a:rPr lang="en-GB" sz="2400" dirty="0">
                <a:sym typeface="Symbol" panose="05050102010706020507" pitchFamily="18" charset="2"/>
              </a:rPr>
              <a:t>Invigilated assessment still has a place e.g. </a:t>
            </a:r>
            <a:r>
              <a:rPr lang="en-GB" sz="2400" dirty="0" err="1">
                <a:sym typeface="Symbol" panose="05050102010706020507" pitchFamily="18" charset="2"/>
              </a:rPr>
              <a:t>vivas</a:t>
            </a:r>
            <a:r>
              <a:rPr lang="en-GB" sz="2400" dirty="0">
                <a:sym typeface="Symbol" panose="05050102010706020507" pitchFamily="18" charset="2"/>
              </a:rPr>
              <a:t>, assessed </a:t>
            </a:r>
            <a:r>
              <a:rPr lang="en-GB" sz="2400" dirty="0" err="1">
                <a:sym typeface="Symbol" panose="05050102010706020507" pitchFamily="18" charset="2"/>
              </a:rPr>
              <a:t>practicals</a:t>
            </a:r>
            <a:endParaRPr lang="en-GB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GB" sz="2400" dirty="0">
              <a:sym typeface="Symbol" panose="05050102010706020507" pitchFamily="18" charset="2"/>
            </a:endParaRPr>
          </a:p>
          <a:p>
            <a:endParaRPr lang="en-GB" sz="2400" dirty="0"/>
          </a:p>
          <a:p>
            <a:pPr lvl="1"/>
            <a:endParaRPr lang="en-GB" dirty="0"/>
          </a:p>
          <a:p>
            <a:pPr marL="0" indent="0">
              <a:buNone/>
            </a:pPr>
            <a:endParaRPr lang="en-GB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2149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54C45-378E-F025-DA1B-9775442F3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4937" y="246580"/>
            <a:ext cx="9544782" cy="660486"/>
          </a:xfrm>
        </p:spPr>
        <p:txBody>
          <a:bodyPr lIns="91440" tIns="45720" rIns="91440" bIns="45720" anchor="t"/>
          <a:lstStyle/>
          <a:p>
            <a:r>
              <a:rPr lang="en-GB" sz="3200" b="1" dirty="0">
                <a:latin typeface="Calibri"/>
                <a:cs typeface="Calibri"/>
              </a:rPr>
              <a:t>Cadmus: An Online Assessment Platform</a:t>
            </a:r>
            <a:endParaRPr lang="en-GB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E0308-D349-8C4D-BBB8-E5998D3CE1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1" y="1064523"/>
            <a:ext cx="10138011" cy="4566385"/>
          </a:xfrm>
        </p:spPr>
        <p:txBody>
          <a:bodyPr lIns="91440" tIns="45720" rIns="91440" bIns="45720" anchor="t">
            <a:noAutofit/>
          </a:bodyPr>
          <a:lstStyle/>
          <a:p>
            <a:r>
              <a:rPr lang="en-GB" sz="2400" dirty="0"/>
              <a:t>Main issue with documents uploaded for online coursework and exams: we do not know the provenance of the words within them.</a:t>
            </a:r>
          </a:p>
          <a:p>
            <a:r>
              <a:rPr lang="en-GB" sz="2400" dirty="0"/>
              <a:t>With Cadmus, students work on assessments within the application itself:</a:t>
            </a:r>
          </a:p>
          <a:p>
            <a:pPr lvl="1"/>
            <a:r>
              <a:rPr lang="en-GB" dirty="0"/>
              <a:t>Staff can select discipline-specific assessment templates</a:t>
            </a:r>
          </a:p>
          <a:p>
            <a:pPr lvl="1"/>
            <a:r>
              <a:rPr lang="en-GB" dirty="0"/>
              <a:t>Templates include milestones with progress reporting e.g. pre-reading</a:t>
            </a:r>
          </a:p>
          <a:p>
            <a:pPr lvl="1"/>
            <a:r>
              <a:rPr lang="en-GB" dirty="0"/>
              <a:t>Student’s work uploaded to cloud regularly</a:t>
            </a:r>
          </a:p>
          <a:p>
            <a:pPr lvl="1"/>
            <a:r>
              <a:rPr lang="en-GB" dirty="0"/>
              <a:t>Equation editor available</a:t>
            </a:r>
          </a:p>
          <a:p>
            <a:pPr lvl="1"/>
            <a:r>
              <a:rPr lang="en-GB" dirty="0"/>
              <a:t>Multimedia and group work capabilities being developed</a:t>
            </a:r>
          </a:p>
          <a:p>
            <a:pPr lvl="1"/>
            <a:r>
              <a:rPr lang="en-GB" dirty="0"/>
              <a:t>Cadmus reports confidence in the veracity of the submission based on e.g. % pasted in, time on task) along with user’s OS, browser and location.</a:t>
            </a:r>
          </a:p>
          <a:p>
            <a:r>
              <a:rPr lang="en-GB" sz="2400" dirty="0"/>
              <a:t>2024 Pilot: One module per Faculty</a:t>
            </a:r>
          </a:p>
          <a:p>
            <a:pPr marL="0" indent="0" algn="ctr">
              <a:buNone/>
            </a:pPr>
            <a:r>
              <a:rPr lang="en-GB" sz="2400" dirty="0"/>
              <a:t>Thank you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3E7A6E-36B9-06C3-F7DD-BFBDFE38B1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99093" y="5223190"/>
            <a:ext cx="2222309" cy="77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059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043035b0-99d9-4b21-9174-02a89da9929b"/>
</p:tagLst>
</file>

<file path=ppt/theme/theme1.xml><?xml version="1.0" encoding="utf-8"?>
<a:theme xmlns:a="http://schemas.openxmlformats.org/drawingml/2006/main" name="Office Theme">
  <a:themeElements>
    <a:clrScheme name="LJMU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1137</TotalTime>
  <Words>402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Bookman Old Style</vt:lpstr>
      <vt:lpstr>Calibri</vt:lpstr>
      <vt:lpstr>Office Theme</vt:lpstr>
      <vt:lpstr>Exchanging good practices and inclusive assessments</vt:lpstr>
      <vt:lpstr>Exchanging good practices: Generative AI</vt:lpstr>
      <vt:lpstr>Exchanging good practice: Classroom teaching</vt:lpstr>
      <vt:lpstr>Exchanging good practice: Classroom teaching</vt:lpstr>
      <vt:lpstr>Inclusive assessments</vt:lpstr>
      <vt:lpstr>Cadmus: An Online Assessment Platform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Denton, Philip</cp:lastModifiedBy>
  <cp:revision>98</cp:revision>
  <dcterms:created xsi:type="dcterms:W3CDTF">2020-01-09T16:59:10Z</dcterms:created>
  <dcterms:modified xsi:type="dcterms:W3CDTF">2023-11-06T09:43:16Z</dcterms:modified>
</cp:coreProperties>
</file>