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27" r:id="rId5"/>
    <p:sldId id="370" r:id="rId6"/>
    <p:sldId id="371" r:id="rId7"/>
    <p:sldId id="357" r:id="rId8"/>
    <p:sldId id="358" r:id="rId9"/>
    <p:sldId id="372" r:id="rId10"/>
    <p:sldId id="362" r:id="rId11"/>
    <p:sldId id="373" r:id="rId12"/>
    <p:sldId id="375" r:id="rId13"/>
    <p:sldId id="364" r:id="rId14"/>
    <p:sldId id="374" r:id="rId15"/>
    <p:sldId id="367" r:id="rId16"/>
  </p:sldIdLst>
  <p:sldSz cx="9144000" cy="6858000" type="screen4x3"/>
  <p:notesSz cx="6808788" cy="994092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2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B1D4B39-68A7-40AA-A9D8-EC78CADD4FAB}" type="datetimeFigureOut">
              <a:rPr lang="en-GB" altLang="en-US"/>
              <a:pPr>
                <a:defRPr/>
              </a:pPr>
              <a:t>20/06/2017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EFE04B8-996E-4901-8976-E482DD37C8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000D157-150F-4216-A040-EE1A00B5A511}" type="datetimeFigureOut">
              <a:rPr lang="en-GB" altLang="en-US"/>
              <a:pPr>
                <a:defRPr/>
              </a:pPr>
              <a:t>20/06/2017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577" tIns="45789" rIns="91577" bIns="457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  <a:endParaRPr lang="en-GB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9501E4E-8276-43FB-8994-3F7E8CAA5A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OfS</a:t>
            </a:r>
            <a:r>
              <a:rPr lang="en-GB" dirty="0" smtClean="0"/>
              <a:t> replaces</a:t>
            </a:r>
            <a:r>
              <a:rPr lang="en-GB" baseline="0" dirty="0" smtClean="0"/>
              <a:t> HEFCE, QAA and OFA (office for fair access).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501E4E-8276-43FB-8994-3F7E8CAA5AF7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0483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Might expect</a:t>
            </a:r>
            <a:r>
              <a:rPr lang="en-GB" baseline="0" dirty="0" smtClean="0"/>
              <a:t> the QAA to take over TEF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501E4E-8276-43FB-8994-3F7E8CAA5AF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6737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Paste in 5 questions</a:t>
            </a:r>
            <a:r>
              <a:rPr lang="en-GB" baseline="0" dirty="0" smtClean="0"/>
              <a:t> from NSS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The teaching on my course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1.	Staff are good at explaining things.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2.	Staff have made the subject interesting.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3.	Staff are enthusiastic about what they are teaching.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4.	The course is intellectually stimulating.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Assessment and feedback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5.	The criteria used in marking have been clear in 	advance.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6.	Assessment arrangements and marking have been 	fair.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7.	Feedback on my work has been prompt.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8.	I have received detailed comments on my work.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9.	Feedback on my work has helped me clarify things I 	did not understand.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Academic support 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10.	I have received sufficient advice and support with 	my studies.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11.	I have been able to contact staff when I needed to.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12.	Good advice was available when I needed to make 	study choices.</a:t>
            </a:r>
          </a:p>
          <a:p>
            <a:endParaRPr lang="en-GB" dirty="0" smtClean="0"/>
          </a:p>
          <a:p>
            <a:r>
              <a:rPr lang="en-GB" dirty="0" smtClean="0"/>
              <a:t>Professional and managerial</a:t>
            </a:r>
            <a:r>
              <a:rPr lang="en-GB" baseline="0" dirty="0" smtClean="0"/>
              <a:t> in DHLE is highly skilled in TEF = healthy PGT provision.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501E4E-8276-43FB-8994-3F7E8CAA5AF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3361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>
                <a:solidFill>
                  <a:srgbClr val="001A52"/>
                </a:solidFill>
                <a:latin typeface="Arial"/>
                <a:cs typeface="Arial"/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1A5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980113"/>
            <a:ext cx="2133600" cy="365125"/>
          </a:xfrm>
        </p:spPr>
        <p:txBody>
          <a:bodyPr/>
          <a:lstStyle>
            <a:lvl1pPr>
              <a:defRPr>
                <a:solidFill>
                  <a:srgbClr val="001A52"/>
                </a:solidFill>
              </a:defRPr>
            </a:lvl1pPr>
          </a:lstStyle>
          <a:p>
            <a:pPr>
              <a:defRPr/>
            </a:pPr>
            <a:fld id="{6E2E0538-07F9-4139-B793-B8E8A577A65D}" type="datetimeFigureOut">
              <a:rPr lang="en-US" altLang="en-US"/>
              <a:pPr>
                <a:defRPr/>
              </a:pPr>
              <a:t>6/20/2017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980113"/>
            <a:ext cx="2895600" cy="365125"/>
          </a:xfrm>
        </p:spPr>
        <p:txBody>
          <a:bodyPr/>
          <a:lstStyle>
            <a:lvl1pPr>
              <a:defRPr>
                <a:solidFill>
                  <a:srgbClr val="001A5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980113"/>
            <a:ext cx="2133600" cy="365125"/>
          </a:xfrm>
        </p:spPr>
        <p:txBody>
          <a:bodyPr/>
          <a:lstStyle>
            <a:lvl1pPr>
              <a:defRPr smtClean="0">
                <a:solidFill>
                  <a:srgbClr val="001A52"/>
                </a:solidFill>
              </a:defRPr>
            </a:lvl1pPr>
          </a:lstStyle>
          <a:p>
            <a:pPr>
              <a:defRPr/>
            </a:pPr>
            <a:fld id="{32FF349C-9A3A-4E95-8831-C317CE9E2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88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3272"/>
            <a:ext cx="8229600" cy="564477"/>
          </a:xfrm>
        </p:spPr>
        <p:txBody>
          <a:bodyPr/>
          <a:lstStyle>
            <a:lvl1pPr>
              <a:defRPr sz="3600">
                <a:solidFill>
                  <a:srgbClr val="001A52"/>
                </a:solidFill>
                <a:latin typeface="Arial"/>
                <a:cs typeface="Arial"/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2389"/>
            <a:ext cx="8229600" cy="4121961"/>
          </a:xfrm>
        </p:spPr>
        <p:txBody>
          <a:bodyPr/>
          <a:lstStyle>
            <a:lvl1pPr>
              <a:defRPr>
                <a:solidFill>
                  <a:srgbClr val="001A52"/>
                </a:solidFill>
                <a:latin typeface="Arial"/>
                <a:cs typeface="Arial"/>
              </a:defRPr>
            </a:lvl1pPr>
            <a:lvl2pPr>
              <a:defRPr>
                <a:solidFill>
                  <a:srgbClr val="001A52"/>
                </a:solidFill>
                <a:latin typeface="Arial"/>
                <a:cs typeface="Arial"/>
              </a:defRPr>
            </a:lvl2pPr>
            <a:lvl3pPr>
              <a:defRPr>
                <a:solidFill>
                  <a:srgbClr val="001A52"/>
                </a:solidFill>
                <a:latin typeface="Arial"/>
                <a:cs typeface="Arial"/>
              </a:defRPr>
            </a:lvl3pPr>
            <a:lvl4pPr>
              <a:defRPr>
                <a:solidFill>
                  <a:srgbClr val="001A52"/>
                </a:solidFill>
                <a:latin typeface="Arial"/>
                <a:cs typeface="Arial"/>
              </a:defRPr>
            </a:lvl4pPr>
            <a:lvl5pPr>
              <a:defRPr>
                <a:solidFill>
                  <a:srgbClr val="001A52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964238"/>
            <a:ext cx="2133600" cy="365125"/>
          </a:xfrm>
        </p:spPr>
        <p:txBody>
          <a:bodyPr/>
          <a:lstStyle>
            <a:lvl1pPr>
              <a:defRPr>
                <a:solidFill>
                  <a:srgbClr val="001A52"/>
                </a:solidFill>
                <a:latin typeface="Arial" charset="0"/>
              </a:defRPr>
            </a:lvl1pPr>
          </a:lstStyle>
          <a:p>
            <a:pPr>
              <a:defRPr/>
            </a:pPr>
            <a:fld id="{3E228D34-EAA2-4D82-AF7D-FAC77DAED4B0}" type="datetimeFigureOut">
              <a:rPr lang="en-US" altLang="en-US"/>
              <a:pPr>
                <a:defRPr/>
              </a:pPr>
              <a:t>6/20/2017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964238"/>
            <a:ext cx="2895600" cy="365125"/>
          </a:xfrm>
        </p:spPr>
        <p:txBody>
          <a:bodyPr/>
          <a:lstStyle>
            <a:lvl1pPr>
              <a:defRPr>
                <a:solidFill>
                  <a:srgbClr val="001A5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964238"/>
            <a:ext cx="2133600" cy="365125"/>
          </a:xfrm>
        </p:spPr>
        <p:txBody>
          <a:bodyPr/>
          <a:lstStyle>
            <a:lvl1pPr>
              <a:defRPr smtClean="0">
                <a:solidFill>
                  <a:srgbClr val="001A5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EF91CC0-A5D2-470F-BD4E-1377F0C88C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8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3A004AB-21C4-4652-ABEE-1B5C4A654C83}" type="datetimeFigureOut">
              <a:rPr lang="en-US" altLang="en-US"/>
              <a:pPr>
                <a:defRPr/>
              </a:pPr>
              <a:t>6/20/2017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539CA9F-D6FF-4976-8222-8D50E5DF37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4"/>
          <p:cNvSpPr txBox="1">
            <a:spLocks noChangeArrowheads="1"/>
          </p:cNvSpPr>
          <p:nvPr/>
        </p:nvSpPr>
        <p:spPr bwMode="auto">
          <a:xfrm>
            <a:off x="1122363" y="2314575"/>
            <a:ext cx="69850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ts val="5400"/>
              </a:lnSpc>
              <a:spcBef>
                <a:spcPct val="0"/>
              </a:spcBef>
              <a:buFontTx/>
              <a:buNone/>
            </a:pPr>
            <a:r>
              <a:rPr lang="en-GB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  <a:t>Teaching Excellence</a:t>
            </a:r>
          </a:p>
          <a:p>
            <a:pPr algn="ctr" eaLnBrk="1" hangingPunct="1">
              <a:lnSpc>
                <a:spcPts val="5400"/>
              </a:lnSpc>
              <a:spcBef>
                <a:spcPct val="0"/>
              </a:spcBef>
              <a:buFontTx/>
              <a:buNone/>
            </a:pPr>
            <a:r>
              <a:rPr lang="en-GB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  <a:t>Framework - TEF</a:t>
            </a:r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3327991" y="4279347"/>
            <a:ext cx="540008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20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Faculty Forum, June 2017</a:t>
            </a:r>
            <a:endParaRPr lang="en-GB" altLang="en-U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20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Elaine </a:t>
            </a:r>
            <a:r>
              <a:rPr lang="en-GB" alt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Hemers</a:t>
            </a:r>
            <a:r>
              <a:rPr lang="en-GB" altLang="en-US" sz="20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, Associate Dean (Quality)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20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Phil Denton, Associate Dean (Education)</a:t>
            </a:r>
            <a:endParaRPr lang="en-GB" altLang="en-U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3013075" y="309563"/>
            <a:ext cx="5784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i="1">
                <a:solidFill>
                  <a:srgbClr val="002060"/>
                </a:solidFill>
                <a:latin typeface="Arial" panose="020B0604020202020204" pitchFamily="34" charset="0"/>
              </a:rPr>
              <a:t>Teaching Excellence Framework </a:t>
            </a:r>
            <a:r>
              <a:rPr lang="en-GB" altLang="en-US" sz="2400" b="1">
                <a:solidFill>
                  <a:srgbClr val="002060"/>
                </a:solidFill>
                <a:latin typeface="Arial" panose="020B0604020202020204" pitchFamily="34" charset="0"/>
              </a:rPr>
              <a:t>- TEF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39738" y="1287463"/>
            <a:ext cx="8229600" cy="4257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200"/>
              </a:spcBef>
              <a:buFontTx/>
              <a:buNone/>
              <a:defRPr/>
            </a:pPr>
            <a:r>
              <a:rPr lang="en-GB" altLang="en-US" sz="24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TEF – Year 2  Assessment</a:t>
            </a:r>
          </a:p>
          <a:p>
            <a:pPr marL="361950" indent="-361950" eaLnBrk="1" hangingPunct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i="1" dirty="0" smtClean="0">
                <a:latin typeface="+mn-lt"/>
              </a:rPr>
              <a:t>“</a:t>
            </a:r>
            <a:r>
              <a:rPr lang="en-GB" sz="2400" i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 provider with three or more positive flags (either + or ++) and no negative flags (either - or - - ) should be considered initially as </a:t>
            </a:r>
            <a:r>
              <a:rPr lang="en-GB" sz="2400" b="1" i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Gold</a:t>
            </a:r>
            <a:r>
              <a:rPr lang="en-GB" sz="2400" i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. </a:t>
            </a:r>
          </a:p>
          <a:p>
            <a:pPr marL="361950" indent="-36195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i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 provider with two or more negative flags should be considered initially as </a:t>
            </a:r>
            <a:r>
              <a:rPr lang="en-GB" sz="2400" b="1" i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Bronze</a:t>
            </a:r>
            <a:r>
              <a:rPr lang="en-GB" sz="2400" i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, regardless of the number of positive flags. </a:t>
            </a:r>
          </a:p>
          <a:p>
            <a:pPr marL="361950" indent="-36195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i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All other providers, including those with no flags at all, should be considered initially as </a:t>
            </a:r>
            <a:r>
              <a:rPr lang="en-GB" sz="2400" b="1" i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Silver</a:t>
            </a:r>
            <a:r>
              <a:rPr lang="en-GB" sz="2400" i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.”</a:t>
            </a:r>
          </a:p>
          <a:p>
            <a:pPr marL="342900" indent="-342900">
              <a:spcBef>
                <a:spcPts val="200"/>
              </a:spcBef>
              <a:defRPr/>
            </a:pPr>
            <a:r>
              <a:rPr lang="en-GB" altLang="en-US" sz="2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TEF </a:t>
            </a:r>
            <a:r>
              <a:rPr lang="en-GB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assessment panel </a:t>
            </a:r>
            <a:r>
              <a:rPr lang="en-GB" altLang="en-US" sz="2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will decide final outcome after reviewing flags and the 15-page narrative statement.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4640" y="-10633"/>
            <a:ext cx="9144000" cy="689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-1254640" y="0"/>
            <a:ext cx="1807533" cy="1190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371918" y="5945814"/>
            <a:ext cx="1807533" cy="9619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664503" y="-551626"/>
            <a:ext cx="3894170" cy="42527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5989319" y="381000"/>
            <a:ext cx="257773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WonkHE</a:t>
            </a:r>
            <a:r>
              <a:rPr lang="en-GB" sz="2800" dirty="0" smtClean="0"/>
              <a:t> </a:t>
            </a:r>
          </a:p>
          <a:p>
            <a:r>
              <a:rPr lang="en-GB" sz="2800" dirty="0" smtClean="0"/>
              <a:t>prediction: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50 Gold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213 Silver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79 Bronze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algn="ctr"/>
            <a:endParaRPr lang="en-GB" sz="2800" dirty="0" smtClean="0">
              <a:solidFill>
                <a:srgbClr val="FF0000"/>
              </a:solidFill>
            </a:endParaRPr>
          </a:p>
          <a:p>
            <a:pPr algn="ctr"/>
            <a:r>
              <a:rPr lang="en-GB" sz="2800" dirty="0" smtClean="0">
                <a:solidFill>
                  <a:srgbClr val="FF0000"/>
                </a:solidFill>
              </a:rPr>
              <a:t>LJMU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/>
          </a:p>
        </p:txBody>
      </p:sp>
      <p:sp>
        <p:nvSpPr>
          <p:cNvPr id="10" name="Oval 9"/>
          <p:cNvSpPr/>
          <p:nvPr/>
        </p:nvSpPr>
        <p:spPr>
          <a:xfrm>
            <a:off x="2432070" y="4256313"/>
            <a:ext cx="504000" cy="504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35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2887663" y="2932113"/>
            <a:ext cx="3471862" cy="9620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sz="480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/>
          <p:cNvSpPr txBox="1">
            <a:spLocks noChangeArrowheads="1"/>
          </p:cNvSpPr>
          <p:nvPr/>
        </p:nvSpPr>
        <p:spPr bwMode="auto">
          <a:xfrm>
            <a:off x="3013075" y="309563"/>
            <a:ext cx="5784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</a:rPr>
              <a:t>Teaching Excellence Framework </a:t>
            </a:r>
            <a:r>
              <a:rPr lang="en-GB" altLang="en-US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- TEF</a:t>
            </a:r>
            <a:endParaRPr lang="en-GB" altLang="en-US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601663" y="1289050"/>
            <a:ext cx="7681100" cy="4266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342900" indent="-342900" eaLnBrk="1" hangingPunct="1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TEF = Government-administrated evaluation 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of universities’ ‘performance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’.</a:t>
            </a:r>
          </a:p>
          <a:p>
            <a:pPr marL="342900" indent="-342900" eaLnBrk="1" hangingPunct="1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Compared to newspaper league tables…</a:t>
            </a:r>
          </a:p>
          <a:p>
            <a:pPr marL="1085850" lvl="1" indent="-342900" eaLnBrk="1" hangingPunct="1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Research has no 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bearing on the outcomes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.</a:t>
            </a:r>
          </a:p>
          <a:p>
            <a:pPr marL="1085850" lvl="1" indent="-342900" eaLnBrk="1" hangingPunct="1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Students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’ entry grades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are not used as a quality measure.</a:t>
            </a:r>
          </a:p>
          <a:p>
            <a:pPr marL="1085850" lvl="1" indent="-342900" eaLnBrk="1" hangingPunct="1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Judgements on performance are relative to benchmarks.</a:t>
            </a:r>
          </a:p>
          <a:p>
            <a:pPr eaLnBrk="1" hangingPunct="1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en-GB" altLang="en-US" sz="2400" dirty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88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/>
          <p:cNvSpPr txBox="1">
            <a:spLocks noChangeArrowheads="1"/>
          </p:cNvSpPr>
          <p:nvPr/>
        </p:nvSpPr>
        <p:spPr bwMode="auto">
          <a:xfrm>
            <a:off x="3013075" y="309563"/>
            <a:ext cx="5784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</a:rPr>
              <a:t>Teaching Excellence Framework </a:t>
            </a:r>
            <a:r>
              <a:rPr lang="en-GB" altLang="en-US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- TEF</a:t>
            </a:r>
            <a:endParaRPr lang="en-GB" altLang="en-US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601663" y="1289050"/>
            <a:ext cx="7681100" cy="4533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en-GB" altLang="en-US" sz="2400" b="1" dirty="0" smtClean="0">
                <a:solidFill>
                  <a:srgbClr val="002060"/>
                </a:solidFill>
                <a:latin typeface="Arial" charset="0"/>
              </a:rPr>
              <a:t>Where are we now?</a:t>
            </a:r>
          </a:p>
          <a:p>
            <a:pPr marL="342900" indent="-342900" eaLnBrk="1" hangingPunct="1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Higher 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Education and Research Act (2017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) establishes new 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regulator and funding council for universities,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Office 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for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Students (</a:t>
            </a:r>
            <a:r>
              <a:rPr lang="en-GB" altLang="en-US" sz="2400" dirty="0" err="1" smtClean="0">
                <a:solidFill>
                  <a:srgbClr val="002060"/>
                </a:solidFill>
                <a:latin typeface="Arial" charset="0"/>
              </a:rPr>
              <a:t>OfS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).</a:t>
            </a:r>
            <a:endParaRPr lang="en-GB" altLang="en-US" sz="2400" dirty="0">
              <a:solidFill>
                <a:srgbClr val="002060"/>
              </a:solidFill>
              <a:latin typeface="Arial" charset="0"/>
            </a:endParaRPr>
          </a:p>
          <a:p>
            <a:pPr marL="342900" indent="-342900" eaLnBrk="1" hangingPunct="1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en-GB" altLang="en-US" sz="2400" dirty="0" err="1">
                <a:solidFill>
                  <a:srgbClr val="002060"/>
                </a:solidFill>
                <a:latin typeface="Arial" charset="0"/>
              </a:rPr>
              <a:t>OfS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administers TEF: Outcomes for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342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HE providers will be published on Thursday 22</a:t>
            </a:r>
            <a:r>
              <a:rPr lang="en-GB" altLang="en-US" sz="2400" baseline="30000" dirty="0" smtClean="0">
                <a:solidFill>
                  <a:srgbClr val="002060"/>
                </a:solidFill>
                <a:latin typeface="Arial" charset="0"/>
              </a:rPr>
              <a:t>nd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 June. Includes; LJMU, </a:t>
            </a:r>
            <a:r>
              <a:rPr lang="en-GB" altLang="en-US" sz="2400" dirty="0" err="1" smtClean="0">
                <a:solidFill>
                  <a:srgbClr val="002060"/>
                </a:solidFill>
                <a:latin typeface="Arial" charset="0"/>
              </a:rPr>
              <a:t>UoL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, LIPA, Liverpool School of 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Tropical Medicine,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Hope,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City 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of Liverpool College</a:t>
            </a:r>
            <a:endParaRPr lang="en-GB" altLang="en-US" sz="2400" dirty="0" smtClean="0">
              <a:solidFill>
                <a:srgbClr val="002060"/>
              </a:solidFill>
              <a:latin typeface="Arial" charset="0"/>
            </a:endParaRPr>
          </a:p>
          <a:p>
            <a:pPr marL="342900" indent="-342900" eaLnBrk="1" hangingPunct="1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Expected to challenge traditional hierarchies shaped 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by newspaper league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tables</a:t>
            </a:r>
          </a:p>
        </p:txBody>
      </p:sp>
    </p:spTree>
    <p:extLst>
      <p:ext uri="{BB962C8B-B14F-4D97-AF65-F5344CB8AC3E}">
        <p14:creationId xmlns:p14="http://schemas.microsoft.com/office/powerpoint/2010/main" val="242757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/>
          <p:cNvSpPr txBox="1">
            <a:spLocks noChangeArrowheads="1"/>
          </p:cNvSpPr>
          <p:nvPr/>
        </p:nvSpPr>
        <p:spPr bwMode="auto">
          <a:xfrm>
            <a:off x="3013075" y="309563"/>
            <a:ext cx="5784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i="1" dirty="0">
                <a:solidFill>
                  <a:srgbClr val="002060"/>
                </a:solidFill>
                <a:latin typeface="Arial" panose="020B0604020202020204" pitchFamily="34" charset="0"/>
              </a:rPr>
              <a:t>Teaching Excellence Framework </a:t>
            </a:r>
            <a:r>
              <a:rPr lang="en-GB" altLang="en-US" sz="2400" b="1" dirty="0">
                <a:solidFill>
                  <a:srgbClr val="002060"/>
                </a:solidFill>
                <a:latin typeface="Arial" panose="020B0604020202020204" pitchFamily="34" charset="0"/>
              </a:rPr>
              <a:t>- TEF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601663" y="1289050"/>
            <a:ext cx="7566025" cy="410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400" b="1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TEF – Year 1 (2016/17)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GB" altLang="en-US" sz="2400" dirty="0" smtClean="0">
              <a:solidFill>
                <a:srgbClr val="002060"/>
              </a:solidFill>
              <a:latin typeface="Arial" charset="0"/>
            </a:endParaRPr>
          </a:p>
          <a:p>
            <a:pPr marL="898525" indent="-519113" eaLnBrk="1" hangingPunct="1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Entry to TEF – Year 1 is voluntary.</a:t>
            </a:r>
          </a:p>
          <a:p>
            <a:pPr marL="379412" eaLnBrk="1" hangingPunct="1">
              <a:lnSpc>
                <a:spcPts val="1800"/>
              </a:lnSpc>
              <a:spcBef>
                <a:spcPct val="0"/>
              </a:spcBef>
              <a:buFont typeface="Arial" charset="0"/>
              <a:buNone/>
              <a:defRPr/>
            </a:pPr>
            <a:endParaRPr lang="en-GB" altLang="en-US" sz="2400" dirty="0" smtClean="0">
              <a:solidFill>
                <a:srgbClr val="002060"/>
              </a:solidFill>
              <a:latin typeface="Arial" charset="0"/>
            </a:endParaRPr>
          </a:p>
          <a:p>
            <a:pPr marL="898525" indent="-519113" eaLnBrk="1" hangingPunct="1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Outcome features only </a:t>
            </a:r>
            <a:r>
              <a:rPr lang="en-GB" altLang="en-US" sz="2400" u="sng" dirty="0" smtClean="0">
                <a:solidFill>
                  <a:srgbClr val="002060"/>
                </a:solidFill>
                <a:latin typeface="Arial" charset="0"/>
              </a:rPr>
              <a:t>one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 judgement level:  “</a:t>
            </a:r>
            <a:r>
              <a:rPr lang="en-GB" altLang="en-US" sz="2400" b="1" i="1" dirty="0" smtClean="0">
                <a:solidFill>
                  <a:srgbClr val="002060"/>
                </a:solidFill>
                <a:latin typeface="Arial" charset="0"/>
              </a:rPr>
              <a:t>Meets Expectations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”.</a:t>
            </a:r>
          </a:p>
          <a:p>
            <a:pPr marL="898525" indent="-519113" eaLnBrk="1" hangingPunct="1">
              <a:lnSpc>
                <a:spcPts val="18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en-GB" altLang="en-US" sz="2400" dirty="0" smtClean="0">
              <a:solidFill>
                <a:srgbClr val="002060"/>
              </a:solidFill>
              <a:latin typeface="Arial" charset="0"/>
            </a:endParaRPr>
          </a:p>
          <a:p>
            <a:pPr marL="898525" indent="-519113" eaLnBrk="1" hangingPunct="1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Awarded to any HEI with a successful QA award.</a:t>
            </a:r>
          </a:p>
          <a:p>
            <a:pPr marL="898525" indent="-519113" eaLnBrk="1" hangingPunct="1">
              <a:lnSpc>
                <a:spcPts val="18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en-GB" altLang="en-US" sz="2400" dirty="0" smtClean="0">
              <a:solidFill>
                <a:srgbClr val="002060"/>
              </a:solidFill>
              <a:latin typeface="Arial" charset="0"/>
            </a:endParaRPr>
          </a:p>
          <a:p>
            <a:pPr marL="898525" indent="-519113" eaLnBrk="1" hangingPunct="1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LJMU’s recent </a:t>
            </a:r>
            <a:r>
              <a:rPr lang="en-GB" altLang="en-US" sz="2400" i="1" dirty="0" smtClean="0">
                <a:solidFill>
                  <a:srgbClr val="002060"/>
                </a:solidFill>
                <a:latin typeface="Arial" charset="0"/>
              </a:rPr>
              <a:t>QAA HE Review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outcome secured TEF-Year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"/>
          <p:cNvSpPr txBox="1">
            <a:spLocks noChangeArrowheads="1"/>
          </p:cNvSpPr>
          <p:nvPr/>
        </p:nvSpPr>
        <p:spPr bwMode="auto">
          <a:xfrm>
            <a:off x="3013075" y="309563"/>
            <a:ext cx="5784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i="1">
                <a:solidFill>
                  <a:srgbClr val="002060"/>
                </a:solidFill>
                <a:latin typeface="Arial" panose="020B0604020202020204" pitchFamily="34" charset="0"/>
              </a:rPr>
              <a:t>Teaching Excellence Framework </a:t>
            </a:r>
            <a:r>
              <a:rPr lang="en-GB" altLang="en-US" sz="2400" b="1">
                <a:solidFill>
                  <a:srgbClr val="002060"/>
                </a:solidFill>
                <a:latin typeface="Arial" panose="020B0604020202020204" pitchFamily="34" charset="0"/>
              </a:rPr>
              <a:t>- TEF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601663" y="1412875"/>
            <a:ext cx="7566025" cy="447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400" b="1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TEF – Year 2 (2017/18)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GB" altLang="en-US" sz="2400" dirty="0" smtClean="0">
              <a:solidFill>
                <a:srgbClr val="002060"/>
              </a:solidFill>
              <a:latin typeface="Arial" charset="0"/>
            </a:endParaRPr>
          </a:p>
          <a:p>
            <a:pPr marL="898525" indent="-519113" eaLnBrk="1" hangingPunct="1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Is a trial year;  operates at </a:t>
            </a:r>
            <a:r>
              <a:rPr lang="en-GB" altLang="en-US" sz="2400" b="1" dirty="0" smtClean="0">
                <a:solidFill>
                  <a:srgbClr val="002060"/>
                </a:solidFill>
                <a:latin typeface="Arial" charset="0"/>
              </a:rPr>
              <a:t>provider level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, again</a:t>
            </a:r>
            <a:r>
              <a:rPr lang="en-GB" altLang="en-US" sz="24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on a </a:t>
            </a:r>
            <a:r>
              <a:rPr lang="en-GB" altLang="en-US" sz="2400" b="1" dirty="0" smtClean="0">
                <a:solidFill>
                  <a:srgbClr val="002060"/>
                </a:solidFill>
                <a:latin typeface="Arial" charset="0"/>
              </a:rPr>
              <a:t>voluntary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basis.</a:t>
            </a:r>
            <a:endParaRPr lang="en-GB" altLang="en-US" sz="2400" dirty="0" smtClean="0">
              <a:solidFill>
                <a:srgbClr val="002060"/>
              </a:solidFill>
              <a:latin typeface="Arial" charset="0"/>
            </a:endParaRPr>
          </a:p>
          <a:p>
            <a:pPr marL="898525" indent="-519113" eaLnBrk="1" hangingPunct="1">
              <a:lnSpc>
                <a:spcPts val="1800"/>
              </a:lnSpc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endParaRPr lang="en-GB" altLang="en-US" sz="2400" dirty="0" smtClean="0">
              <a:solidFill>
                <a:srgbClr val="002060"/>
              </a:solidFill>
              <a:latin typeface="Arial" charset="0"/>
            </a:endParaRPr>
          </a:p>
          <a:p>
            <a:pPr marL="898525" indent="-519113" eaLnBrk="1" hangingPunct="1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Three possible judgements for </a:t>
            </a:r>
            <a:r>
              <a:rPr lang="en-GB" altLang="en-US" sz="2400" b="1" dirty="0" smtClean="0">
                <a:solidFill>
                  <a:srgbClr val="002060"/>
                </a:solidFill>
                <a:latin typeface="Arial" charset="0"/>
              </a:rPr>
              <a:t>main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 provision:</a:t>
            </a:r>
          </a:p>
          <a:p>
            <a:pPr marL="1260475" indent="-346075" eaLnBrk="1" hangingPunct="1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400" i="1" dirty="0" smtClean="0">
                <a:solidFill>
                  <a:srgbClr val="002060"/>
                </a:solidFill>
                <a:latin typeface="Arial" charset="0"/>
              </a:rPr>
              <a:t>Meets Expectations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		[Bronze]</a:t>
            </a:r>
          </a:p>
          <a:p>
            <a:pPr marL="1260475" indent="-346075" eaLnBrk="1" hangingPunct="1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400" i="1" dirty="0" smtClean="0">
                <a:solidFill>
                  <a:srgbClr val="002060"/>
                </a:solidFill>
                <a:latin typeface="Arial" charset="0"/>
              </a:rPr>
              <a:t>Excellent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					[Silver]</a:t>
            </a:r>
          </a:p>
          <a:p>
            <a:pPr marL="1260475" indent="-346075" eaLnBrk="1" hangingPunct="1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400" i="1" dirty="0" smtClean="0">
                <a:solidFill>
                  <a:srgbClr val="002060"/>
                </a:solidFill>
                <a:latin typeface="Arial" charset="0"/>
              </a:rPr>
              <a:t>Outstanding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				[Gold]</a:t>
            </a:r>
          </a:p>
          <a:p>
            <a:pPr marL="1260475" indent="-346075" eaLnBrk="1" hangingPunct="1">
              <a:lnSpc>
                <a:spcPts val="18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en-GB" altLang="en-US" sz="2400" dirty="0" smtClean="0">
              <a:solidFill>
                <a:srgbClr val="002060"/>
              </a:solidFill>
              <a:latin typeface="Arial" charset="0"/>
            </a:endParaRPr>
          </a:p>
          <a:p>
            <a:pPr marL="898525" lvl="1" indent="-536575" eaLnBrk="1" hangingPunct="1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No financial differentiation between the possible outcomes;  clear reputational impact.</a:t>
            </a:r>
          </a:p>
        </p:txBody>
      </p:sp>
      <p:pic>
        <p:nvPicPr>
          <p:cNvPr id="1024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488" y="3616325"/>
            <a:ext cx="1468437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"/>
          <p:cNvSpPr txBox="1">
            <a:spLocks noChangeArrowheads="1"/>
          </p:cNvSpPr>
          <p:nvPr/>
        </p:nvSpPr>
        <p:spPr bwMode="auto">
          <a:xfrm>
            <a:off x="3013075" y="309563"/>
            <a:ext cx="5784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i="1">
                <a:solidFill>
                  <a:srgbClr val="002060"/>
                </a:solidFill>
                <a:latin typeface="Arial" panose="020B0604020202020204" pitchFamily="34" charset="0"/>
              </a:rPr>
              <a:t>Teaching Excellence Framework </a:t>
            </a:r>
            <a:r>
              <a:rPr lang="en-GB" altLang="en-US" sz="2400" b="1">
                <a:solidFill>
                  <a:srgbClr val="002060"/>
                </a:solidFill>
                <a:latin typeface="Arial" panose="020B0604020202020204" pitchFamily="34" charset="0"/>
              </a:rPr>
              <a:t>- TEF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601663" y="1412875"/>
            <a:ext cx="7659835" cy="521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400" b="1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TEF beyond 2018/19</a:t>
            </a:r>
          </a:p>
          <a:p>
            <a:pPr marL="898525" indent="-519113" eaLnBrk="1" hangingPunct="1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dirty="0" err="1">
                <a:solidFill>
                  <a:srgbClr val="002060"/>
                </a:solidFill>
                <a:latin typeface="Arial" charset="0"/>
              </a:rPr>
              <a:t>OfS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 will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designate 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an independent body to carry out its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duties, including administration of 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TEF.</a:t>
            </a:r>
          </a:p>
          <a:p>
            <a:pPr marL="898525" indent="-519113" eaLnBrk="1" hangingPunct="1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TEF to be 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reviewed independently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in 2019.</a:t>
            </a:r>
          </a:p>
          <a:p>
            <a:pPr marL="898525" indent="-519113" eaLnBrk="1" hangingPunct="1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u="sng" dirty="0" smtClean="0">
                <a:solidFill>
                  <a:srgbClr val="002060"/>
                </a:solidFill>
                <a:latin typeface="Arial" charset="0"/>
              </a:rPr>
              <a:t>Expectations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:</a:t>
            </a:r>
            <a:endParaRPr lang="en-GB" altLang="en-US" sz="2400" dirty="0">
              <a:solidFill>
                <a:srgbClr val="002060"/>
              </a:solidFill>
              <a:latin typeface="Arial" charset="0"/>
            </a:endParaRPr>
          </a:p>
          <a:p>
            <a:pPr marL="1641475" lvl="1" indent="-519113" eaLnBrk="1" hangingPunct="1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Tuition 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fees to increase by the rate of inflation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until 2020 for TEF institutions. </a:t>
            </a:r>
          </a:p>
          <a:p>
            <a:pPr marL="1641475" lvl="1" indent="-519113" eaLnBrk="1" hangingPunct="1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After 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2020,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tuition fees may </a:t>
            </a:r>
            <a:r>
              <a:rPr lang="en-GB" altLang="en-US" sz="2400" dirty="0">
                <a:solidFill>
                  <a:srgbClr val="002060"/>
                </a:solidFill>
                <a:latin typeface="Arial" charset="0"/>
              </a:rPr>
              <a:t>be linked to results in the TEF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.</a:t>
            </a:r>
          </a:p>
          <a:p>
            <a:pPr marL="1641475" lvl="1" indent="-519113" eaLnBrk="1" hangingPunct="1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Subject-level </a:t>
            </a:r>
            <a:r>
              <a:rPr lang="en-GB" altLang="en-US" sz="2400" dirty="0" smtClean="0">
                <a:solidFill>
                  <a:srgbClr val="002060"/>
                </a:solidFill>
                <a:latin typeface="Arial" charset="0"/>
              </a:rPr>
              <a:t>TEF &amp; PGT to be added.</a:t>
            </a:r>
          </a:p>
          <a:p>
            <a:pPr marL="898525" indent="-519113" eaLnBrk="1" hangingPunct="1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endParaRPr lang="en-GB" altLang="en-US" sz="2400" dirty="0" smtClean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80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3013075" y="309563"/>
            <a:ext cx="5784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i="1">
                <a:solidFill>
                  <a:srgbClr val="002060"/>
                </a:solidFill>
                <a:latin typeface="Arial" panose="020B0604020202020204" pitchFamily="34" charset="0"/>
              </a:rPr>
              <a:t>Teaching Excellence Framework </a:t>
            </a:r>
            <a:r>
              <a:rPr lang="en-GB" altLang="en-US" sz="2400" b="1">
                <a:solidFill>
                  <a:srgbClr val="002060"/>
                </a:solidFill>
                <a:latin typeface="Arial" panose="020B0604020202020204" pitchFamily="34" charset="0"/>
              </a:rPr>
              <a:t>- TEF</a:t>
            </a: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601663" y="1154113"/>
            <a:ext cx="7566025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TEF – Year 2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GB" altLang="en-US" sz="2400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534988" indent="-534988" eaLnBrk="1" hangingPunct="1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Six Core Metrics</a:t>
            </a:r>
          </a:p>
          <a:p>
            <a:pPr marL="893763" indent="-358775" eaLnBrk="1" hangingPunct="1">
              <a:lnSpc>
                <a:spcPts val="3600"/>
              </a:lnSpc>
              <a:spcBef>
                <a:spcPct val="0"/>
              </a:spcBef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Teaching on my Course					[NSS]</a:t>
            </a:r>
          </a:p>
          <a:p>
            <a:pPr marL="893763" indent="-358775" eaLnBrk="1" hangingPunct="1">
              <a:lnSpc>
                <a:spcPts val="3600"/>
              </a:lnSpc>
              <a:spcBef>
                <a:spcPct val="0"/>
              </a:spcBef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Assessment &amp; Feedback 				[NSS]</a:t>
            </a:r>
          </a:p>
          <a:p>
            <a:pPr marL="893763" indent="-358775" eaLnBrk="1" hangingPunct="1">
              <a:lnSpc>
                <a:spcPts val="3600"/>
              </a:lnSpc>
              <a:spcBef>
                <a:spcPct val="0"/>
              </a:spcBef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Academic Support 						[NSS]</a:t>
            </a:r>
          </a:p>
          <a:p>
            <a:pPr marL="893763" indent="-358775" eaLnBrk="1" hangingPunct="1">
              <a:lnSpc>
                <a:spcPts val="3600"/>
              </a:lnSpc>
              <a:spcBef>
                <a:spcPct val="0"/>
              </a:spcBef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Non-continuation 						[HESA]</a:t>
            </a:r>
          </a:p>
          <a:p>
            <a:pPr marL="893763" indent="-358775" eaLnBrk="1" hangingPunct="1">
              <a:lnSpc>
                <a:spcPts val="3600"/>
              </a:lnSpc>
              <a:spcBef>
                <a:spcPct val="0"/>
              </a:spcBef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Employment &amp; Further Study </a:t>
            </a: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		</a:t>
            </a: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	[DLHE</a:t>
            </a: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]</a:t>
            </a:r>
          </a:p>
          <a:p>
            <a:pPr marL="893763" indent="-358775" eaLnBrk="1" hangingPunct="1">
              <a:lnSpc>
                <a:spcPts val="3600"/>
              </a:lnSpc>
              <a:spcBef>
                <a:spcPct val="0"/>
              </a:spcBef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Highly </a:t>
            </a:r>
            <a:r>
              <a:rPr lang="en-GB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S</a:t>
            </a: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killed Employment &amp; Further Study              												[DLHE]</a:t>
            </a:r>
            <a:endParaRPr lang="en-GB" altLang="en-US" sz="1200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2400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534988" indent="-534988" eaLnBrk="1" hangingPunct="1"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15 </a:t>
            </a: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page narrative with contextual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3013075" y="309563"/>
            <a:ext cx="5784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i="1">
                <a:solidFill>
                  <a:srgbClr val="002060"/>
                </a:solidFill>
                <a:latin typeface="Arial" panose="020B0604020202020204" pitchFamily="34" charset="0"/>
              </a:rPr>
              <a:t>Teaching Excellence Framework </a:t>
            </a:r>
            <a:r>
              <a:rPr lang="en-GB" altLang="en-US" sz="2400" b="1">
                <a:solidFill>
                  <a:srgbClr val="002060"/>
                </a:solidFill>
                <a:latin typeface="Arial" panose="020B0604020202020204" pitchFamily="34" charset="0"/>
              </a:rPr>
              <a:t>- TEF</a:t>
            </a: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601663" y="1154113"/>
            <a:ext cx="7566025" cy="2222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TEF – Scoring</a:t>
            </a:r>
          </a:p>
          <a:p>
            <a:pPr marL="342900" indent="-342900" eaLnBrk="1" hangingPunct="1">
              <a:lnSpc>
                <a:spcPct val="114000"/>
              </a:lnSpc>
              <a:spcBef>
                <a:spcPts val="30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Considers performance </a:t>
            </a:r>
            <a:r>
              <a:rPr lang="en-GB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over </a:t>
            </a: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last 3 years relative to a benchmark; a </a:t>
            </a:r>
            <a:r>
              <a:rPr lang="en-GB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weighted sector average </a:t>
            </a: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based </a:t>
            </a:r>
            <a:r>
              <a:rPr lang="en-GB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on </a:t>
            </a: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the provider’s students (e.g. age, ethnicity, subject).</a:t>
            </a:r>
          </a:p>
          <a:p>
            <a:pPr marL="342900" indent="-342900" eaLnBrk="1" hangingPunct="1">
              <a:lnSpc>
                <a:spcPct val="114000"/>
              </a:lnSpc>
              <a:spcBef>
                <a:spcPts val="30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2400" dirty="0" smtClean="0">
                <a:solidFill>
                  <a:srgbClr val="002060"/>
                </a:solidFill>
                <a:latin typeface="Arial" panose="020B0604020202020204" pitchFamily="34" charset="0"/>
              </a:rPr>
              <a:t>Flags for each metric: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54433"/>
              </p:ext>
            </p:extLst>
          </p:nvPr>
        </p:nvGraphicFramePr>
        <p:xfrm>
          <a:off x="1609061" y="3410949"/>
          <a:ext cx="6096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079">
                  <a:extLst>
                    <a:ext uri="{9D8B030D-6E8A-4147-A177-3AD203B41FA5}">
                      <a16:colId xmlns:a16="http://schemas.microsoft.com/office/drawing/2014/main" val="3054413713"/>
                    </a:ext>
                  </a:extLst>
                </a:gridCol>
                <a:gridCol w="5046921">
                  <a:extLst>
                    <a:ext uri="{9D8B030D-6E8A-4147-A177-3AD203B41FA5}">
                      <a16:colId xmlns:a16="http://schemas.microsoft.com/office/drawing/2014/main" val="40320584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Flag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Performance </a:t>
                      </a:r>
                      <a:r>
                        <a:rPr lang="en-GB" sz="2400" dirty="0" smtClean="0"/>
                        <a:t>compared </a:t>
                      </a:r>
                      <a:r>
                        <a:rPr lang="en-GB" sz="2400" dirty="0" smtClean="0"/>
                        <a:t>to </a:t>
                      </a:r>
                      <a:r>
                        <a:rPr lang="en-GB" sz="2400" dirty="0" smtClean="0"/>
                        <a:t>benchmark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985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+ +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ym typeface="Symbol" panose="05050102010706020507" pitchFamily="18" charset="2"/>
                        </a:rPr>
                        <a:t> 3%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095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+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ym typeface="Symbol" panose="05050102010706020507" pitchFamily="18" charset="2"/>
                        </a:rPr>
                        <a:t> 2%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829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&gt; -2% and &lt; 2%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679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-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GB" sz="24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GB" sz="2400" baseline="0" dirty="0" smtClean="0">
                          <a:sym typeface="Symbol" panose="05050102010706020507" pitchFamily="18" charset="2"/>
                        </a:rPr>
                        <a:t>-2</a:t>
                      </a:r>
                      <a:r>
                        <a:rPr lang="en-GB" sz="2400" baseline="0" dirty="0" smtClean="0">
                          <a:sym typeface="Symbol" panose="05050102010706020507" pitchFamily="18" charset="2"/>
                        </a:rPr>
                        <a:t>%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555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- -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GB" sz="24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GB" sz="2400" baseline="0" dirty="0" smtClean="0">
                          <a:sym typeface="Symbol" panose="05050102010706020507" pitchFamily="18" charset="2"/>
                        </a:rPr>
                        <a:t>-3</a:t>
                      </a:r>
                      <a:r>
                        <a:rPr lang="en-GB" sz="2400" baseline="0" dirty="0" smtClean="0">
                          <a:sym typeface="Symbol" panose="05050102010706020507" pitchFamily="18" charset="2"/>
                        </a:rPr>
                        <a:t>%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04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26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3013075" y="309563"/>
            <a:ext cx="5784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i="1">
                <a:solidFill>
                  <a:srgbClr val="002060"/>
                </a:solidFill>
                <a:latin typeface="Arial" panose="020B0604020202020204" pitchFamily="34" charset="0"/>
              </a:rPr>
              <a:t>Teaching Excellence Framework </a:t>
            </a:r>
            <a:r>
              <a:rPr lang="en-GB" altLang="en-US" sz="2400" b="1">
                <a:solidFill>
                  <a:srgbClr val="002060"/>
                </a:solidFill>
                <a:latin typeface="Arial" panose="020B0604020202020204" pitchFamily="34" charset="0"/>
              </a:rPr>
              <a:t>- TEF</a:t>
            </a:r>
          </a:p>
        </p:txBody>
      </p:sp>
      <p:sp>
        <p:nvSpPr>
          <p:cNvPr id="2" name="Rectangle 1"/>
          <p:cNvSpPr/>
          <p:nvPr/>
        </p:nvSpPr>
        <p:spPr>
          <a:xfrm>
            <a:off x="7098384" y="1611984"/>
            <a:ext cx="923826" cy="26866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11" y="2181224"/>
            <a:ext cx="8977416" cy="2833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90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3338B4D7C32A46A4127CAA96946329" ma:contentTypeVersion="0" ma:contentTypeDescription="Create a new document." ma:contentTypeScope="" ma:versionID="8da54c91c946a0b45ce0c3c4d3b91c6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5B9B3E-3E5D-4567-AF36-4D60A1FEF2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43BD0748-0B29-47C0-88BA-E8FB27A4DB90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63B8B665-8DFB-4B07-87CC-C3593346F9B5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2637</TotalTime>
  <Words>561</Words>
  <Application>Microsoft Office PowerPoint</Application>
  <PresentationFormat>On-screen Show (4:3)</PresentationFormat>
  <Paragraphs>112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Liverpool John Moores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Day welcome - short presentation</dc:title>
  <dc:creator>Philpotts, Lee</dc:creator>
  <cp:lastModifiedBy>Hemers, Elaine</cp:lastModifiedBy>
  <cp:revision>363</cp:revision>
  <cp:lastPrinted>2017-01-24T19:08:52Z</cp:lastPrinted>
  <dcterms:created xsi:type="dcterms:W3CDTF">2009-10-29T15:56:45Z</dcterms:created>
  <dcterms:modified xsi:type="dcterms:W3CDTF">2017-06-20T08:26:42Z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