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1" r:id="rId5"/>
    <p:sldId id="322" r:id="rId6"/>
    <p:sldId id="340" r:id="rId7"/>
    <p:sldId id="282" r:id="rId8"/>
    <p:sldId id="341" r:id="rId9"/>
    <p:sldId id="343" r:id="rId10"/>
    <p:sldId id="344" r:id="rId11"/>
    <p:sldId id="342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D8EEC0"/>
    <a:srgbClr val="FFB7B7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5EB2D-CBB8-4BFE-858E-AD2E8F14E867}" v="1" dt="2023-09-19T10:23:18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9199" autoAdjust="0"/>
  </p:normalViewPr>
  <p:slideViewPr>
    <p:cSldViewPr>
      <p:cViewPr varScale="1">
        <p:scale>
          <a:sx n="98" d="100"/>
          <a:sy n="98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5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, Philip" userId="22c8933e-ac27-47e3-979a-fa22a2fe38b7" providerId="ADAL" clId="{0D45EB2D-CBB8-4BFE-858E-AD2E8F14E867}"/>
    <pc:docChg chg="undo custSel delSld modSld sldOrd">
      <pc:chgData name="Denton, Philip" userId="22c8933e-ac27-47e3-979a-fa22a2fe38b7" providerId="ADAL" clId="{0D45EB2D-CBB8-4BFE-858E-AD2E8F14E867}" dt="2023-09-19T10:25:32.951" v="154" actId="207"/>
      <pc:docMkLst>
        <pc:docMk/>
      </pc:docMkLst>
      <pc:sldChg chg="modSp mod">
        <pc:chgData name="Denton, Philip" userId="22c8933e-ac27-47e3-979a-fa22a2fe38b7" providerId="ADAL" clId="{0D45EB2D-CBB8-4BFE-858E-AD2E8F14E867}" dt="2023-09-19T10:22:43.586" v="85" actId="6549"/>
        <pc:sldMkLst>
          <pc:docMk/>
          <pc:sldMk cId="4250676785" sldId="282"/>
        </pc:sldMkLst>
        <pc:graphicFrameChg chg="modGraphic">
          <ac:chgData name="Denton, Philip" userId="22c8933e-ac27-47e3-979a-fa22a2fe38b7" providerId="ADAL" clId="{0D45EB2D-CBB8-4BFE-858E-AD2E8F14E867}" dt="2023-09-19T10:22:43.586" v="85" actId="6549"/>
          <ac:graphicFrameMkLst>
            <pc:docMk/>
            <pc:sldMk cId="4250676785" sldId="282"/>
            <ac:graphicFrameMk id="13" creationId="{4EAE7A10-E134-4062-683D-021EC5191B4E}"/>
          </ac:graphicFrameMkLst>
        </pc:graphicFrameChg>
      </pc:sldChg>
      <pc:sldChg chg="modSp mod">
        <pc:chgData name="Denton, Philip" userId="22c8933e-ac27-47e3-979a-fa22a2fe38b7" providerId="ADAL" clId="{0D45EB2D-CBB8-4BFE-858E-AD2E8F14E867}" dt="2023-09-19T10:25:32.951" v="154" actId="207"/>
        <pc:sldMkLst>
          <pc:docMk/>
          <pc:sldMk cId="1766794602" sldId="301"/>
        </pc:sldMkLst>
        <pc:spChg chg="mod">
          <ac:chgData name="Denton, Philip" userId="22c8933e-ac27-47e3-979a-fa22a2fe38b7" providerId="ADAL" clId="{0D45EB2D-CBB8-4BFE-858E-AD2E8F14E867}" dt="2023-09-19T10:25:32.951" v="154" actId="207"/>
          <ac:spMkLst>
            <pc:docMk/>
            <pc:sldMk cId="1766794602" sldId="301"/>
            <ac:spMk id="7" creationId="{2D1BDA76-04C1-E7C4-DFCB-AFB6BAD96577}"/>
          </ac:spMkLst>
        </pc:spChg>
        <pc:spChg chg="mod">
          <ac:chgData name="Denton, Philip" userId="22c8933e-ac27-47e3-979a-fa22a2fe38b7" providerId="ADAL" clId="{0D45EB2D-CBB8-4BFE-858E-AD2E8F14E867}" dt="2023-09-19T10:25:13.639" v="153" actId="1035"/>
          <ac:spMkLst>
            <pc:docMk/>
            <pc:sldMk cId="1766794602" sldId="301"/>
            <ac:spMk id="14" creationId="{86850C2A-28AE-4649-93A9-D60F168FE33D}"/>
          </ac:spMkLst>
        </pc:spChg>
      </pc:sldChg>
      <pc:sldChg chg="del">
        <pc:chgData name="Denton, Philip" userId="22c8933e-ac27-47e3-979a-fa22a2fe38b7" providerId="ADAL" clId="{0D45EB2D-CBB8-4BFE-858E-AD2E8F14E867}" dt="2023-09-19T10:20:46.661" v="29" actId="47"/>
        <pc:sldMkLst>
          <pc:docMk/>
          <pc:sldMk cId="2111519642" sldId="320"/>
        </pc:sldMkLst>
      </pc:sldChg>
      <pc:sldChg chg="delSp modSp mod ord delAnim">
        <pc:chgData name="Denton, Philip" userId="22c8933e-ac27-47e3-979a-fa22a2fe38b7" providerId="ADAL" clId="{0D45EB2D-CBB8-4BFE-858E-AD2E8F14E867}" dt="2023-09-19T10:24:51.974" v="145" actId="20577"/>
        <pc:sldMkLst>
          <pc:docMk/>
          <pc:sldMk cId="1317304962" sldId="342"/>
        </pc:sldMkLst>
        <pc:spChg chg="mod">
          <ac:chgData name="Denton, Philip" userId="22c8933e-ac27-47e3-979a-fa22a2fe38b7" providerId="ADAL" clId="{0D45EB2D-CBB8-4BFE-858E-AD2E8F14E867}" dt="2023-09-19T10:24:51.974" v="145" actId="20577"/>
          <ac:spMkLst>
            <pc:docMk/>
            <pc:sldMk cId="1317304962" sldId="342"/>
            <ac:spMk id="3" creationId="{15470599-9BF2-7DA0-44BD-3C63CA9990F9}"/>
          </ac:spMkLst>
        </pc:spChg>
        <pc:spChg chg="mod">
          <ac:chgData name="Denton, Philip" userId="22c8933e-ac27-47e3-979a-fa22a2fe38b7" providerId="ADAL" clId="{0D45EB2D-CBB8-4BFE-858E-AD2E8F14E867}" dt="2023-09-19T10:23:05.296" v="92" actId="20577"/>
          <ac:spMkLst>
            <pc:docMk/>
            <pc:sldMk cId="1317304962" sldId="342"/>
            <ac:spMk id="6" creationId="{C841A18F-CE2A-BBAA-5AA1-EF08F89A4544}"/>
          </ac:spMkLst>
        </pc:spChg>
        <pc:cxnChg chg="del">
          <ac:chgData name="Denton, Philip" userId="22c8933e-ac27-47e3-979a-fa22a2fe38b7" providerId="ADAL" clId="{0D45EB2D-CBB8-4BFE-858E-AD2E8F14E867}" dt="2023-09-19T10:24:47.894" v="134" actId="478"/>
          <ac:cxnSpMkLst>
            <pc:docMk/>
            <pc:sldMk cId="1317304962" sldId="342"/>
            <ac:cxnSpMk id="9" creationId="{2F6E588A-8671-9356-98EC-2C5245D30EEB}"/>
          </ac:cxnSpMkLst>
        </pc:cxnChg>
      </pc:sldChg>
      <pc:sldChg chg="del">
        <pc:chgData name="Denton, Philip" userId="22c8933e-ac27-47e3-979a-fa22a2fe38b7" providerId="ADAL" clId="{0D45EB2D-CBB8-4BFE-858E-AD2E8F14E867}" dt="2023-09-19T10:25:07.434" v="149" actId="47"/>
        <pc:sldMkLst>
          <pc:docMk/>
          <pc:sldMk cId="4276661433" sldId="345"/>
        </pc:sldMkLst>
      </pc:sldChg>
      <pc:sldChg chg="del">
        <pc:chgData name="Denton, Philip" userId="22c8933e-ac27-47e3-979a-fa22a2fe38b7" providerId="ADAL" clId="{0D45EB2D-CBB8-4BFE-858E-AD2E8F14E867}" dt="2023-09-19T10:25:04.632" v="148" actId="47"/>
        <pc:sldMkLst>
          <pc:docMk/>
          <pc:sldMk cId="2291264894" sldId="346"/>
        </pc:sldMkLst>
      </pc:sldChg>
      <pc:sldChg chg="del">
        <pc:chgData name="Denton, Philip" userId="22c8933e-ac27-47e3-979a-fa22a2fe38b7" providerId="ADAL" clId="{0D45EB2D-CBB8-4BFE-858E-AD2E8F14E867}" dt="2023-09-19T10:25:02.379" v="146" actId="47"/>
        <pc:sldMkLst>
          <pc:docMk/>
          <pc:sldMk cId="2514438164" sldId="347"/>
        </pc:sldMkLst>
      </pc:sldChg>
      <pc:sldChg chg="del">
        <pc:chgData name="Denton, Philip" userId="22c8933e-ac27-47e3-979a-fa22a2fe38b7" providerId="ADAL" clId="{0D45EB2D-CBB8-4BFE-858E-AD2E8F14E867}" dt="2023-09-19T10:25:04.081" v="147" actId="47"/>
        <pc:sldMkLst>
          <pc:docMk/>
          <pc:sldMk cId="2748205101" sldId="3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B578-076F-4EC2-B035-36884153F810}" type="datetimeFigureOut">
              <a:rPr lang="en-GB" smtClean="0"/>
              <a:pPr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BFA7-DABD-4D9B-A9E6-6BF599F648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73A9-BF0B-4AA6-A384-4F2CA75DD9E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15272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A945-DE84-4997-B093-C375759B5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5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2A945-DE84-4997-B093-C375759B54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18F3-34F9-4BE7-B704-0ABC645631FD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BF84-4D02-48D0-873F-3ED72B8E4ACD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89A9-05F7-4AB4-8A47-555018DF597F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401E-85F3-4C1F-A590-267B98D11728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E06-E458-4028-A029-32BBE624B48F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1929-6B96-4B2D-AE9F-AF703F11402B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28-5328-4485-9BE1-4B398F018DEF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CA83-4E77-4493-873E-20DFC1ACEF48}" type="datetime1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332-0191-4E59-859E-E2A1FAE3E7FE}" type="datetime1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0C2F-C342-4C30-A5D1-9266A260DF5F}" type="datetime1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CCFB-2E54-488E-A3D1-9B0258DAB84D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DD90-0575-460B-A2A1-FC04DFE88995}" type="datetime1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74D2-E3AA-43F4-9F40-21F4FF4C4388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722F1E-53F6-44E5-AA0F-EFDDFC7173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ssellgroup.ac.uk/news/new-principles-on-use-of-ai-in-edu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assessment-redesign-generative-ai-taxonomy-options-viability-lodg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jmu.ac.uk/about-us/faculties/faculty-of-science/comp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jmu.ac.uk/staff/assessment-and-feedback-guidance/ai-consider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7457" y="3933056"/>
            <a:ext cx="3816424" cy="1933575"/>
          </a:xfrm>
        </p:spPr>
        <p:txBody>
          <a:bodyPr anchor="t">
            <a:noAutofit/>
          </a:bodyPr>
          <a:lstStyle/>
          <a:p>
            <a:r>
              <a:rPr lang="en-GB" sz="2800" dirty="0">
                <a:latin typeface="Calibri" pitchFamily="34" charset="0"/>
              </a:rPr>
              <a:t>Philip Denton</a:t>
            </a:r>
            <a:br>
              <a:rPr lang="en-GB" sz="2800" dirty="0">
                <a:latin typeface="Calibri" pitchFamily="34" charset="0"/>
              </a:rPr>
            </a:br>
            <a:r>
              <a:rPr lang="en-GB" sz="2800" dirty="0">
                <a:latin typeface="Calibri" pitchFamily="34" charset="0"/>
              </a:rPr>
              <a:t>Associate Dean, Education and Student Experience</a:t>
            </a:r>
            <a:br>
              <a:rPr lang="en-GB" sz="2800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>Faculty of Science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332656"/>
            <a:ext cx="2232248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latin typeface="Calibri" pitchFamily="34" charset="0"/>
              </a:rPr>
              <a:t>Faculty of Science School Meetings September 2023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850C2A-28AE-4649-93A9-D60F168FE33D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2007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Assessment in the AI era</a:t>
            </a:r>
          </a:p>
          <a:p>
            <a:r>
              <a:rPr lang="en-GB" sz="4800" dirty="0"/>
              <a:t>Part 1: Context and Compass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BDA76-04C1-E7C4-DFCB-AFB6BAD96577}"/>
              </a:ext>
            </a:extLst>
          </p:cNvPr>
          <p:cNvSpPr txBox="1">
            <a:spLocks/>
          </p:cNvSpPr>
          <p:nvPr/>
        </p:nvSpPr>
        <p:spPr>
          <a:xfrm>
            <a:off x="4794138" y="3936138"/>
            <a:ext cx="3816000" cy="2610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alibri" pitchFamily="34" charset="0"/>
              </a:rPr>
              <a:t>Jim Turner</a:t>
            </a:r>
            <a:br>
              <a:rPr lang="en-GB" sz="2800" dirty="0">
                <a:latin typeface="Calibri" pitchFamily="34" charset="0"/>
              </a:rPr>
            </a:br>
            <a:r>
              <a:rPr lang="en-GB" sz="2800" dirty="0">
                <a:latin typeface="Calibri" pitchFamily="34" charset="0"/>
              </a:rPr>
              <a:t>Senior Learning Technology Developer </a:t>
            </a:r>
          </a:p>
          <a:p>
            <a:r>
              <a:rPr lang="en-GB" sz="2800" b="1" dirty="0">
                <a:latin typeface="Calibri" pitchFamily="34" charset="0"/>
              </a:rPr>
              <a:t>Teaching and Learning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79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5E45A-D43A-44FD-8C76-B7868FC6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84978-48BD-CA03-AB2C-BF0DC61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What are the challenges for university assessment in an era of Artificial Intelligence</a:t>
            </a:r>
            <a:r>
              <a:rPr lang="en-GB" sz="3600" dirty="0"/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E3BD59-E81D-3064-EDFF-B1E19D40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1" y="1268760"/>
            <a:ext cx="810246" cy="844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0C6A6C-40CC-82ED-F3F1-784F023432A8}"/>
              </a:ext>
            </a:extLst>
          </p:cNvPr>
          <p:cNvSpPr txBox="1"/>
          <p:nvPr/>
        </p:nvSpPr>
        <p:spPr>
          <a:xfrm>
            <a:off x="179512" y="1510040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/>
            <a:r>
              <a:rPr lang="en-GB" sz="800" dirty="0"/>
              <a:t>Assessing students in the era of Artificial Intelligence (AI) presents several challenges and opportunities for universities. </a:t>
            </a:r>
          </a:p>
          <a:p>
            <a:pPr marL="622300"/>
            <a:r>
              <a:rPr lang="en-GB" sz="800" dirty="0"/>
              <a:t>Here are some of the </a:t>
            </a:r>
            <a:r>
              <a:rPr lang="en-GB" sz="2000" b="1" dirty="0"/>
              <a:t>key challenges</a:t>
            </a:r>
            <a:r>
              <a:rPr lang="en-GB" sz="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Maintaining Academic Integrity</a:t>
            </a:r>
            <a:r>
              <a:rPr lang="en-GB" sz="800" dirty="0"/>
              <a:t>: With the increasing availability of AI tools, there is a risk of students using AI-powered tools to cheat on assignments and exams. Universities must find ways to detect and prevent cheating while still allowing for the responsible use of AI in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Designing Fair and Bias-Free Assessments</a:t>
            </a:r>
            <a:r>
              <a:rPr lang="en-GB" sz="800" dirty="0"/>
              <a:t>: AI algorithms can inadvertently introduce bias into assessments if they are not carefully designed and tested. It's crucial to ensure that AI-driven assessments are fair to all students, regardless of their background or demographic.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Data Privacy</a:t>
            </a:r>
            <a:r>
              <a:rPr lang="en-GB" sz="800" dirty="0"/>
              <a:t>: The use of AI in assessment often involves collecting and </a:t>
            </a:r>
            <a:r>
              <a:rPr lang="en-GB" sz="800" dirty="0" err="1"/>
              <a:t>analyzing</a:t>
            </a:r>
            <a:r>
              <a:rPr lang="en-GB" sz="800" dirty="0"/>
              <a:t> large amounts of student data. Universities must prioritize data privacy and security to protect students' personal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Teacher Training</a:t>
            </a:r>
            <a:r>
              <a:rPr lang="en-GB" sz="800" dirty="0"/>
              <a:t>: Faculty and staff may need training to effectively incorporate AI into assessments. This includes understanding how to create AI-driven assessments, interpret the results, and provide appropriate feedback to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Customization and Personalization</a:t>
            </a:r>
            <a:r>
              <a:rPr lang="en-GB" sz="800" dirty="0"/>
              <a:t>: While AI can provide personalized feedback and assessments, it can be challenging to strike the right balance between customization and standardized assessment to ensure that all students are evaluated fairly.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Resource Constraints</a:t>
            </a:r>
            <a:r>
              <a:rPr lang="en-GB" sz="800" dirty="0"/>
              <a:t>: Implementing AI in assessments may require significant financial and technical resources. Universities may struggle with budget limitations and the need to invest in AI infrastructure and expertise.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Lack of Access and Equity</a:t>
            </a:r>
            <a:r>
              <a:rPr lang="en-GB" sz="800" dirty="0"/>
              <a:t>: Not all students have equal access to technology and AI tools. Universities must consider how AI assessments may exacerbate existing disparities in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Validation and Reliability: </a:t>
            </a:r>
            <a:r>
              <a:rPr lang="en-GB" sz="800" dirty="0"/>
              <a:t>AI-driven assessments must be rigorously validated to ensure their reliability and effectiveness. This process can be time-consuming and resource-intensive.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Feedback Mechanisms</a:t>
            </a:r>
            <a:r>
              <a:rPr lang="en-GB" sz="800" dirty="0"/>
              <a:t>: Developing AI systems that can provide meaningful feedback to students is challenging. It requires a deep understanding of pedagogy and subject matter expertise.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Ethical Considerations</a:t>
            </a:r>
            <a:r>
              <a:rPr lang="en-GB" sz="800" dirty="0"/>
              <a:t>: Universities must navigate ethical questions surrounding the use of AI in assessment, such as the potential for bias, invasion of privacy, and the role of human judgment in education.</a:t>
            </a:r>
          </a:p>
          <a:p>
            <a:r>
              <a:rPr lang="en-GB" sz="800" dirty="0"/>
              <a:t>Despite these challenges, there are also significant opportunities for universities in the era of AI assessment</a:t>
            </a:r>
            <a:r>
              <a:rPr lang="en-GB" sz="3200" dirty="0"/>
              <a:t>…</a:t>
            </a:r>
          </a:p>
          <a:p>
            <a:endParaRPr lang="en-GB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F5F03-36DC-9CF5-58E8-174255C59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44" y="1417638"/>
            <a:ext cx="6524625" cy="4000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8294CB-63D4-563E-D818-210BEFE4003C}"/>
              </a:ext>
            </a:extLst>
          </p:cNvPr>
          <p:cNvSpPr/>
          <p:nvPr/>
        </p:nvSpPr>
        <p:spPr>
          <a:xfrm>
            <a:off x="8244408" y="274638"/>
            <a:ext cx="504056" cy="562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88438 -0.01944 " pathEditMode="relative" rAng="0" ptsTypes="AA">
                                      <p:cBhvr>
                                        <p:cTn id="3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1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822A-073A-DB30-0CD9-5A421C59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4906888" cy="1143000"/>
          </a:xfrm>
        </p:spPr>
        <p:txBody>
          <a:bodyPr/>
          <a:lstStyle/>
          <a:p>
            <a:pPr algn="l"/>
            <a:r>
              <a:rPr lang="en-GB" b="1" dirty="0"/>
              <a:t>Principles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0599-9BF2-7DA0-44BD-3C63CA99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9435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500" b="1" dirty="0"/>
              <a:t>Use of AI in education: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4600" b="1" dirty="0"/>
              <a:t>Support</a:t>
            </a:r>
            <a:r>
              <a:rPr lang="en-GB" sz="4600" dirty="0"/>
              <a:t> students and staff to become AI literate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4600" b="1" dirty="0"/>
              <a:t>Enable</a:t>
            </a:r>
            <a:r>
              <a:rPr lang="en-GB" sz="4600" dirty="0"/>
              <a:t> students to use AI tools responsibly and ethically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4600" b="1" dirty="0"/>
              <a:t>Adapt</a:t>
            </a:r>
            <a:r>
              <a:rPr lang="en-GB" sz="4600" dirty="0"/>
              <a:t> teaching and assessment to integrate AI and provide equal access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4600" b="1" dirty="0"/>
              <a:t>Maintain</a:t>
            </a:r>
            <a:r>
              <a:rPr lang="en-GB" sz="4600" dirty="0"/>
              <a:t> </a:t>
            </a:r>
            <a:r>
              <a:rPr lang="en-GB" sz="4600" b="1" dirty="0"/>
              <a:t>academic rigour and integrity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4600" b="1" dirty="0"/>
              <a:t>Collaborate</a:t>
            </a:r>
            <a:r>
              <a:rPr lang="en-GB" sz="4600" dirty="0"/>
              <a:t> to optimise practices as AI technologies evolve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GB" sz="2200" dirty="0">
              <a:hlinkClick r:id="rId2"/>
            </a:endParaRP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200" dirty="0">
                <a:hlinkClick r:id="rId2"/>
              </a:rPr>
              <a:t>https://russellgroup.ac.uk/news/new-principles-on-use-of-ai-in-education/</a:t>
            </a:r>
            <a:r>
              <a:rPr lang="en-GB" sz="2200" dirty="0"/>
              <a:t> (8/9/23)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F757-5CB6-CC6F-3C6F-C756911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7A34-CD9C-C00F-DBFE-0C7B38C8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pic>
        <p:nvPicPr>
          <p:cNvPr id="1026" name="Picture 2" descr="Russell Group">
            <a:extLst>
              <a:ext uri="{FF2B5EF4-FFF2-40B4-BE49-F238E27FC236}">
                <a16:creationId xmlns:a16="http://schemas.microsoft.com/office/drawing/2014/main" id="{729AEA44-1079-0A7B-33E3-DE637ED5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0" y="5229200"/>
            <a:ext cx="2376264" cy="8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00833-C868-2291-18FA-FAF51A58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328142F-C1D5-D8AC-2808-CEF52AE3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9776"/>
            <a:ext cx="49068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Our collective vision for education</a:t>
            </a:r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AE7A10-E134-4062-683D-021EC519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98445"/>
              </p:ext>
            </p:extLst>
          </p:nvPr>
        </p:nvGraphicFramePr>
        <p:xfrm>
          <a:off x="683568" y="1628800"/>
          <a:ext cx="7848872" cy="4553923"/>
        </p:xfrm>
        <a:graphic>
          <a:graphicData uri="http://schemas.openxmlformats.org/drawingml/2006/table">
            <a:tbl>
              <a:tblPr firstRow="1" firstCol="1" bandRow="1">
                <a:solidFill>
                  <a:srgbClr val="FEA6A4"/>
                </a:solidFill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357831912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3067290210"/>
                    </a:ext>
                  </a:extLst>
                </a:gridCol>
              </a:tblGrid>
              <a:tr h="39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Where are we now?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Where do we need to get to?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254"/>
                  </a:ext>
                </a:extLst>
              </a:tr>
              <a:tr h="829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Level of staff and student understanding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Process for exploring, sharing and developing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8135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Current assessment design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Review and change processes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2308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Institutional rate of change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Highlight barriers for agility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645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Localised organisational structures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Create institutional processes for sharing developments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47250"/>
                  </a:ext>
                </a:extLst>
              </a:tr>
              <a:tr h="1385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Incredibly dynamic environment: ChatGPT4, MS Edge Chatbot, MS co-pilot?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Process for monitoring development and instigating change where needed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369681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25D3F1-DE3B-FD3D-CCDE-EDA5B24D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7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822A-073A-DB30-0CD9-5A421C59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F757-5CB6-CC6F-3C6F-C756911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7A34-CD9C-C00F-DBFE-0C7B38C8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DAAD8A-0350-FBC4-228D-33B764BC2A62}"/>
              </a:ext>
            </a:extLst>
          </p:cNvPr>
          <p:cNvSpPr txBox="1">
            <a:spLocks/>
          </p:cNvSpPr>
          <p:nvPr/>
        </p:nvSpPr>
        <p:spPr>
          <a:xfrm>
            <a:off x="762000" y="12576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Adapting assessment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AB4E9-8B00-1C7B-6E86-7C3CEA43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24889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1200" dirty="0">
                <a:hlinkClick r:id="rId3"/>
              </a:rPr>
              <a:t>https://www.linkedin.com/pulse/assessment-redesign-generative-ai-taxonomy-options-viability-lodge/</a:t>
            </a:r>
            <a:r>
              <a:rPr lang="en-GB" sz="1200" dirty="0"/>
              <a:t> (8/9/23)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9DD89C-4315-04D9-D3FA-14F8B805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1415380"/>
            <a:ext cx="76104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1444-433B-97B6-1C57-BA650A83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534988" indent="-534988">
              <a:buNone/>
            </a:pPr>
            <a:r>
              <a:rPr lang="en-GB" sz="2200" dirty="0"/>
              <a:t>Our approach to communicating AI permissions in assessment tasks:</a:t>
            </a:r>
          </a:p>
          <a:p>
            <a:pPr marL="534988" indent="-534988">
              <a:buNone/>
            </a:pPr>
            <a:r>
              <a:rPr lang="en-GB" sz="2200" b="1" dirty="0"/>
              <a:t>N</a:t>
            </a:r>
            <a:r>
              <a:rPr lang="en-GB" sz="2200" dirty="0"/>
              <a:t>	</a:t>
            </a:r>
            <a:r>
              <a:rPr lang="en-GB" sz="2200" b="1" dirty="0"/>
              <a:t>No</a:t>
            </a:r>
            <a:r>
              <a:rPr lang="en-GB" sz="2200" dirty="0"/>
              <a:t> AI tools may be used</a:t>
            </a:r>
          </a:p>
          <a:p>
            <a:pPr marL="534988" indent="-534988">
              <a:buNone/>
            </a:pPr>
            <a:r>
              <a:rPr lang="en-GB" sz="2200" b="1" dirty="0"/>
              <a:t>S</a:t>
            </a:r>
            <a:r>
              <a:rPr lang="en-GB" sz="2200" dirty="0"/>
              <a:t>	</a:t>
            </a:r>
            <a:r>
              <a:rPr lang="en-GB" sz="2200" b="1" dirty="0"/>
              <a:t>Some</a:t>
            </a:r>
            <a:r>
              <a:rPr lang="en-GB" sz="2200" dirty="0"/>
              <a:t> AI tools may be used and these will be specified</a:t>
            </a:r>
          </a:p>
          <a:p>
            <a:pPr marL="534988" indent="-534988">
              <a:buNone/>
            </a:pPr>
            <a:r>
              <a:rPr lang="en-GB" sz="2200" b="1" dirty="0"/>
              <a:t>E</a:t>
            </a:r>
            <a:r>
              <a:rPr lang="en-GB" sz="2200" dirty="0"/>
              <a:t>	</a:t>
            </a:r>
            <a:r>
              <a:rPr lang="en-GB" sz="2200" b="1" dirty="0"/>
              <a:t>Every</a:t>
            </a:r>
            <a:r>
              <a:rPr lang="en-GB" sz="2200" dirty="0"/>
              <a:t> AI tool may be used</a:t>
            </a:r>
          </a:p>
          <a:p>
            <a:pPr marL="534988" indent="-534988">
              <a:buNone/>
            </a:pPr>
            <a:r>
              <a:rPr lang="en-GB" sz="2200" b="1" dirty="0"/>
              <a:t>W</a:t>
            </a:r>
            <a:r>
              <a:rPr lang="en-GB" sz="2200" dirty="0"/>
              <a:t>	</a:t>
            </a:r>
            <a:r>
              <a:rPr lang="en-GB" sz="2200" b="1" dirty="0"/>
              <a:t>Ways</a:t>
            </a:r>
            <a:r>
              <a:rPr lang="en-GB" sz="2200" dirty="0"/>
              <a:t> in which AI may be used will be specified </a:t>
            </a:r>
          </a:p>
          <a:p>
            <a:pPr marL="534988" indent="-534988">
              <a:buNone/>
            </a:pPr>
            <a:r>
              <a:rPr lang="en-GB" sz="2200" dirty="0"/>
              <a:t>Use or non-use is accompanied by an appropriate acknowledgement</a:t>
            </a:r>
          </a:p>
          <a:p>
            <a:pPr marL="534988" indent="-534988" algn="r">
              <a:buNone/>
            </a:pPr>
            <a:r>
              <a:rPr lang="en-GB" sz="1200" dirty="0">
                <a:hlinkClick r:id="rId2"/>
              </a:rPr>
              <a:t>https://www.ljmu.ac.uk/about-us/faculties/faculty-of-science/compass</a:t>
            </a:r>
            <a:r>
              <a:rPr lang="en-GB" sz="1200" dirty="0"/>
              <a:t> (8/9/23)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A2616-BD6B-A2C3-55CF-49A807E7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F06B2-E3BA-529F-9023-8E78A615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544FF-1605-2134-74BE-CB5548726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8654"/>
            <a:ext cx="4580673" cy="7780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7862D-70E1-6311-A5BF-22DACAC0E3FD}"/>
              </a:ext>
            </a:extLst>
          </p:cNvPr>
          <p:cNvSpPr txBox="1"/>
          <p:nvPr/>
        </p:nvSpPr>
        <p:spPr>
          <a:xfrm>
            <a:off x="4788024" y="4599652"/>
            <a:ext cx="3600400" cy="1107996"/>
          </a:xfrm>
          <a:prstGeom prst="rect">
            <a:avLst/>
          </a:prstGeom>
          <a:solidFill>
            <a:srgbClr val="D8EE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Detailed permission presented in assignment information on Canvas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9D5F7-F4FC-CB41-4D22-9109956D57DE}"/>
              </a:ext>
            </a:extLst>
          </p:cNvPr>
          <p:cNvSpPr txBox="1"/>
          <p:nvPr/>
        </p:nvSpPr>
        <p:spPr>
          <a:xfrm>
            <a:off x="539552" y="4576766"/>
            <a:ext cx="3600400" cy="1107996"/>
          </a:xfrm>
          <a:prstGeom prst="rect">
            <a:avLst/>
          </a:prstGeom>
          <a:solidFill>
            <a:srgbClr val="FFB7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Outline permission presented in module assessment information on Canvas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F82A8D-C0E7-9C47-489B-AB14AB3A8A98}"/>
              </a:ext>
            </a:extLst>
          </p:cNvPr>
          <p:cNvSpPr txBox="1">
            <a:spLocks/>
          </p:cNvSpPr>
          <p:nvPr/>
        </p:nvSpPr>
        <p:spPr>
          <a:xfrm>
            <a:off x="539552" y="5877273"/>
            <a:ext cx="8229600" cy="47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buFont typeface="Arial" pitchFamily="34" charset="0"/>
              <a:buNone/>
            </a:pPr>
            <a:r>
              <a:rPr lang="en-GB" sz="2400" dirty="0"/>
              <a:t>ITS are currently working on copy-to-clipboard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4364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822A-073A-DB30-0CD9-5A421C59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0599-9BF2-7DA0-44BD-3C63CA999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Intellectual Property (IP) Law: </a:t>
            </a:r>
            <a:r>
              <a:rPr lang="en-GB" sz="2200" b="1" dirty="0"/>
              <a:t>Every</a:t>
            </a:r>
            <a:r>
              <a:rPr lang="en-GB" sz="2200" dirty="0"/>
              <a:t> AI may be used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dirty="0"/>
              <a:t>“The assessment this year takes into account generative AI. Rather than asking you to write an answer to the question, we have asked Claude 2 to produce the answer and then for you to critically evaluate it.”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200" dirty="0"/>
              <a:t>Present an AI Acknowledgment prior to your references using the template below.</a:t>
            </a:r>
          </a:p>
          <a:p>
            <a:r>
              <a:rPr lang="en-GB" sz="2200" dirty="0"/>
              <a:t>I acknowledge the use of [which] to [what] on [when]. The prompts used included: [how].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200" dirty="0"/>
          </a:p>
          <a:p>
            <a:pPr marL="0" indent="0">
              <a:spcBef>
                <a:spcPts val="1200"/>
              </a:spcBef>
              <a:buNone/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F757-5CB6-CC6F-3C6F-C756911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7A34-CD9C-C00F-DBFE-0C7B38C8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41A18F-CE2A-BBAA-5AA1-EF08F89A4544}"/>
              </a:ext>
            </a:extLst>
          </p:cNvPr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1686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822A-073A-DB30-0CD9-5A421C59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0599-9BF2-7DA0-44BD-3C63CA999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200" dirty="0"/>
              <a:t>Staff understanding:</a:t>
            </a:r>
          </a:p>
          <a:p>
            <a:pPr marL="719138" indent="-360363">
              <a:spcBef>
                <a:spcPts val="1200"/>
              </a:spcBef>
              <a:buNone/>
              <a:tabLst>
                <a:tab pos="360363" algn="l"/>
              </a:tabLst>
            </a:pPr>
            <a:r>
              <a:rPr lang="en-GB" sz="2200" dirty="0"/>
              <a:t>		Engagement with AI tools and familiarity with the knowledge base, including LJMU guidance: </a:t>
            </a:r>
            <a:r>
              <a:rPr lang="en-GB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AI Considerations </a:t>
            </a:r>
            <a:endParaRPr lang="en-GB" sz="2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200" dirty="0"/>
              <a:t>Organisational structures: </a:t>
            </a:r>
          </a:p>
          <a:p>
            <a:pPr marL="0" indent="0">
              <a:spcBef>
                <a:spcPts val="1200"/>
              </a:spcBef>
              <a:buNone/>
              <a:tabLst>
                <a:tab pos="360363" algn="l"/>
                <a:tab pos="719138" algn="l"/>
              </a:tabLst>
            </a:pPr>
            <a:r>
              <a:rPr lang="en-GB" sz="2200" dirty="0"/>
              <a:t>		Module and Programme Teams, AI practice exchanges</a:t>
            </a:r>
          </a:p>
          <a:p>
            <a:pPr>
              <a:spcBef>
                <a:spcPts val="1200"/>
              </a:spcBef>
              <a:tabLst>
                <a:tab pos="360363" algn="l"/>
              </a:tabLst>
            </a:pPr>
            <a:r>
              <a:rPr lang="en-GB" sz="2200" dirty="0"/>
              <a:t>Student understanding:</a:t>
            </a:r>
          </a:p>
          <a:p>
            <a:pPr marL="719138" indent="-358775">
              <a:spcBef>
                <a:spcPts val="1200"/>
              </a:spcBef>
              <a:buNone/>
              <a:tabLst>
                <a:tab pos="719138" algn="l"/>
              </a:tabLst>
            </a:pPr>
            <a:r>
              <a:rPr lang="en-GB" sz="2200" dirty="0"/>
              <a:t>	Reliability, accessibility, cognitive scaffolding vs offloading,                   clear assessment guidance: Compass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F757-5CB6-CC6F-3C6F-C756911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7A34-CD9C-C00F-DBFE-0C7B38C8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07" y="260768"/>
            <a:ext cx="3041673" cy="108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41A18F-CE2A-BBAA-5AA1-EF08F89A4544}"/>
              </a:ext>
            </a:extLst>
          </p:cNvPr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17304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1.1108"/>
  <p:tag name="POWERPOINTVERSION" val="12.0"/>
  <p:tag name="PRESGUID" val="3b03db57-5172-4057-b520-d7726a793db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55BC92F8D004E980773020150216E" ma:contentTypeVersion="13" ma:contentTypeDescription="Create a new document." ma:contentTypeScope="" ma:versionID="05fb9be24005b13ecdd9f224eef28d85">
  <xsd:schema xmlns:xsd="http://www.w3.org/2001/XMLSchema" xmlns:xs="http://www.w3.org/2001/XMLSchema" xmlns:p="http://schemas.microsoft.com/office/2006/metadata/properties" xmlns:ns3="f78f3732-9b1c-4140-b927-4e2d08fe97ec" xmlns:ns4="22cfb043-3336-40ab-9ea9-6f3bda111504" targetNamespace="http://schemas.microsoft.com/office/2006/metadata/properties" ma:root="true" ma:fieldsID="8371aae581dfd318a48bf59832e5f364" ns3:_="" ns4:_="">
    <xsd:import namespace="f78f3732-9b1c-4140-b927-4e2d08fe97ec"/>
    <xsd:import namespace="22cfb043-3336-40ab-9ea9-6f3bda111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3732-9b1c-4140-b927-4e2d08fe9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fb043-3336-40ab-9ea9-6f3bda111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44DA5-7158-4E9B-8B55-DCCA728B8224}">
  <ds:schemaRefs>
    <ds:schemaRef ds:uri="f78f3732-9b1c-4140-b927-4e2d08fe97ec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2cfb043-3336-40ab-9ea9-6f3bda11150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C39085-38D3-4958-92F0-45BAB84F1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77944-6DA5-4B86-B990-EA5F9F395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3732-9b1c-4140-b927-4e2d08fe97ec"/>
    <ds:schemaRef ds:uri="22cfb043-3336-40ab-9ea9-6f3bda111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871</Words>
  <Application>Microsoft Office PowerPoint</Application>
  <PresentationFormat>On-screen Show (4:3)</PresentationFormat>
  <Paragraphs>80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Philip Denton Associate Dean, Education and Student Experience Faculty of Science</vt:lpstr>
      <vt:lpstr>What are the challenges for university assessment in an era of Artificial Intelligence?</vt:lpstr>
      <vt:lpstr>Principles </vt:lpstr>
      <vt:lpstr>Our collective vision for education</vt:lpstr>
      <vt:lpstr> </vt:lpstr>
      <vt:lpstr>PowerPoint Presentation</vt:lpstr>
      <vt:lpstr> </vt:lpstr>
      <vt:lpstr> </vt:lpstr>
    </vt:vector>
  </TitlesOfParts>
  <Company>Liveroopl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5005CHACAP Chemistry of Life</dc:title>
  <dc:creator>PHCPDENT</dc:creator>
  <cp:lastModifiedBy>Denton, Philip</cp:lastModifiedBy>
  <cp:revision>481</cp:revision>
  <dcterms:created xsi:type="dcterms:W3CDTF">2011-09-22T08:33:52Z</dcterms:created>
  <dcterms:modified xsi:type="dcterms:W3CDTF">2023-09-19T10:25:36Z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0x01010074A55BC92F8D004E980773020150216E</vt:lpwstr>
  </property>
</Properties>
</file>