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01" r:id="rId5"/>
    <p:sldId id="320" r:id="rId6"/>
    <p:sldId id="343" r:id="rId7"/>
    <p:sldId id="347" r:id="rId8"/>
    <p:sldId id="348" r:id="rId9"/>
    <p:sldId id="350" r:id="rId10"/>
    <p:sldId id="346" r:id="rId11"/>
    <p:sldId id="345" r:id="rId12"/>
    <p:sldId id="349" r:id="rId13"/>
  </p:sldIdLst>
  <p:sldSz cx="9144000" cy="6858000" type="screen4x3"/>
  <p:notesSz cx="6797675" cy="9926638"/>
  <p:embeddedFontLst>
    <p:embeddedFont>
      <p:font typeface="Calibri" panose="020F0502020204030204" pitchFamily="34" charset="0"/>
      <p:regular r:id="rId16"/>
      <p:bold r:id="rId17"/>
      <p:italic r:id="rId18"/>
      <p:boldItalic r:id="rId19"/>
    </p:embeddedFont>
  </p:embeddedFontLst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  <a:srgbClr val="D8EEC0"/>
    <a:srgbClr val="FFB7B7"/>
    <a:srgbClr val="FF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AE3A0A-1C04-43E7-86CB-7D16BF3228FF}" v="3" dt="2023-09-19T10:48:28.618"/>
    <p1510:client id="{5D31FC68-1B0E-4F13-A679-D190D2C87503}" v="491" dt="2023-09-19T10:39:53.9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89199" autoAdjust="0"/>
  </p:normalViewPr>
  <p:slideViewPr>
    <p:cSldViewPr>
      <p:cViewPr varScale="1">
        <p:scale>
          <a:sx n="98" d="100"/>
          <a:sy n="98" d="100"/>
        </p:scale>
        <p:origin x="1890" y="84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2" d="100"/>
          <a:sy n="112" d="100"/>
        </p:scale>
        <p:origin x="154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3.fntdata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2.fntdata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font" Target="fonts/font1.fntdata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nton, Philip" userId="22c8933e-ac27-47e3-979a-fa22a2fe38b7" providerId="ADAL" clId="{5D31FC68-1B0E-4F13-A679-D190D2C87503}"/>
    <pc:docChg chg="custSel addSld delSld modSld">
      <pc:chgData name="Denton, Philip" userId="22c8933e-ac27-47e3-979a-fa22a2fe38b7" providerId="ADAL" clId="{5D31FC68-1B0E-4F13-A679-D190D2C87503}" dt="2023-09-19T10:40:36.702" v="825" actId="20577"/>
      <pc:docMkLst>
        <pc:docMk/>
      </pc:docMkLst>
      <pc:sldChg chg="del">
        <pc:chgData name="Denton, Philip" userId="22c8933e-ac27-47e3-979a-fa22a2fe38b7" providerId="ADAL" clId="{5D31FC68-1B0E-4F13-A679-D190D2C87503}" dt="2023-09-19T10:27:51.485" v="31" actId="47"/>
        <pc:sldMkLst>
          <pc:docMk/>
          <pc:sldMk cId="4250676785" sldId="282"/>
        </pc:sldMkLst>
      </pc:sldChg>
      <pc:sldChg chg="addSp delSp modSp mod">
        <pc:chgData name="Denton, Philip" userId="22c8933e-ac27-47e3-979a-fa22a2fe38b7" providerId="ADAL" clId="{5D31FC68-1B0E-4F13-A679-D190D2C87503}" dt="2023-09-19T10:27:12.756" v="3" actId="6549"/>
        <pc:sldMkLst>
          <pc:docMk/>
          <pc:sldMk cId="1766794602" sldId="301"/>
        </pc:sldMkLst>
        <pc:spChg chg="add mod">
          <ac:chgData name="Denton, Philip" userId="22c8933e-ac27-47e3-979a-fa22a2fe38b7" providerId="ADAL" clId="{5D31FC68-1B0E-4F13-A679-D190D2C87503}" dt="2023-09-19T10:27:12.756" v="3" actId="6549"/>
          <ac:spMkLst>
            <pc:docMk/>
            <pc:sldMk cId="1766794602" sldId="301"/>
            <ac:spMk id="4" creationId="{EBCFBBD0-EB34-ED1A-2D2C-C025CF795D94}"/>
          </ac:spMkLst>
        </pc:spChg>
        <pc:spChg chg="del">
          <ac:chgData name="Denton, Philip" userId="22c8933e-ac27-47e3-979a-fa22a2fe38b7" providerId="ADAL" clId="{5D31FC68-1B0E-4F13-A679-D190D2C87503}" dt="2023-09-19T10:26:59.708" v="0" actId="478"/>
          <ac:spMkLst>
            <pc:docMk/>
            <pc:sldMk cId="1766794602" sldId="301"/>
            <ac:spMk id="14" creationId="{86850C2A-28AE-4649-93A9-D60F168FE33D}"/>
          </ac:spMkLst>
        </pc:spChg>
      </pc:sldChg>
      <pc:sldChg chg="modSp mod">
        <pc:chgData name="Denton, Philip" userId="22c8933e-ac27-47e3-979a-fa22a2fe38b7" providerId="ADAL" clId="{5D31FC68-1B0E-4F13-A679-D190D2C87503}" dt="2023-09-19T10:27:46.487" v="28" actId="20577"/>
        <pc:sldMkLst>
          <pc:docMk/>
          <pc:sldMk cId="2111519642" sldId="320"/>
        </pc:sldMkLst>
        <pc:spChg chg="mod">
          <ac:chgData name="Denton, Philip" userId="22c8933e-ac27-47e3-979a-fa22a2fe38b7" providerId="ADAL" clId="{5D31FC68-1B0E-4F13-A679-D190D2C87503}" dt="2023-09-19T10:27:46.487" v="28" actId="20577"/>
          <ac:spMkLst>
            <pc:docMk/>
            <pc:sldMk cId="2111519642" sldId="320"/>
            <ac:spMk id="23555" creationId="{00000000-0000-0000-0000-000000000000}"/>
          </ac:spMkLst>
        </pc:spChg>
      </pc:sldChg>
      <pc:sldChg chg="del">
        <pc:chgData name="Denton, Philip" userId="22c8933e-ac27-47e3-979a-fa22a2fe38b7" providerId="ADAL" clId="{5D31FC68-1B0E-4F13-A679-D190D2C87503}" dt="2023-09-19T10:27:49.069" v="29" actId="47"/>
        <pc:sldMkLst>
          <pc:docMk/>
          <pc:sldMk cId="1569933838" sldId="322"/>
        </pc:sldMkLst>
      </pc:sldChg>
      <pc:sldChg chg="del">
        <pc:chgData name="Denton, Philip" userId="22c8933e-ac27-47e3-979a-fa22a2fe38b7" providerId="ADAL" clId="{5D31FC68-1B0E-4F13-A679-D190D2C87503}" dt="2023-09-19T10:27:50.653" v="30" actId="47"/>
        <pc:sldMkLst>
          <pc:docMk/>
          <pc:sldMk cId="243867676" sldId="340"/>
        </pc:sldMkLst>
      </pc:sldChg>
      <pc:sldChg chg="del">
        <pc:chgData name="Denton, Philip" userId="22c8933e-ac27-47e3-979a-fa22a2fe38b7" providerId="ADAL" clId="{5D31FC68-1B0E-4F13-A679-D190D2C87503}" dt="2023-09-19T10:27:52.019" v="32" actId="47"/>
        <pc:sldMkLst>
          <pc:docMk/>
          <pc:sldMk cId="3078748627" sldId="341"/>
        </pc:sldMkLst>
      </pc:sldChg>
      <pc:sldChg chg="del">
        <pc:chgData name="Denton, Philip" userId="22c8933e-ac27-47e3-979a-fa22a2fe38b7" providerId="ADAL" clId="{5D31FC68-1B0E-4F13-A679-D190D2C87503}" dt="2023-09-19T10:27:52.636" v="33" actId="47"/>
        <pc:sldMkLst>
          <pc:docMk/>
          <pc:sldMk cId="1317304962" sldId="342"/>
        </pc:sldMkLst>
      </pc:sldChg>
      <pc:sldChg chg="del">
        <pc:chgData name="Denton, Philip" userId="22c8933e-ac27-47e3-979a-fa22a2fe38b7" providerId="ADAL" clId="{5D31FC68-1B0E-4F13-A679-D190D2C87503}" dt="2023-09-19T10:27:58.786" v="34" actId="47"/>
        <pc:sldMkLst>
          <pc:docMk/>
          <pc:sldMk cId="516868584" sldId="344"/>
        </pc:sldMkLst>
      </pc:sldChg>
      <pc:sldChg chg="addSp modSp add mod">
        <pc:chgData name="Denton, Philip" userId="22c8933e-ac27-47e3-979a-fa22a2fe38b7" providerId="ADAL" clId="{5D31FC68-1B0E-4F13-A679-D190D2C87503}" dt="2023-09-19T10:40:36.702" v="825" actId="20577"/>
        <pc:sldMkLst>
          <pc:docMk/>
          <pc:sldMk cId="1685159458" sldId="349"/>
        </pc:sldMkLst>
        <pc:spChg chg="mod">
          <ac:chgData name="Denton, Philip" userId="22c8933e-ac27-47e3-979a-fa22a2fe38b7" providerId="ADAL" clId="{5D31FC68-1B0E-4F13-A679-D190D2C87503}" dt="2023-09-19T10:40:36.702" v="825" actId="20577"/>
          <ac:spMkLst>
            <pc:docMk/>
            <pc:sldMk cId="1685159458" sldId="349"/>
            <ac:spMk id="3" creationId="{15470599-9BF2-7DA0-44BD-3C63CA9990F9}"/>
          </ac:spMkLst>
        </pc:spChg>
        <pc:spChg chg="add mod">
          <ac:chgData name="Denton, Philip" userId="22c8933e-ac27-47e3-979a-fa22a2fe38b7" providerId="ADAL" clId="{5D31FC68-1B0E-4F13-A679-D190D2C87503}" dt="2023-09-19T10:39:58.778" v="767" actId="1076"/>
          <ac:spMkLst>
            <pc:docMk/>
            <pc:sldMk cId="1685159458" sldId="349"/>
            <ac:spMk id="7" creationId="{12DF0FEA-FC55-4C58-8995-7048F30F19B1}"/>
          </ac:spMkLst>
        </pc:spChg>
      </pc:sldChg>
      <pc:sldChg chg="modSp add mod modAnim">
        <pc:chgData name="Denton, Philip" userId="22c8933e-ac27-47e3-979a-fa22a2fe38b7" providerId="ADAL" clId="{5D31FC68-1B0E-4F13-A679-D190D2C87503}" dt="2023-09-19T10:38:04.605" v="587" actId="20577"/>
        <pc:sldMkLst>
          <pc:docMk/>
          <pc:sldMk cId="500875296" sldId="350"/>
        </pc:sldMkLst>
        <pc:spChg chg="mod">
          <ac:chgData name="Denton, Philip" userId="22c8933e-ac27-47e3-979a-fa22a2fe38b7" providerId="ADAL" clId="{5D31FC68-1B0E-4F13-A679-D190D2C87503}" dt="2023-09-19T10:38:04.605" v="587" actId="20577"/>
          <ac:spMkLst>
            <pc:docMk/>
            <pc:sldMk cId="500875296" sldId="350"/>
            <ac:spMk id="3" creationId="{15470599-9BF2-7DA0-44BD-3C63CA9990F9}"/>
          </ac:spMkLst>
        </pc:spChg>
        <pc:spChg chg="mod">
          <ac:chgData name="Denton, Philip" userId="22c8933e-ac27-47e3-979a-fa22a2fe38b7" providerId="ADAL" clId="{5D31FC68-1B0E-4F13-A679-D190D2C87503}" dt="2023-09-19T10:35:05.348" v="361" actId="20577"/>
          <ac:spMkLst>
            <pc:docMk/>
            <pc:sldMk cId="500875296" sldId="350"/>
            <ac:spMk id="6" creationId="{C841A18F-CE2A-BBAA-5AA1-EF08F89A4544}"/>
          </ac:spMkLst>
        </pc:spChg>
      </pc:sldChg>
    </pc:docChg>
  </pc:docChgLst>
  <pc:docChgLst>
    <pc:chgData name="Denton, Philip" userId="22c8933e-ac27-47e3-979a-fa22a2fe38b7" providerId="ADAL" clId="{0EAE3A0A-1C04-43E7-86CB-7D16BF3228FF}"/>
    <pc:docChg chg="modSld">
      <pc:chgData name="Denton, Philip" userId="22c8933e-ac27-47e3-979a-fa22a2fe38b7" providerId="ADAL" clId="{0EAE3A0A-1C04-43E7-86CB-7D16BF3228FF}" dt="2023-09-19T10:48:28.618" v="2"/>
      <pc:docMkLst>
        <pc:docMk/>
      </pc:docMkLst>
      <pc:sldChg chg="modAnim">
        <pc:chgData name="Denton, Philip" userId="22c8933e-ac27-47e3-979a-fa22a2fe38b7" providerId="ADAL" clId="{0EAE3A0A-1C04-43E7-86CB-7D16BF3228FF}" dt="2023-09-19T10:48:28.618" v="2"/>
        <pc:sldMkLst>
          <pc:docMk/>
          <pc:sldMk cId="436467855" sldId="34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9" y="3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28B578-076F-4EC2-B035-36884153F810}" type="datetimeFigureOut">
              <a:rPr lang="en-GB" smtClean="0"/>
              <a:pPr/>
              <a:t>19/09/2023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9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5BFA7-DABD-4D9B-A9E6-6BF599F648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0454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530" y="2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CE73A9-BF0B-4AA6-A384-4F2CA75DD9E3}" type="datetimeFigureOut">
              <a:rPr lang="en-GB" smtClean="0"/>
              <a:t>19/09/2023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42" y="4715272"/>
            <a:ext cx="5438792" cy="44672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53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72A945-DE84-4997-B093-C375759B54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217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49690" y="9428165"/>
            <a:ext cx="2946400" cy="4968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568271-20FF-42D6-A76C-668E834AB3DE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857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72A945-DE84-4997-B093-C375759B54A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646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18F3-34F9-4BE7-B704-0ABC645631FD}" type="datetime1">
              <a:rPr lang="en-GB" smtClean="0"/>
              <a:t>19/09/2023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8BF84-4D02-48D0-873F-3ED72B8E4ACD}" type="datetime1">
              <a:rPr lang="en-GB" smtClean="0"/>
              <a:t>19/09/2023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9A9-05F7-4AB4-8A47-555018DF597F}" type="datetime1">
              <a:rPr lang="en-GB" smtClean="0"/>
              <a:t>19/09/2023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401E-85F3-4C1F-A590-267B98D11728}" type="datetime1">
              <a:rPr lang="en-GB" smtClean="0"/>
              <a:t>19/09/2023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3E06-E458-4028-A029-32BBE624B48F}" type="datetime1">
              <a:rPr lang="en-GB" smtClean="0"/>
              <a:t>19/09/2023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31929-6B96-4B2D-AE9F-AF703F11402B}" type="datetime1">
              <a:rPr lang="en-GB" smtClean="0"/>
              <a:t>19/09/2023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EA28-5328-4485-9BE1-4B398F018DEF}" type="datetime1">
              <a:rPr lang="en-GB" smtClean="0"/>
              <a:t>19/09/2023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BCA83-4E77-4493-873E-20DFC1ACEF48}" type="datetime1">
              <a:rPr lang="en-GB" smtClean="0"/>
              <a:t>19/09/2023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D9332-0191-4E59-859E-E2A1FAE3E7FE}" type="datetime1">
              <a:rPr lang="en-GB" smtClean="0"/>
              <a:t>19/09/2023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0C2F-C342-4C30-A5D1-9266A260DF5F}" type="datetime1">
              <a:rPr lang="en-GB" smtClean="0"/>
              <a:t>19/09/2023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CCFB-2E54-488E-A3D1-9B0258DAB84D}" type="datetime1">
              <a:rPr lang="en-GB" smtClean="0"/>
              <a:t>19/09/2023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DD90-0575-460B-A2A1-FC04DFE88995}" type="datetime1">
              <a:rPr lang="en-GB" smtClean="0"/>
              <a:t>19/09/2023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374D2-E3AA-43F4-9F40-21F4FF4C4388}" type="datetime1">
              <a:rPr lang="en-GB" smtClean="0"/>
              <a:t>19/09/2023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8722F1E-53F6-44E5-AA0F-EFDDFC7173A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ljmu.ac.uk/about-us/faculties/faculty-of-science/compas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ljmu.ac.uk/staff/assessment-and-feedback-guidance/ai-consideration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beta.jisc.ac.uk/innovation/national-centre-for-a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ljmu.ac.uk/about-us/faculties/faculty-of-science/compass/student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e.ac.uk/learning-teaching/ai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ljmu.ac.uk/staff/assessment-and-feedback-guidance/ai-consideration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pulse/assessment-redesign-generative-ai-taxonomy-options-viability-lodg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7457" y="3933056"/>
            <a:ext cx="3816424" cy="1933575"/>
          </a:xfrm>
        </p:spPr>
        <p:txBody>
          <a:bodyPr anchor="t">
            <a:noAutofit/>
          </a:bodyPr>
          <a:lstStyle/>
          <a:p>
            <a:r>
              <a:rPr lang="en-GB" sz="2800" dirty="0">
                <a:latin typeface="Calibri" pitchFamily="34" charset="0"/>
              </a:rPr>
              <a:t>Philip Denton</a:t>
            </a:r>
            <a:br>
              <a:rPr lang="en-GB" sz="2800" dirty="0">
                <a:latin typeface="Calibri" pitchFamily="34" charset="0"/>
              </a:rPr>
            </a:br>
            <a:r>
              <a:rPr lang="en-GB" sz="2800" dirty="0">
                <a:latin typeface="Calibri" pitchFamily="34" charset="0"/>
              </a:rPr>
              <a:t>Associate Dean, Education and Student Experience</a:t>
            </a:r>
            <a:br>
              <a:rPr lang="en-GB" sz="2800" dirty="0">
                <a:latin typeface="Calibri" pitchFamily="34" charset="0"/>
              </a:rPr>
            </a:br>
            <a:r>
              <a:rPr lang="en-GB" sz="2800" b="1" dirty="0">
                <a:latin typeface="Calibri" pitchFamily="34" charset="0"/>
              </a:rPr>
              <a:t>Faculty of Science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1</a:t>
            </a:fld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7407" y="260768"/>
            <a:ext cx="3041673" cy="1080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23528" y="332656"/>
            <a:ext cx="2232248" cy="144016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 b="1" dirty="0">
                <a:latin typeface="Calibri" pitchFamily="34" charset="0"/>
              </a:rPr>
              <a:t>Faculty of Science School Meetings September 2023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D1BDA76-04C1-E7C4-DFCB-AFB6BAD96577}"/>
              </a:ext>
            </a:extLst>
          </p:cNvPr>
          <p:cNvSpPr txBox="1">
            <a:spLocks/>
          </p:cNvSpPr>
          <p:nvPr/>
        </p:nvSpPr>
        <p:spPr>
          <a:xfrm>
            <a:off x="4794138" y="3936138"/>
            <a:ext cx="3816000" cy="261060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alibri" pitchFamily="34" charset="0"/>
              </a:rPr>
              <a:t>Jim Turner</a:t>
            </a:r>
            <a:br>
              <a:rPr lang="en-GB" sz="2800" dirty="0">
                <a:latin typeface="Calibri" pitchFamily="34" charset="0"/>
              </a:rPr>
            </a:br>
            <a:r>
              <a:rPr lang="en-GB" sz="2800" dirty="0">
                <a:latin typeface="Calibri" pitchFamily="34" charset="0"/>
              </a:rPr>
              <a:t>Senior Learning Technology Developer </a:t>
            </a:r>
          </a:p>
          <a:p>
            <a:r>
              <a:rPr lang="en-GB" sz="2800" b="1" dirty="0">
                <a:latin typeface="Calibri" pitchFamily="34" charset="0"/>
              </a:rPr>
              <a:t>Teaching and Learning Academy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BCFBBD0-EB34-ED1A-2D2C-C025CF795D94}"/>
              </a:ext>
            </a:extLst>
          </p:cNvPr>
          <p:cNvSpPr txBox="1">
            <a:spLocks/>
          </p:cNvSpPr>
          <p:nvPr/>
        </p:nvSpPr>
        <p:spPr>
          <a:xfrm>
            <a:off x="457200" y="1628800"/>
            <a:ext cx="8229600" cy="2007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/>
              <a:t>Assessment in the AI era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6794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ables set up for exams for UCL students at ExCel">
            <a:extLst>
              <a:ext uri="{FF2B5EF4-FFF2-40B4-BE49-F238E27FC236}">
                <a16:creationId xmlns:a16="http://schemas.microsoft.com/office/drawing/2014/main" id="{C2F0911E-08C8-8C62-60BF-AD057FB407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97" t="26955"/>
          <a:stretch/>
        </p:blipFill>
        <p:spPr bwMode="auto">
          <a:xfrm>
            <a:off x="-324544" y="-243408"/>
            <a:ext cx="10300168" cy="72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734888" y="459455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GB" sz="8000" b="1" dirty="0">
                <a:solidFill>
                  <a:schemeClr val="bg1"/>
                </a:solidFill>
              </a:rPr>
              <a:t>Format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539552" y="2420888"/>
            <a:ext cx="9505056" cy="5472608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1200"/>
              </a:spcBef>
            </a:pPr>
            <a:r>
              <a:rPr lang="en-GB" sz="4000" b="1" dirty="0">
                <a:solidFill>
                  <a:schemeClr val="bg1"/>
                </a:solidFill>
              </a:rPr>
              <a:t>Context</a:t>
            </a:r>
          </a:p>
          <a:p>
            <a:pPr>
              <a:spcBef>
                <a:spcPts val="1200"/>
              </a:spcBef>
            </a:pPr>
            <a:r>
              <a:rPr lang="en-GB" sz="4000" b="1" dirty="0">
                <a:solidFill>
                  <a:schemeClr val="bg1"/>
                </a:solidFill>
              </a:rPr>
              <a:t>Discussion</a:t>
            </a:r>
          </a:p>
          <a:p>
            <a:pPr>
              <a:spcBef>
                <a:spcPts val="1200"/>
              </a:spcBef>
            </a:pPr>
            <a:r>
              <a:rPr lang="en-GB" sz="4000" b="1" dirty="0">
                <a:solidFill>
                  <a:schemeClr val="bg1"/>
                </a:solidFill>
              </a:rPr>
              <a:t>Feedback</a:t>
            </a:r>
          </a:p>
          <a:p>
            <a:pPr>
              <a:spcBef>
                <a:spcPts val="1200"/>
              </a:spcBef>
            </a:pPr>
            <a:r>
              <a:rPr lang="en-GB" sz="4000" b="1" dirty="0">
                <a:solidFill>
                  <a:schemeClr val="bg1"/>
                </a:solidFill>
              </a:rPr>
              <a:t>Regulation</a:t>
            </a:r>
          </a:p>
          <a:p>
            <a:pPr marL="0" indent="0">
              <a:spcBef>
                <a:spcPts val="1200"/>
              </a:spcBef>
              <a:buNone/>
            </a:pPr>
            <a:endParaRPr lang="en-GB" sz="4000" b="1" dirty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</a:pPr>
            <a:endParaRPr lang="en-GB" sz="3600" b="1" dirty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</a:pPr>
            <a:endParaRPr lang="en-GB" sz="3600" b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2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1519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41444-433B-97B6-1C57-BA650A835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12975"/>
          </a:xfrm>
        </p:spPr>
        <p:txBody>
          <a:bodyPr>
            <a:normAutofit/>
          </a:bodyPr>
          <a:lstStyle/>
          <a:p>
            <a:pPr marL="534988" indent="-534988">
              <a:buNone/>
            </a:pPr>
            <a:r>
              <a:rPr lang="en-GB" sz="2200" dirty="0"/>
              <a:t>Our approach to communicating AI permissions in assessment tasks:</a:t>
            </a:r>
          </a:p>
          <a:p>
            <a:pPr marL="534988" indent="-534988">
              <a:buNone/>
            </a:pPr>
            <a:r>
              <a:rPr lang="en-GB" sz="2200" b="1" dirty="0"/>
              <a:t>N</a:t>
            </a:r>
            <a:r>
              <a:rPr lang="en-GB" sz="2200" dirty="0"/>
              <a:t>	</a:t>
            </a:r>
            <a:r>
              <a:rPr lang="en-GB" sz="2200" b="1" dirty="0"/>
              <a:t>No</a:t>
            </a:r>
            <a:r>
              <a:rPr lang="en-GB" sz="2200" dirty="0"/>
              <a:t> AI tools may be used</a:t>
            </a:r>
          </a:p>
          <a:p>
            <a:pPr marL="534988" indent="-534988">
              <a:buNone/>
            </a:pPr>
            <a:r>
              <a:rPr lang="en-GB" sz="2200" b="1" dirty="0"/>
              <a:t>S</a:t>
            </a:r>
            <a:r>
              <a:rPr lang="en-GB" sz="2200" dirty="0"/>
              <a:t>	</a:t>
            </a:r>
            <a:r>
              <a:rPr lang="en-GB" sz="2200" b="1" dirty="0"/>
              <a:t>Some</a:t>
            </a:r>
            <a:r>
              <a:rPr lang="en-GB" sz="2200" dirty="0"/>
              <a:t> AI tools may be used and these will be specified</a:t>
            </a:r>
          </a:p>
          <a:p>
            <a:pPr marL="534988" indent="-534988">
              <a:buNone/>
            </a:pPr>
            <a:r>
              <a:rPr lang="en-GB" sz="2200" b="1" dirty="0"/>
              <a:t>E</a:t>
            </a:r>
            <a:r>
              <a:rPr lang="en-GB" sz="2200" dirty="0"/>
              <a:t>	</a:t>
            </a:r>
            <a:r>
              <a:rPr lang="en-GB" sz="2200" b="1" dirty="0"/>
              <a:t>Every</a:t>
            </a:r>
            <a:r>
              <a:rPr lang="en-GB" sz="2200" dirty="0"/>
              <a:t> AI tool may be used</a:t>
            </a:r>
          </a:p>
          <a:p>
            <a:pPr marL="534988" indent="-534988">
              <a:buNone/>
            </a:pPr>
            <a:r>
              <a:rPr lang="en-GB" sz="2200" b="1" dirty="0"/>
              <a:t>W</a:t>
            </a:r>
            <a:r>
              <a:rPr lang="en-GB" sz="2200" dirty="0"/>
              <a:t>	</a:t>
            </a:r>
            <a:r>
              <a:rPr lang="en-GB" sz="2200" b="1" dirty="0"/>
              <a:t>Ways</a:t>
            </a:r>
            <a:r>
              <a:rPr lang="en-GB" sz="2200" dirty="0"/>
              <a:t> in which AI may be used will be specified </a:t>
            </a:r>
          </a:p>
          <a:p>
            <a:pPr marL="534988" indent="-534988">
              <a:buNone/>
            </a:pPr>
            <a:r>
              <a:rPr lang="en-GB" sz="2200" dirty="0"/>
              <a:t>Use or non-use is accompanied by an appropriate acknowledgement</a:t>
            </a:r>
          </a:p>
          <a:p>
            <a:pPr marL="534988" indent="-534988" algn="r">
              <a:buNone/>
            </a:pPr>
            <a:r>
              <a:rPr lang="en-GB" sz="1200" dirty="0">
                <a:hlinkClick r:id="rId2"/>
              </a:rPr>
              <a:t>https://www.ljmu.ac.uk/about-us/faculties/faculty-of-science/compass</a:t>
            </a:r>
            <a:r>
              <a:rPr lang="en-GB" sz="1200" dirty="0"/>
              <a:t> (8/9/23)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8A2616-BD6B-A2C3-55CF-49A807E79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3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9F06B2-E3BA-529F-9023-8E78A615B7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7407" y="260768"/>
            <a:ext cx="3041673" cy="1080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C1544FF-1605-2134-74BE-CB5548726D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418654"/>
            <a:ext cx="4580673" cy="77809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657862D-70E1-6311-A5BF-22DACAC0E3FD}"/>
              </a:ext>
            </a:extLst>
          </p:cNvPr>
          <p:cNvSpPr txBox="1"/>
          <p:nvPr/>
        </p:nvSpPr>
        <p:spPr>
          <a:xfrm>
            <a:off x="4788024" y="4599652"/>
            <a:ext cx="3600400" cy="1107996"/>
          </a:xfrm>
          <a:prstGeom prst="rect">
            <a:avLst/>
          </a:prstGeom>
          <a:solidFill>
            <a:srgbClr val="D8EE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Detailed permission presented in assignment information on Canvas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69D5F7-F4FC-CB41-4D22-9109956D57DE}"/>
              </a:ext>
            </a:extLst>
          </p:cNvPr>
          <p:cNvSpPr txBox="1"/>
          <p:nvPr/>
        </p:nvSpPr>
        <p:spPr>
          <a:xfrm>
            <a:off x="539552" y="4576766"/>
            <a:ext cx="3600400" cy="1107996"/>
          </a:xfrm>
          <a:prstGeom prst="rect">
            <a:avLst/>
          </a:prstGeom>
          <a:solidFill>
            <a:srgbClr val="FFB7B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Outline permission presented in module assessment information on Canvas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7F82A8D-C0E7-9C47-489B-AB14AB3A8A98}"/>
              </a:ext>
            </a:extLst>
          </p:cNvPr>
          <p:cNvSpPr txBox="1">
            <a:spLocks/>
          </p:cNvSpPr>
          <p:nvPr/>
        </p:nvSpPr>
        <p:spPr>
          <a:xfrm>
            <a:off x="539552" y="5877273"/>
            <a:ext cx="8229600" cy="479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4988" indent="-534988">
              <a:buFont typeface="Arial" pitchFamily="34" charset="0"/>
              <a:buNone/>
            </a:pPr>
            <a:r>
              <a:rPr lang="en-GB" sz="2400" dirty="0"/>
              <a:t>ITS are currently working on copy-to-clipboard functionality</a:t>
            </a:r>
          </a:p>
        </p:txBody>
      </p:sp>
    </p:spTree>
    <p:extLst>
      <p:ext uri="{BB962C8B-B14F-4D97-AF65-F5344CB8AC3E}">
        <p14:creationId xmlns:p14="http://schemas.microsoft.com/office/powerpoint/2010/main" val="436467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8822A-073A-DB30-0CD9-5A421C593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70599-9BF2-7DA0-44BD-3C63CA999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200" dirty="0"/>
              <a:t>Can offer several advantages in the context of AI: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200" dirty="0"/>
              <a:t>Students perceive these types of assessments as more engaging, providing real-world contexts and practical problem-solving.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200" dirty="0"/>
              <a:t>Their complexity and specificity make it challenging for students to rely on AI, encouraging active participation and critical thinking.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200" dirty="0"/>
              <a:t>There are potential challenges: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200" dirty="0"/>
              <a:t>Workload for staff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200" dirty="0"/>
              <a:t>Varying student motivation and confusion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200" dirty="0"/>
              <a:t>Gamifying authentic assessments can enhance both student engagement and motivation but requires careful thought.</a:t>
            </a:r>
          </a:p>
          <a:p>
            <a:pPr marL="0" indent="0" algn="r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200" dirty="0">
                <a:hlinkClick r:id="rId2"/>
              </a:rPr>
              <a:t>https://www.ljmu.ac.uk/staff/assessment-and-feedback-guidance/ai-considerations</a:t>
            </a:r>
            <a:r>
              <a:rPr lang="en-GB" sz="1200" dirty="0"/>
              <a:t> (8/9/23) </a:t>
            </a:r>
          </a:p>
          <a:p>
            <a:pPr marL="0" indent="0" algn="r">
              <a:spcBef>
                <a:spcPts val="0"/>
              </a:spcBef>
              <a:spcAft>
                <a:spcPts val="600"/>
              </a:spcAft>
              <a:buNone/>
            </a:pPr>
            <a:endParaRPr lang="en-GB" sz="12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GB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E3F757-5CB6-CC6F-3C6F-C756911DF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637A34-CD9C-C00F-DBFE-0C7B38C8A1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7407" y="260768"/>
            <a:ext cx="3041673" cy="1080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C841A18F-CE2A-BBAA-5AA1-EF08F89A4544}"/>
              </a:ext>
            </a:extLst>
          </p:cNvPr>
          <p:cNvSpPr txBox="1">
            <a:spLocks/>
          </p:cNvSpPr>
          <p:nvPr/>
        </p:nvSpPr>
        <p:spPr>
          <a:xfrm>
            <a:off x="457200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000" dirty="0"/>
              <a:t>Authentic assessment</a:t>
            </a:r>
          </a:p>
        </p:txBody>
      </p:sp>
    </p:spTree>
    <p:extLst>
      <p:ext uri="{BB962C8B-B14F-4D97-AF65-F5344CB8AC3E}">
        <p14:creationId xmlns:p14="http://schemas.microsoft.com/office/powerpoint/2010/main" val="2514438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8822A-073A-DB30-0CD9-5A421C593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70599-9BF2-7DA0-44BD-3C63CA999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200" dirty="0"/>
              <a:t>Staff Development: Using Artificial Intelligence to Support Teaching and Learning (Oct, Nov, Dec)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200" dirty="0"/>
              <a:t>There is a growing body of online material available e.g.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200" dirty="0" err="1"/>
              <a:t>JISC’s</a:t>
            </a:r>
            <a:r>
              <a:rPr lang="en-GB" sz="2200" dirty="0"/>
              <a:t> Assessment ideas for an AI enabled world: a set of postcards to provoke discussion. Variety of suggestions:</a:t>
            </a:r>
          </a:p>
          <a:p>
            <a:pPr marL="360363" lvl="1" indent="-185738">
              <a:spcBef>
                <a:spcPts val="0"/>
              </a:spcBef>
              <a:spcAft>
                <a:spcPts val="600"/>
              </a:spcAft>
            </a:pPr>
            <a:r>
              <a:rPr lang="en-GB" sz="2200" b="1" dirty="0"/>
              <a:t>Case studies</a:t>
            </a:r>
            <a:r>
              <a:rPr lang="en-GB" sz="2200" dirty="0"/>
              <a:t>: evaluate an area where AI has altered practice</a:t>
            </a:r>
          </a:p>
          <a:p>
            <a:pPr marL="360363" lvl="1" indent="-185738">
              <a:spcBef>
                <a:spcPts val="0"/>
              </a:spcBef>
              <a:spcAft>
                <a:spcPts val="600"/>
              </a:spcAft>
            </a:pPr>
            <a:r>
              <a:rPr lang="en-GB" sz="2200" b="1" dirty="0"/>
              <a:t>Chatbot evaluations</a:t>
            </a:r>
            <a:r>
              <a:rPr lang="en-GB" sz="2200" dirty="0"/>
              <a:t>: Suited to business, legal, healthcare areas</a:t>
            </a:r>
          </a:p>
          <a:p>
            <a:pPr marL="360363" lvl="1" indent="-185738">
              <a:spcBef>
                <a:spcPts val="0"/>
              </a:spcBef>
              <a:spcAft>
                <a:spcPts val="600"/>
              </a:spcAft>
            </a:pPr>
            <a:r>
              <a:rPr lang="en-GB" sz="2200" b="1" dirty="0"/>
              <a:t>Generate research leads</a:t>
            </a:r>
            <a:r>
              <a:rPr lang="en-GB" sz="2200" dirty="0"/>
              <a:t>: Formulate a research proposal using AI</a:t>
            </a:r>
          </a:p>
          <a:p>
            <a:pPr marL="360363" lvl="1" indent="-185738">
              <a:spcBef>
                <a:spcPts val="0"/>
              </a:spcBef>
              <a:spcAft>
                <a:spcPts val="600"/>
              </a:spcAft>
            </a:pPr>
            <a:r>
              <a:rPr lang="en-GB" sz="2200" b="1" dirty="0"/>
              <a:t>Prompt competition</a:t>
            </a:r>
            <a:r>
              <a:rPr lang="en-GB" sz="2200" dirty="0"/>
              <a:t>: Develop prompts then evaluate outcomes</a:t>
            </a:r>
          </a:p>
          <a:p>
            <a:pPr marL="360363" lvl="1" indent="-185738">
              <a:spcBef>
                <a:spcPts val="0"/>
              </a:spcBef>
              <a:spcAft>
                <a:spcPts val="600"/>
              </a:spcAft>
            </a:pPr>
            <a:r>
              <a:rPr lang="en-GB" sz="2200" b="1" dirty="0"/>
              <a:t>Road test</a:t>
            </a:r>
            <a:r>
              <a:rPr lang="en-GB" sz="2200" dirty="0"/>
              <a:t>: Discuss intrinsic merit of responses to an open question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200" dirty="0"/>
              <a:t>… and over 30 other exercises.</a:t>
            </a:r>
          </a:p>
          <a:p>
            <a:pPr marL="0" indent="0" algn="r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200" dirty="0">
                <a:hlinkClick r:id="rId2"/>
              </a:rPr>
              <a:t>https://beta.jisc.ac.uk/innovation/national-centre-for-ai</a:t>
            </a:r>
            <a:r>
              <a:rPr lang="en-GB" sz="1200" dirty="0"/>
              <a:t> (12/9/23)</a:t>
            </a:r>
          </a:p>
          <a:p>
            <a:pPr marL="0" indent="0" algn="r">
              <a:spcBef>
                <a:spcPts val="0"/>
              </a:spcBef>
              <a:spcAft>
                <a:spcPts val="600"/>
              </a:spcAft>
              <a:buNone/>
            </a:pPr>
            <a:endParaRPr lang="en-GB" sz="12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GB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E3F757-5CB6-CC6F-3C6F-C756911DF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637A34-CD9C-C00F-DBFE-0C7B38C8A1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7407" y="260768"/>
            <a:ext cx="3041673" cy="1080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C841A18F-CE2A-BBAA-5AA1-EF08F89A4544}"/>
              </a:ext>
            </a:extLst>
          </p:cNvPr>
          <p:cNvSpPr txBox="1">
            <a:spLocks/>
          </p:cNvSpPr>
          <p:nvPr/>
        </p:nvSpPr>
        <p:spPr>
          <a:xfrm>
            <a:off x="457200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000" dirty="0"/>
              <a:t>Teaching Resources</a:t>
            </a:r>
          </a:p>
        </p:txBody>
      </p:sp>
    </p:spTree>
    <p:extLst>
      <p:ext uri="{BB962C8B-B14F-4D97-AF65-F5344CB8AC3E}">
        <p14:creationId xmlns:p14="http://schemas.microsoft.com/office/powerpoint/2010/main" val="2748205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8822A-073A-DB30-0CD9-5A421C593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70599-9BF2-7DA0-44BD-3C63CA999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200" dirty="0"/>
              <a:t>AMP tariff updated for 2023/24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200" dirty="0"/>
              <a:t>‘Cheating’ to include the submission of material that has been created using artificial intelligence (AI) software, without the prior knowledge and consent of the Module Leader.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200" dirty="0"/>
              <a:t>This is in addition to the catch-all ‘other’ types of impropriety.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200" dirty="0"/>
              <a:t>Together, these cover the scenarios contrary to Compass guidance: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200" dirty="0"/>
              <a:t>Using an AI tool to create any draft or final versions of work (N)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200" dirty="0"/>
              <a:t>Failing to appropriately acknowledge use or non-use of AI tools (All)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200" dirty="0"/>
              <a:t>Using a prohibited AI tool (S)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200" dirty="0"/>
              <a:t>Using a permitted AI tool in a forbidden way (W)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200" dirty="0"/>
              <a:t>Students have been advised accordingly in </a:t>
            </a:r>
            <a:r>
              <a:rPr lang="en-GB" sz="2200" dirty="0">
                <a:hlinkClick r:id="rId2"/>
              </a:rPr>
              <a:t>student Compass guidance</a:t>
            </a:r>
            <a:r>
              <a:rPr lang="en-GB" sz="2200" dirty="0"/>
              <a:t>.</a:t>
            </a:r>
            <a:endParaRPr lang="en-GB" sz="12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GB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E3F757-5CB6-CC6F-3C6F-C756911DF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637A34-CD9C-C00F-DBFE-0C7B38C8A1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7407" y="260768"/>
            <a:ext cx="3041673" cy="1080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C841A18F-CE2A-BBAA-5AA1-EF08F89A4544}"/>
              </a:ext>
            </a:extLst>
          </p:cNvPr>
          <p:cNvSpPr txBox="1">
            <a:spLocks/>
          </p:cNvSpPr>
          <p:nvPr/>
        </p:nvSpPr>
        <p:spPr>
          <a:xfrm>
            <a:off x="457200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000" dirty="0"/>
              <a:t>LJMU Regulations</a:t>
            </a:r>
          </a:p>
        </p:txBody>
      </p:sp>
    </p:spTree>
    <p:extLst>
      <p:ext uri="{BB962C8B-B14F-4D97-AF65-F5344CB8AC3E}">
        <p14:creationId xmlns:p14="http://schemas.microsoft.com/office/powerpoint/2010/main" val="500875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8822A-073A-DB30-0CD9-5A421C593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70599-9BF2-7DA0-44BD-3C63CA999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66704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GB" sz="2200" dirty="0"/>
              <a:t>Apply the AI Risk Measure Scale (ARMS) to your 2022/23 assessments.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E3F757-5CB6-CC6F-3C6F-C756911DF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637A34-CD9C-C00F-DBFE-0C7B38C8A1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7407" y="260768"/>
            <a:ext cx="3041673" cy="1080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C841A18F-CE2A-BBAA-5AA1-EF08F89A4544}"/>
              </a:ext>
            </a:extLst>
          </p:cNvPr>
          <p:cNvSpPr txBox="1">
            <a:spLocks/>
          </p:cNvSpPr>
          <p:nvPr/>
        </p:nvSpPr>
        <p:spPr>
          <a:xfrm>
            <a:off x="446856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dirty="0"/>
              <a:t>Discussion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0F5097B-7366-0462-E01D-A76DE34E2C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512531"/>
              </p:ext>
            </p:extLst>
          </p:nvPr>
        </p:nvGraphicFramePr>
        <p:xfrm>
          <a:off x="539552" y="1916832"/>
          <a:ext cx="7797552" cy="38023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3651">
                  <a:extLst>
                    <a:ext uri="{9D8B030D-6E8A-4147-A177-3AD203B41FA5}">
                      <a16:colId xmlns:a16="http://schemas.microsoft.com/office/drawing/2014/main" val="2053886836"/>
                    </a:ext>
                  </a:extLst>
                </a:gridCol>
                <a:gridCol w="7163901">
                  <a:extLst>
                    <a:ext uri="{9D8B030D-6E8A-4147-A177-3AD203B41FA5}">
                      <a16:colId xmlns:a16="http://schemas.microsoft.com/office/drawing/2014/main" val="11787949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chemeClr val="tx1"/>
                          </a:solidFill>
                          <a:effectLst/>
                        </a:rPr>
                        <a:t>Risk</a:t>
                      </a:r>
                      <a:endParaRPr lang="en-GB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/>
                      <a:r>
                        <a:rPr lang="en-GB" sz="2200" dirty="0"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  <a:endParaRPr lang="en-GB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4790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4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/>
                      <a:r>
                        <a:rPr lang="en-GB" sz="2200" dirty="0">
                          <a:solidFill>
                            <a:schemeClr val="tx1"/>
                          </a:solidFill>
                          <a:effectLst/>
                        </a:rPr>
                        <a:t>It is highly unlikely that students could use AI to produce this type of assignment.</a:t>
                      </a:r>
                      <a:endParaRPr lang="en-GB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2579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GB" sz="4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/>
                      <a:r>
                        <a:rPr lang="en-GB" sz="2200" dirty="0">
                          <a:solidFill>
                            <a:schemeClr val="tx1"/>
                          </a:solidFill>
                          <a:effectLst/>
                        </a:rPr>
                        <a:t>Students could potentially use AI, but it is very unlikely to have a significant impact on assignment quality/originality.</a:t>
                      </a:r>
                      <a:endParaRPr lang="en-GB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5477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GB" sz="4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/>
                      <a:r>
                        <a:rPr lang="en-GB" sz="2200" dirty="0">
                          <a:solidFill>
                            <a:schemeClr val="tx1"/>
                          </a:solidFill>
                          <a:effectLst/>
                        </a:rPr>
                        <a:t>Moderate likelihood that AI use could produce the assignment and this could have a moderate impact on quality/originality.</a:t>
                      </a:r>
                      <a:endParaRPr lang="en-GB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1105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GB" sz="4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/>
                      <a:r>
                        <a:rPr lang="en-GB" sz="2200" dirty="0">
                          <a:solidFill>
                            <a:schemeClr val="tx1"/>
                          </a:solidFill>
                          <a:effectLst/>
                        </a:rPr>
                        <a:t>Easy for students to use AI to produce the assignment, and it could significantly impact the assignment's quality/originality.</a:t>
                      </a:r>
                      <a:endParaRPr lang="en-GB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4802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GB" sz="4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/>
                      <a:r>
                        <a:rPr lang="en-GB" sz="2200" dirty="0">
                          <a:solidFill>
                            <a:schemeClr val="tx1"/>
                          </a:solidFill>
                          <a:effectLst/>
                        </a:rPr>
                        <a:t>Very easy for students to use AI and it will have a significant impact on the assignment's quality and/or originality.</a:t>
                      </a:r>
                      <a:endParaRPr lang="en-GB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7795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A79B50F-BFEE-5CC7-20A2-B2E1DD691C37}"/>
              </a:ext>
            </a:extLst>
          </p:cNvPr>
          <p:cNvSpPr txBox="1"/>
          <p:nvPr/>
        </p:nvSpPr>
        <p:spPr>
          <a:xfrm>
            <a:off x="3885578" y="5889959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>
                <a:hlinkClick r:id="rId3"/>
              </a:rPr>
              <a:t>https://www.gre.ac.uk/learning-teaching/ai</a:t>
            </a:r>
            <a:r>
              <a:rPr lang="en-GB" sz="1200" dirty="0"/>
              <a:t> (8/9/23)</a:t>
            </a:r>
          </a:p>
        </p:txBody>
      </p:sp>
    </p:spTree>
    <p:extLst>
      <p:ext uri="{BB962C8B-B14F-4D97-AF65-F5344CB8AC3E}">
        <p14:creationId xmlns:p14="http://schemas.microsoft.com/office/powerpoint/2010/main" val="2291264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8822A-073A-DB30-0CD9-5A421C593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70599-9BF2-7DA0-44BD-3C63CA999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6670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200" dirty="0"/>
              <a:t>Could the approaches below support students’ informed use of AI </a:t>
            </a:r>
            <a:r>
              <a:rPr lang="en-GB" sz="2200"/>
              <a:t>in your 2023/24+ assessments? </a:t>
            </a:r>
            <a:r>
              <a:rPr lang="en-GB" sz="2200" dirty="0"/>
              <a:t>Are there other, distinct approaches?</a:t>
            </a:r>
          </a:p>
          <a:p>
            <a:pPr>
              <a:spcBef>
                <a:spcPts val="0"/>
              </a:spcBef>
            </a:pPr>
            <a:r>
              <a:rPr lang="en-GB" sz="2200" dirty="0"/>
              <a:t>AI-assisted planning</a:t>
            </a:r>
          </a:p>
          <a:p>
            <a:pPr marL="719138" indent="-358775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200" dirty="0"/>
              <a:t>	Students utilise AI to plan their response, organise their thoughts and outline their work.</a:t>
            </a:r>
          </a:p>
          <a:p>
            <a:pPr>
              <a:spcBef>
                <a:spcPts val="0"/>
              </a:spcBef>
            </a:pPr>
            <a:r>
              <a:rPr lang="en-GB" sz="2200" dirty="0"/>
              <a:t>AI-generated drafts for review </a:t>
            </a:r>
          </a:p>
          <a:p>
            <a:pPr marL="719138" indent="0">
              <a:spcBef>
                <a:spcPts val="0"/>
              </a:spcBef>
              <a:spcAft>
                <a:spcPts val="600"/>
              </a:spcAft>
              <a:buNone/>
              <a:tabLst>
                <a:tab pos="719138" algn="l"/>
              </a:tabLst>
            </a:pPr>
            <a:r>
              <a:rPr lang="en-GB" sz="2200" dirty="0"/>
              <a:t>AI generated drafts are reviewed by students, identifying errors and adding their own insights. </a:t>
            </a:r>
          </a:p>
          <a:p>
            <a:pPr>
              <a:spcBef>
                <a:spcPts val="0"/>
              </a:spcBef>
              <a:tabLst>
                <a:tab pos="719138" algn="l"/>
              </a:tabLst>
            </a:pPr>
            <a:r>
              <a:rPr lang="en-GB" sz="2200" dirty="0"/>
              <a:t>AI-powered feedback for improvement</a:t>
            </a:r>
          </a:p>
          <a:p>
            <a:pPr marL="719138" indent="-719138">
              <a:spcBef>
                <a:spcPts val="0"/>
              </a:spcBef>
              <a:spcAft>
                <a:spcPts val="600"/>
              </a:spcAft>
              <a:buNone/>
              <a:tabLst>
                <a:tab pos="719138" algn="l"/>
              </a:tabLst>
            </a:pPr>
            <a:r>
              <a:rPr lang="en-GB" sz="2200" dirty="0"/>
              <a:t>	AI analyses students' written work and provides targeted feedback to help them enhance their writing skills.</a:t>
            </a:r>
          </a:p>
          <a:p>
            <a:pPr marL="719138" indent="-719138" algn="r">
              <a:spcBef>
                <a:spcPts val="0"/>
              </a:spcBef>
              <a:spcAft>
                <a:spcPts val="600"/>
              </a:spcAft>
              <a:buNone/>
              <a:tabLst>
                <a:tab pos="719138" algn="l"/>
              </a:tabLst>
            </a:pPr>
            <a:r>
              <a:rPr lang="en-GB" sz="1200" dirty="0">
                <a:hlinkClick r:id="rId2"/>
              </a:rPr>
              <a:t>https://www.ljmu.ac.uk/staff/assessment-and-feedback-guidance/ai-considerations</a:t>
            </a:r>
            <a:r>
              <a:rPr lang="en-GB" sz="1200" dirty="0"/>
              <a:t> (8/9/23) </a:t>
            </a:r>
          </a:p>
          <a:p>
            <a:pPr marL="719138" indent="-719138">
              <a:spcBef>
                <a:spcPts val="0"/>
              </a:spcBef>
              <a:spcAft>
                <a:spcPts val="600"/>
              </a:spcAft>
              <a:buNone/>
              <a:tabLst>
                <a:tab pos="719138" algn="l"/>
              </a:tabLst>
            </a:pPr>
            <a:endParaRPr lang="en-GB" sz="2200" dirty="0"/>
          </a:p>
          <a:p>
            <a:pPr marL="719138" indent="-719138">
              <a:spcBef>
                <a:spcPts val="0"/>
              </a:spcBef>
              <a:spcAft>
                <a:spcPts val="600"/>
              </a:spcAft>
              <a:buNone/>
              <a:tabLst>
                <a:tab pos="719138" algn="l"/>
              </a:tabLst>
            </a:pPr>
            <a:endParaRPr lang="en-GB" sz="2200" b="1" dirty="0"/>
          </a:p>
          <a:p>
            <a:pPr marL="0" indent="0">
              <a:spcBef>
                <a:spcPts val="1200"/>
              </a:spcBef>
              <a:buNone/>
            </a:pPr>
            <a:endParaRPr lang="en-GB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E3F757-5CB6-CC6F-3C6F-C756911DF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637A34-CD9C-C00F-DBFE-0C7B38C8A1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7407" y="260768"/>
            <a:ext cx="3041673" cy="1080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C841A18F-CE2A-BBAA-5AA1-EF08F89A4544}"/>
              </a:ext>
            </a:extLst>
          </p:cNvPr>
          <p:cNvSpPr txBox="1">
            <a:spLocks/>
          </p:cNvSpPr>
          <p:nvPr/>
        </p:nvSpPr>
        <p:spPr>
          <a:xfrm>
            <a:off x="446856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dirty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4276661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8822A-073A-DB30-0CD9-5A421C593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70599-9BF2-7DA0-44BD-3C63CA999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6670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200" dirty="0"/>
              <a:t>What regulatory changes are needed if we are to evolve assessment so that it is sustainable in the long term: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200" dirty="0"/>
              <a:t>Invigilate (where appropriate)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200" dirty="0"/>
              <a:t>Embrace AI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200" dirty="0"/>
              <a:t>Re-think assessment</a:t>
            </a:r>
          </a:p>
          <a:p>
            <a:pPr marL="719138" indent="-719138">
              <a:spcBef>
                <a:spcPts val="0"/>
              </a:spcBef>
              <a:spcAft>
                <a:spcPts val="600"/>
              </a:spcAft>
              <a:buNone/>
              <a:tabLst>
                <a:tab pos="719138" algn="l"/>
              </a:tabLst>
            </a:pPr>
            <a:endParaRPr lang="en-GB" sz="2200" b="1" dirty="0"/>
          </a:p>
          <a:p>
            <a:pPr marL="0" indent="0">
              <a:spcBef>
                <a:spcPts val="1200"/>
              </a:spcBef>
              <a:buNone/>
            </a:pPr>
            <a:endParaRPr lang="en-GB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E3F757-5CB6-CC6F-3C6F-C756911DF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9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637A34-CD9C-C00F-DBFE-0C7B38C8A1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7407" y="260768"/>
            <a:ext cx="3041673" cy="1080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C841A18F-CE2A-BBAA-5AA1-EF08F89A4544}"/>
              </a:ext>
            </a:extLst>
          </p:cNvPr>
          <p:cNvSpPr txBox="1">
            <a:spLocks/>
          </p:cNvSpPr>
          <p:nvPr/>
        </p:nvSpPr>
        <p:spPr>
          <a:xfrm>
            <a:off x="446856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dirty="0"/>
              <a:t>Discussion</a:t>
            </a:r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12DF0FEA-FC55-4C58-8995-7048F30F19B1}"/>
              </a:ext>
            </a:extLst>
          </p:cNvPr>
          <p:cNvSpPr txBox="1">
            <a:spLocks/>
          </p:cNvSpPr>
          <p:nvPr/>
        </p:nvSpPr>
        <p:spPr>
          <a:xfrm>
            <a:off x="446856" y="3362348"/>
            <a:ext cx="8229600" cy="2488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itchFamily="34" charset="0"/>
              <a:buNone/>
            </a:pPr>
            <a:r>
              <a:rPr lang="en-GB" sz="1200" dirty="0">
                <a:hlinkClick r:id="rId3"/>
              </a:rPr>
              <a:t>https://www.linkedin.com/pulse/assessment-redesign-generative-ai-taxonomy-options-viability-lodge/</a:t>
            </a:r>
            <a:r>
              <a:rPr lang="en-GB" sz="1200" dirty="0"/>
              <a:t> (8/9/23)</a:t>
            </a:r>
          </a:p>
        </p:txBody>
      </p:sp>
    </p:spTree>
    <p:extLst>
      <p:ext uri="{BB962C8B-B14F-4D97-AF65-F5344CB8AC3E}">
        <p14:creationId xmlns:p14="http://schemas.microsoft.com/office/powerpoint/2010/main" val="168515945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FULLVERSION" val="4.3.1.1108"/>
  <p:tag name="POWERPOINTVERSION" val="12.0"/>
  <p:tag name="PRESGUID" val="3b03db57-5172-4057-b520-d7726a793db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A55BC92F8D004E980773020150216E" ma:contentTypeVersion="13" ma:contentTypeDescription="Create a new document." ma:contentTypeScope="" ma:versionID="05fb9be24005b13ecdd9f224eef28d85">
  <xsd:schema xmlns:xsd="http://www.w3.org/2001/XMLSchema" xmlns:xs="http://www.w3.org/2001/XMLSchema" xmlns:p="http://schemas.microsoft.com/office/2006/metadata/properties" xmlns:ns3="f78f3732-9b1c-4140-b927-4e2d08fe97ec" xmlns:ns4="22cfb043-3336-40ab-9ea9-6f3bda111504" targetNamespace="http://schemas.microsoft.com/office/2006/metadata/properties" ma:root="true" ma:fieldsID="8371aae581dfd318a48bf59832e5f364" ns3:_="" ns4:_="">
    <xsd:import namespace="f78f3732-9b1c-4140-b927-4e2d08fe97ec"/>
    <xsd:import namespace="22cfb043-3336-40ab-9ea9-6f3bda11150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8f3732-9b1c-4140-b927-4e2d08fe97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cfb043-3336-40ab-9ea9-6f3bda11150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E44DA5-7158-4E9B-8B55-DCCA728B8224}">
  <ds:schemaRefs>
    <ds:schemaRef ds:uri="f78f3732-9b1c-4140-b927-4e2d08fe97ec"/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22cfb043-3336-40ab-9ea9-6f3bda11150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7777944-6DA5-4B86-B990-EA5F9F395E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8f3732-9b1c-4140-b927-4e2d08fe97ec"/>
    <ds:schemaRef ds:uri="22cfb043-3336-40ab-9ea9-6f3bda1115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BC39085-38D3-4958-92F0-45BAB84F1A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4931</TotalTime>
  <Words>804</Words>
  <Application>Microsoft Office PowerPoint</Application>
  <PresentationFormat>On-screen Show (4:3)</PresentationFormat>
  <Paragraphs>99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Philip Denton Associate Dean, Education and Student Experience Faculty of Science</vt:lpstr>
      <vt:lpstr>Format</vt:lpstr>
      <vt:lpstr>PowerPoint Presentation</vt:lpstr>
      <vt:lpstr> </vt:lpstr>
      <vt:lpstr> </vt:lpstr>
      <vt:lpstr> </vt:lpstr>
      <vt:lpstr> </vt:lpstr>
      <vt:lpstr> </vt:lpstr>
      <vt:lpstr> </vt:lpstr>
    </vt:vector>
  </TitlesOfParts>
  <Company>Liveroopl John Moores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5005CHACAP Chemistry of Life</dc:title>
  <dc:creator>PHCPDENT</dc:creator>
  <cp:lastModifiedBy>Denton, Philip</cp:lastModifiedBy>
  <cp:revision>481</cp:revision>
  <dcterms:created xsi:type="dcterms:W3CDTF">2011-09-22T08:33:52Z</dcterms:created>
  <dcterms:modified xsi:type="dcterms:W3CDTF">2023-09-19T10:48:36Z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0x01010074A55BC92F8D004E980773020150216E</vt:lpwstr>
  </property>
</Properties>
</file>