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4" r:id="rId9"/>
    <p:sldId id="265" r:id="rId10"/>
    <p:sldId id="262" r:id="rId11"/>
    <p:sldId id="263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2702F-CC38-4320-8294-343845E471CC}" type="datetimeFigureOut">
              <a:rPr lang="en-GB" smtClean="0"/>
              <a:t>03/06/2015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7046C-6F52-4D2C-B259-0BEECD2B5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805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F8AB6-5869-4B52-9ED4-C57FD4204FFD}" type="datetimeFigureOut">
              <a:rPr lang="en-GB" smtClean="0"/>
              <a:t>03/06/2015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1494E-B5E0-495D-BF6D-134DF7EC66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002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A6B9-5FB0-4F6B-BA0B-13291932D79B}" type="datetime1">
              <a:rPr lang="en-GB" smtClean="0"/>
              <a:t>03/06/2015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40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31827-A39D-4BAB-8F7F-61CFA84AE4D4}" type="datetime1">
              <a:rPr lang="en-GB" smtClean="0"/>
              <a:t>03/06/2015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988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90C0-B448-4116-879E-1866AC96D69B}" type="datetime1">
              <a:rPr lang="en-GB" smtClean="0"/>
              <a:t>03/06/2015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26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B52E-5874-4EBF-BEC2-BBA3A8D865DA}" type="datetime1">
              <a:rPr lang="en-GB" smtClean="0"/>
              <a:t>03/06/2015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878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48C25-ACD1-4AD1-B76C-23A400C7E36F}" type="datetime1">
              <a:rPr lang="en-GB" smtClean="0"/>
              <a:t>03/06/2015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83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9AF5-19D7-4D2D-9724-BF0F589CAE2F}" type="datetime1">
              <a:rPr lang="en-GB" smtClean="0"/>
              <a:t>03/06/2015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238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50211-7974-4C33-AB24-26A0F70F7CED}" type="datetime1">
              <a:rPr lang="en-GB" smtClean="0"/>
              <a:t>03/06/2015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66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B1434-D980-4F1A-ADEA-ED4FCFDE59C1}" type="datetime1">
              <a:rPr lang="en-GB" smtClean="0"/>
              <a:t>03/06/2015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565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4C225-9EAB-46E6-B23C-32E4D2A421AF}" type="datetime1">
              <a:rPr lang="en-GB" smtClean="0"/>
              <a:t>03/06/2015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01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17C7-DD1B-4FDA-9173-CD3189A527E3}" type="datetime1">
              <a:rPr lang="en-GB" smtClean="0"/>
              <a:t>03/06/2015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88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26777-D8CF-40FD-BD50-F94B8A3735B3}" type="datetime1">
              <a:rPr lang="en-GB" smtClean="0"/>
              <a:t>03/06/2015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700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7EABD-3025-4359-BF61-35FDB6CFFF53}" type="datetime1">
              <a:rPr lang="en-GB" smtClean="0"/>
              <a:t>03/06/2015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31FCF-8998-4733-9A40-5F6B5809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94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57350"/>
            <a:ext cx="7772400" cy="2403698"/>
          </a:xfrm>
        </p:spPr>
        <p:txBody>
          <a:bodyPr>
            <a:normAutofit fontScale="90000"/>
          </a:bodyPr>
          <a:lstStyle/>
          <a:p>
            <a:r>
              <a:rPr lang="en-GB" smtClean="0"/>
              <a:t>June 2014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LTA developments within the Faculty of Science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6680"/>
            <a:ext cx="6400800" cy="1752600"/>
          </a:xfrm>
        </p:spPr>
        <p:txBody>
          <a:bodyPr/>
          <a:lstStyle/>
          <a:p>
            <a:r>
              <a:rPr lang="en-GB" dirty="0" smtClean="0"/>
              <a:t>Phil Denton</a:t>
            </a:r>
          </a:p>
          <a:p>
            <a:r>
              <a:rPr lang="en-GB" dirty="0" smtClean="0"/>
              <a:t>Associate Dean (Education)</a:t>
            </a:r>
          </a:p>
        </p:txBody>
      </p:sp>
      <p:pic>
        <p:nvPicPr>
          <p:cNvPr id="1026" name="Picture 2" descr="Liverpool John Moores University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0152"/>
            <a:ext cx="27622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27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GB" sz="3200" b="1" dirty="0" smtClean="0"/>
              <a:t>Staff Availability Actions 1 of 1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5256584"/>
          </a:xfrm>
        </p:spPr>
        <p:txBody>
          <a:bodyPr>
            <a:noAutofit/>
          </a:bodyPr>
          <a:lstStyle/>
          <a:p>
            <a:r>
              <a:rPr lang="en-GB" sz="2800" dirty="0" smtClean="0"/>
              <a:t>Sports Science Staff availability advertising system works well and will be extended across the Faculty.</a:t>
            </a:r>
          </a:p>
          <a:p>
            <a:r>
              <a:rPr lang="en-GB" sz="2800" dirty="0" smtClean="0"/>
              <a:t>Staff to advertise 4 hrs of ‘drop-in’ availability per week (9-5, Mon-Fri) during term time (e.g. 16 x 15 min slots). </a:t>
            </a:r>
          </a:p>
          <a:p>
            <a:r>
              <a:rPr lang="en-GB" sz="2800" dirty="0" smtClean="0"/>
              <a:t>Does not include scheduled sessions e.g. tutorials.</a:t>
            </a:r>
          </a:p>
          <a:p>
            <a:r>
              <a:rPr lang="en-GB" sz="2800" dirty="0" smtClean="0"/>
              <a:t>A frame will be fixed next to your door to show either:</a:t>
            </a:r>
          </a:p>
          <a:p>
            <a:pPr lvl="1"/>
            <a:r>
              <a:rPr lang="en-GB" dirty="0" smtClean="0"/>
              <a:t>A read-only availability calendar/schedule.</a:t>
            </a:r>
          </a:p>
          <a:p>
            <a:pPr lvl="1"/>
            <a:r>
              <a:rPr lang="en-GB" dirty="0" smtClean="0"/>
              <a:t>A </a:t>
            </a:r>
            <a:r>
              <a:rPr lang="en-GB" dirty="0" smtClean="0"/>
              <a:t>calendar that students can write on to book. </a:t>
            </a:r>
          </a:p>
          <a:p>
            <a:pPr lvl="1"/>
            <a:r>
              <a:rPr lang="en-GB" dirty="0" smtClean="0"/>
              <a:t>A URL to an online booking system</a:t>
            </a:r>
            <a:r>
              <a:rPr lang="en-GB" dirty="0" smtClean="0"/>
              <a:t>.</a:t>
            </a:r>
          </a:p>
          <a:p>
            <a:pPr marL="355600" indent="-355600"/>
            <a:r>
              <a:rPr lang="en-GB" sz="2800" dirty="0" smtClean="0"/>
              <a:t>The poster should show your preferred means of arranging appointments.</a:t>
            </a:r>
            <a:endParaRPr lang="en-GB" sz="2800" dirty="0" smtClean="0"/>
          </a:p>
        </p:txBody>
      </p:sp>
      <p:pic>
        <p:nvPicPr>
          <p:cNvPr id="4" name="Picture 2" descr="Liverpool John Moores University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0152"/>
            <a:ext cx="27622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4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GB" sz="3200" b="1" dirty="0" smtClean="0"/>
              <a:t>Other Faculty activity next year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4752528"/>
          </a:xfrm>
        </p:spPr>
        <p:txBody>
          <a:bodyPr>
            <a:normAutofit/>
          </a:bodyPr>
          <a:lstStyle/>
          <a:p>
            <a:r>
              <a:rPr lang="en-GB" sz="2800" dirty="0" smtClean="0"/>
              <a:t>Website to be established for sharing LTA </a:t>
            </a:r>
            <a:r>
              <a:rPr lang="en-GB" sz="2800" dirty="0"/>
              <a:t>information specific </a:t>
            </a:r>
            <a:r>
              <a:rPr lang="en-GB" sz="2800" dirty="0" smtClean="0"/>
              <a:t>and relevant to this Faculty.</a:t>
            </a:r>
          </a:p>
          <a:p>
            <a:r>
              <a:rPr lang="en-GB" sz="2800" dirty="0" smtClean="0"/>
              <a:t>Fixed presentation clicker dongles in every room for Sept. Clickers to be made available.</a:t>
            </a:r>
          </a:p>
          <a:p>
            <a:r>
              <a:rPr lang="en-GB" sz="2800" dirty="0" smtClean="0"/>
              <a:t>Textwall licence renewed for 2014/15. Next version will include an </a:t>
            </a:r>
            <a:r>
              <a:rPr lang="en-GB" sz="2800" dirty="0" err="1" smtClean="0"/>
              <a:t>MCQ</a:t>
            </a:r>
            <a:r>
              <a:rPr lang="en-GB" sz="2800" dirty="0" smtClean="0"/>
              <a:t> voting facility.</a:t>
            </a:r>
          </a:p>
          <a:p>
            <a:r>
              <a:rPr lang="en-GB" sz="2800" dirty="0" smtClean="0"/>
              <a:t>Calendar tool (in development): Shows when your personal tutees have no scheduled teaching.</a:t>
            </a:r>
          </a:p>
          <a:p>
            <a:r>
              <a:rPr lang="en-GB" sz="2800" dirty="0" smtClean="0"/>
              <a:t>Faculty pedagogic research group to be established after a survey of interests.</a:t>
            </a:r>
          </a:p>
        </p:txBody>
      </p:sp>
      <p:pic>
        <p:nvPicPr>
          <p:cNvPr id="4" name="Picture 2" descr="Liverpool John Moores University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0152"/>
            <a:ext cx="27622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02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5040560"/>
          </a:xfrm>
        </p:spPr>
        <p:txBody>
          <a:bodyPr>
            <a:noAutofit/>
          </a:bodyPr>
          <a:lstStyle/>
          <a:p>
            <a:r>
              <a:rPr lang="en-GB" sz="2800" dirty="0"/>
              <a:t>Faculty activity this </a:t>
            </a:r>
            <a:r>
              <a:rPr lang="en-GB" sz="2800" dirty="0" smtClean="0"/>
              <a:t>year</a:t>
            </a:r>
          </a:p>
          <a:p>
            <a:r>
              <a:rPr lang="en-GB" sz="2800" dirty="0" smtClean="0"/>
              <a:t>Assessment and Feedback review</a:t>
            </a:r>
          </a:p>
          <a:p>
            <a:r>
              <a:rPr lang="en-GB" sz="2800" dirty="0" err="1" smtClean="0"/>
              <a:t>LiverpoolSU</a:t>
            </a:r>
            <a:r>
              <a:rPr lang="en-GB" sz="2800" dirty="0" smtClean="0"/>
              <a:t> Student Voice Report review</a:t>
            </a:r>
          </a:p>
          <a:p>
            <a:r>
              <a:rPr lang="en-GB" sz="2800" dirty="0"/>
              <a:t>Staff Voice</a:t>
            </a:r>
          </a:p>
          <a:p>
            <a:r>
              <a:rPr lang="en-GB" sz="2800" dirty="0" smtClean="0"/>
              <a:t>Staff availability advertising review</a:t>
            </a:r>
          </a:p>
          <a:p>
            <a:r>
              <a:rPr lang="en-GB" sz="2800" dirty="0" smtClean="0"/>
              <a:t>Other Faculty </a:t>
            </a:r>
            <a:r>
              <a:rPr lang="en-GB" sz="2800" dirty="0"/>
              <a:t>activity </a:t>
            </a:r>
            <a:r>
              <a:rPr lang="en-GB" sz="2800" dirty="0" smtClean="0"/>
              <a:t>next year</a:t>
            </a:r>
          </a:p>
          <a:p>
            <a:endParaRPr lang="en-GB" sz="2800" dirty="0"/>
          </a:p>
          <a:p>
            <a:pPr marL="0" indent="0">
              <a:buNone/>
            </a:pPr>
            <a:r>
              <a:rPr lang="en-GB" sz="2800" dirty="0" err="1" smtClean="0"/>
              <a:t>FEC</a:t>
            </a:r>
            <a:r>
              <a:rPr lang="en-GB" sz="2800" dirty="0" smtClean="0"/>
              <a:t> = Faculty Education Committee </a:t>
            </a:r>
          </a:p>
          <a:p>
            <a:pPr marL="0" indent="0">
              <a:buNone/>
            </a:pPr>
            <a:r>
              <a:rPr lang="en-GB" sz="2800" dirty="0" err="1" smtClean="0"/>
              <a:t>FQAEC</a:t>
            </a:r>
            <a:r>
              <a:rPr lang="en-GB" sz="2800" dirty="0" smtClean="0"/>
              <a:t> = Faculty Quality Assurance and Enhancement Committee</a:t>
            </a:r>
            <a:endParaRPr lang="en-GB" sz="2800" dirty="0"/>
          </a:p>
          <a:p>
            <a:endParaRPr lang="en-GB" sz="2800" dirty="0"/>
          </a:p>
          <a:p>
            <a:endParaRPr lang="en-GB" sz="2800" dirty="0"/>
          </a:p>
        </p:txBody>
      </p:sp>
      <p:pic>
        <p:nvPicPr>
          <p:cNvPr id="4" name="Picture 2" descr="Liverpool John Moores University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0152"/>
            <a:ext cx="27622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40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GB" sz="3200" b="1" dirty="0" smtClean="0"/>
              <a:t>Faculty activity this year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040560"/>
          </a:xfrm>
        </p:spPr>
        <p:txBody>
          <a:bodyPr>
            <a:noAutofit/>
          </a:bodyPr>
          <a:lstStyle/>
          <a:p>
            <a:r>
              <a:rPr lang="en-GB" sz="2800" dirty="0" smtClean="0"/>
              <a:t>On-site staff development arranged for December 2013: </a:t>
            </a:r>
            <a:r>
              <a:rPr lang="en-GB" sz="2800" dirty="0" err="1" smtClean="0"/>
              <a:t>WebPA</a:t>
            </a:r>
            <a:r>
              <a:rPr lang="en-GB" sz="2800" dirty="0" smtClean="0"/>
              <a:t>, Turnitin </a:t>
            </a:r>
            <a:r>
              <a:rPr lang="en-GB" sz="2800" dirty="0" err="1" smtClean="0"/>
              <a:t>Grademark</a:t>
            </a:r>
            <a:r>
              <a:rPr lang="en-GB" sz="2800" dirty="0" smtClean="0"/>
              <a:t>, Marking Rubrics within Blackboard.</a:t>
            </a:r>
          </a:p>
          <a:p>
            <a:r>
              <a:rPr lang="en-GB" sz="2800" dirty="0" smtClean="0"/>
              <a:t>Laptop booking service introduced.</a:t>
            </a:r>
          </a:p>
          <a:p>
            <a:r>
              <a:rPr lang="en-GB" sz="2800" dirty="0" smtClean="0"/>
              <a:t>World of Work Skills Support Unit (</a:t>
            </a:r>
            <a:r>
              <a:rPr lang="en-GB" sz="2800" dirty="0" err="1" smtClean="0"/>
              <a:t>WOWSSU</a:t>
            </a:r>
            <a:r>
              <a:rPr lang="en-GB" sz="2800" dirty="0" smtClean="0"/>
              <a:t>) hard copy feedback return service.</a:t>
            </a:r>
          </a:p>
          <a:p>
            <a:r>
              <a:rPr lang="en-GB" sz="2800" dirty="0"/>
              <a:t>SIS Programme </a:t>
            </a:r>
            <a:r>
              <a:rPr lang="en-GB" sz="2800" dirty="0" smtClean="0"/>
              <a:t>photograph list </a:t>
            </a:r>
            <a:r>
              <a:rPr lang="en-GB" sz="2800" dirty="0"/>
              <a:t>facility.</a:t>
            </a:r>
          </a:p>
          <a:p>
            <a:r>
              <a:rPr lang="en-GB" sz="2800" dirty="0" smtClean="0"/>
              <a:t>Faculty tutorial resources available for feedback, final </a:t>
            </a:r>
            <a:r>
              <a:rPr lang="en-GB" sz="2800" dirty="0"/>
              <a:t>award mark release </a:t>
            </a:r>
            <a:r>
              <a:rPr lang="en-GB" sz="2800" dirty="0" smtClean="0"/>
              <a:t>&amp; calculation, and personal development.</a:t>
            </a:r>
          </a:p>
          <a:p>
            <a:r>
              <a:rPr lang="en-GB" sz="2800" dirty="0" smtClean="0"/>
              <a:t>Learning, Teaching Discussion Group and Journal Club</a:t>
            </a:r>
            <a:endParaRPr lang="en-GB" sz="2800" dirty="0"/>
          </a:p>
        </p:txBody>
      </p:sp>
      <p:pic>
        <p:nvPicPr>
          <p:cNvPr id="4" name="Picture 2" descr="Liverpool John Moores University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0152"/>
            <a:ext cx="27622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24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GB" sz="3200" b="1" dirty="0" smtClean="0"/>
              <a:t>Reviews of LTA practices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5661248"/>
          </a:xfrm>
        </p:spPr>
        <p:txBody>
          <a:bodyPr>
            <a:noAutofit/>
          </a:bodyPr>
          <a:lstStyle/>
          <a:p>
            <a:pPr marL="355600" indent="-355600">
              <a:lnSpc>
                <a:spcPct val="110000"/>
              </a:lnSpc>
              <a:buNone/>
              <a:tabLst>
                <a:tab pos="355600" algn="l"/>
              </a:tabLst>
            </a:pPr>
            <a:r>
              <a:rPr lang="en-GB" sz="2800" dirty="0" smtClean="0"/>
              <a:t>1	Assessment and feedback (</a:t>
            </a:r>
            <a:r>
              <a:rPr lang="en-GB" sz="2800" dirty="0" err="1" smtClean="0"/>
              <a:t>A&amp;F</a:t>
            </a:r>
            <a:r>
              <a:rPr lang="en-GB" sz="2800" dirty="0" smtClean="0"/>
              <a:t>) review prompted by comparison of </a:t>
            </a:r>
            <a:r>
              <a:rPr lang="en-GB" sz="2800" dirty="0" err="1" smtClean="0"/>
              <a:t>SCS</a:t>
            </a:r>
            <a:r>
              <a:rPr lang="en-GB" sz="2800" dirty="0" smtClean="0"/>
              <a:t> and LJMU </a:t>
            </a:r>
            <a:r>
              <a:rPr lang="en-GB" sz="2800" dirty="0" err="1" smtClean="0"/>
              <a:t>NSS</a:t>
            </a:r>
            <a:r>
              <a:rPr lang="en-GB" sz="2800" dirty="0" smtClean="0"/>
              <a:t> Scores: </a:t>
            </a:r>
          </a:p>
          <a:p>
            <a:pPr marL="355600" lvl="1" indent="-355600" algn="ctr">
              <a:lnSpc>
                <a:spcPct val="110000"/>
              </a:lnSpc>
              <a:spcBef>
                <a:spcPts val="0"/>
              </a:spcBef>
              <a:buNone/>
              <a:tabLst>
                <a:tab pos="355600" algn="l"/>
              </a:tabLst>
            </a:pPr>
            <a:r>
              <a:rPr lang="en-GB" dirty="0" smtClean="0"/>
              <a:t>2011/12 = +6%       2012/13 = -7%</a:t>
            </a:r>
          </a:p>
          <a:p>
            <a:pPr marL="355600" indent="-355600">
              <a:lnSpc>
                <a:spcPct val="110000"/>
              </a:lnSpc>
              <a:spcBef>
                <a:spcPts val="0"/>
              </a:spcBef>
              <a:buNone/>
              <a:tabLst>
                <a:tab pos="355600" algn="l"/>
              </a:tabLst>
            </a:pPr>
            <a:r>
              <a:rPr lang="en-GB" sz="2800" dirty="0" smtClean="0"/>
              <a:t>	Represents largest ‘swing’ of any </a:t>
            </a:r>
            <a:r>
              <a:rPr lang="en-GB" sz="2800" dirty="0" err="1" smtClean="0"/>
              <a:t>NSS</a:t>
            </a:r>
            <a:r>
              <a:rPr lang="en-GB" sz="2800" dirty="0" smtClean="0"/>
              <a:t> category.</a:t>
            </a:r>
          </a:p>
          <a:p>
            <a:pPr marL="355600" indent="-355600">
              <a:lnSpc>
                <a:spcPct val="110000"/>
              </a:lnSpc>
              <a:spcBef>
                <a:spcPts val="0"/>
              </a:spcBef>
              <a:buNone/>
              <a:tabLst>
                <a:tab pos="355600" algn="l"/>
              </a:tabLst>
            </a:pPr>
            <a:r>
              <a:rPr lang="en-GB" sz="2800" dirty="0" smtClean="0"/>
              <a:t>	Review undertaken with input from Directors, Programme Leaders, </a:t>
            </a:r>
            <a:r>
              <a:rPr lang="en-GB" sz="2800" dirty="0"/>
              <a:t>good practice from other </a:t>
            </a:r>
            <a:r>
              <a:rPr lang="en-GB" sz="2800" dirty="0" smtClean="0"/>
              <a:t>Faculties, module appraisal and </a:t>
            </a:r>
            <a:r>
              <a:rPr lang="en-GB" sz="2800" dirty="0" err="1" smtClean="0"/>
              <a:t>NSS</a:t>
            </a:r>
            <a:r>
              <a:rPr lang="en-GB" sz="2800" dirty="0" smtClean="0"/>
              <a:t> free comments.</a:t>
            </a:r>
          </a:p>
          <a:p>
            <a:pPr marL="355600" indent="-355600">
              <a:lnSpc>
                <a:spcPct val="110000"/>
              </a:lnSpc>
              <a:buNone/>
              <a:tabLst>
                <a:tab pos="355600" algn="l"/>
              </a:tabLst>
            </a:pPr>
            <a:r>
              <a:rPr lang="en-GB" sz="2800" dirty="0" smtClean="0"/>
              <a:t>2</a:t>
            </a:r>
            <a:r>
              <a:rPr lang="en-GB" sz="2800" dirty="0"/>
              <a:t>	</a:t>
            </a:r>
            <a:r>
              <a:rPr lang="en-GB" sz="2800" dirty="0" err="1"/>
              <a:t>LiverpoolSU</a:t>
            </a:r>
            <a:r>
              <a:rPr lang="en-GB" sz="2800" dirty="0"/>
              <a:t> Student Voice Report review by FEC.</a:t>
            </a:r>
          </a:p>
          <a:p>
            <a:pPr marL="355600" indent="-355600">
              <a:lnSpc>
                <a:spcPct val="110000"/>
              </a:lnSpc>
              <a:buNone/>
              <a:tabLst>
                <a:tab pos="355600" algn="l"/>
              </a:tabLst>
            </a:pPr>
            <a:r>
              <a:rPr lang="en-GB" sz="2800" dirty="0" smtClean="0"/>
              <a:t>3	Staff availability advertising review by Associate Deans for Education and </a:t>
            </a:r>
            <a:r>
              <a:rPr lang="en-GB" sz="2800" dirty="0"/>
              <a:t>Quality. </a:t>
            </a:r>
            <a:endParaRPr lang="en-GB" sz="2800" dirty="0" smtClean="0"/>
          </a:p>
          <a:p>
            <a:pPr>
              <a:lnSpc>
                <a:spcPct val="110000"/>
              </a:lnSpc>
              <a:tabLst>
                <a:tab pos="355600" algn="l"/>
              </a:tabLst>
            </a:pPr>
            <a:r>
              <a:rPr lang="en-GB" sz="2800" dirty="0" smtClean="0"/>
              <a:t>	Actions refined and approved at </a:t>
            </a:r>
            <a:r>
              <a:rPr lang="en-GB" sz="2800" dirty="0" err="1" smtClean="0"/>
              <a:t>FEC</a:t>
            </a:r>
            <a:r>
              <a:rPr lang="en-GB" sz="2800" dirty="0" smtClean="0"/>
              <a:t>/</a:t>
            </a:r>
            <a:r>
              <a:rPr lang="en-GB" sz="2800" dirty="0" err="1" smtClean="0"/>
              <a:t>FQAEC</a:t>
            </a:r>
            <a:r>
              <a:rPr lang="en-GB" sz="2800" dirty="0" smtClean="0"/>
              <a:t>/</a:t>
            </a:r>
            <a:r>
              <a:rPr lang="en-GB" sz="2800" dirty="0" err="1" smtClean="0"/>
              <a:t>FMT</a:t>
            </a:r>
            <a:r>
              <a:rPr lang="en-GB" sz="2800" dirty="0" smtClean="0"/>
              <a:t>.</a:t>
            </a:r>
          </a:p>
        </p:txBody>
      </p:sp>
      <p:pic>
        <p:nvPicPr>
          <p:cNvPr id="4" name="Picture 2" descr="Liverpool John Moores University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0152"/>
            <a:ext cx="27622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787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GB" sz="3200" b="1" dirty="0" err="1" smtClean="0"/>
              <a:t>A&amp;F</a:t>
            </a:r>
            <a:r>
              <a:rPr lang="en-GB" sz="3200" b="1" dirty="0" smtClean="0"/>
              <a:t> Review Actions 1 of 3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5760640"/>
          </a:xfrm>
        </p:spPr>
        <p:txBody>
          <a:bodyPr>
            <a:noAutofit/>
          </a:bodyPr>
          <a:lstStyle/>
          <a:p>
            <a:r>
              <a:rPr lang="en-GB" sz="2800" dirty="0"/>
              <a:t>Explicit highlighting of feedback and timing: </a:t>
            </a:r>
          </a:p>
          <a:p>
            <a:pPr lvl="1"/>
            <a:r>
              <a:rPr lang="en-GB" dirty="0"/>
              <a:t>e.g. ‘feedback sheet’, ‘feedback tutorial’ etc. </a:t>
            </a:r>
          </a:p>
          <a:p>
            <a:pPr lvl="1"/>
            <a:r>
              <a:rPr lang="en-GB" dirty="0">
                <a:latin typeface="Calibri" panose="020F0502020204030204" pitchFamily="34" charset="0"/>
              </a:rPr>
              <a:t>e.g. ‘Your feedback was/will be returned promptly within 15 working days.’ </a:t>
            </a:r>
          </a:p>
          <a:p>
            <a:pPr lvl="1"/>
            <a:r>
              <a:rPr lang="en-GB" dirty="0"/>
              <a:t>Hard copy feedback return sessions on module timetable. </a:t>
            </a:r>
            <a:r>
              <a:rPr lang="en-GB" dirty="0" err="1"/>
              <a:t>WOWSSU</a:t>
            </a:r>
            <a:r>
              <a:rPr lang="en-GB" dirty="0"/>
              <a:t> return service available now.</a:t>
            </a:r>
          </a:p>
          <a:p>
            <a:r>
              <a:rPr lang="en-GB" sz="2800" dirty="0" smtClean="0"/>
              <a:t>Adopt language of </a:t>
            </a:r>
            <a:r>
              <a:rPr lang="en-GB" sz="2800" dirty="0" err="1" smtClean="0"/>
              <a:t>NSS</a:t>
            </a:r>
            <a:r>
              <a:rPr lang="en-GB" sz="2800" dirty="0" smtClean="0"/>
              <a:t> in course literature:</a:t>
            </a:r>
          </a:p>
          <a:p>
            <a:pPr lvl="1"/>
            <a:r>
              <a:rPr lang="en-GB" dirty="0" smtClean="0"/>
              <a:t>‘Criteria used in marking’ c.f. ‘assessment rubric’.</a:t>
            </a:r>
          </a:p>
          <a:p>
            <a:pPr lvl="1"/>
            <a:r>
              <a:rPr lang="en-GB" dirty="0" smtClean="0"/>
              <a:t>‘</a:t>
            </a:r>
            <a:r>
              <a:rPr lang="en-GB" dirty="0"/>
              <a:t>Assessment </a:t>
            </a:r>
            <a:r>
              <a:rPr lang="en-GB" dirty="0" smtClean="0"/>
              <a:t>arrangements for fair marking’ instead of ‘moderation arrangements’ etc.</a:t>
            </a:r>
          </a:p>
          <a:p>
            <a:pPr lvl="1"/>
            <a:r>
              <a:rPr lang="en-GB" dirty="0" smtClean="0"/>
              <a:t>To be discussed at June </a:t>
            </a:r>
            <a:r>
              <a:rPr lang="en-GB" dirty="0" err="1" smtClean="0"/>
              <a:t>FQAEC</a:t>
            </a:r>
            <a:r>
              <a:rPr lang="en-GB" dirty="0" smtClean="0"/>
              <a:t>. </a:t>
            </a:r>
          </a:p>
        </p:txBody>
      </p:sp>
      <p:pic>
        <p:nvPicPr>
          <p:cNvPr id="4" name="Picture 2" descr="Liverpool John Moores University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0152"/>
            <a:ext cx="27622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59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GB" sz="3200" b="1" dirty="0" err="1" smtClean="0"/>
              <a:t>A&amp;F</a:t>
            </a:r>
            <a:r>
              <a:rPr lang="en-GB" sz="3200" b="1" dirty="0" smtClean="0"/>
              <a:t> Review Actions 2 of 3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435280" cy="580526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Definitive coursework deadline information for the Faculty is stored in 272 module guidebooks (probably).</a:t>
            </a:r>
          </a:p>
          <a:p>
            <a:r>
              <a:rPr lang="en-GB" sz="2800" dirty="0" smtClean="0"/>
              <a:t>Some programme leaders (</a:t>
            </a:r>
            <a:r>
              <a:rPr lang="en-GB" sz="2800" dirty="0" err="1" smtClean="0"/>
              <a:t>PLs</a:t>
            </a:r>
            <a:r>
              <a:rPr lang="en-GB" sz="2800" dirty="0" smtClean="0"/>
              <a:t>)/year tutors extract information to produce assessment schedules.</a:t>
            </a:r>
          </a:p>
          <a:p>
            <a:r>
              <a:rPr lang="en-GB" sz="2800" dirty="0" smtClean="0"/>
              <a:t>For 2014/15, module guide book will include summary table to include minimum of 6 fixed column headings:</a:t>
            </a:r>
          </a:p>
          <a:p>
            <a:pPr>
              <a:spcBef>
                <a:spcPts val="10800"/>
              </a:spcBef>
            </a:pPr>
            <a:r>
              <a:rPr lang="en-GB" sz="2800" dirty="0" smtClean="0"/>
              <a:t>Guidebooks are saved to a </a:t>
            </a:r>
            <a:r>
              <a:rPr lang="en-GB" sz="2800" dirty="0" err="1" smtClean="0"/>
              <a:t>fileshare</a:t>
            </a:r>
            <a:r>
              <a:rPr lang="en-GB" sz="2800" dirty="0" smtClean="0"/>
              <a:t> enabling the automatic creation of assessments schedules for </a:t>
            </a:r>
            <a:r>
              <a:rPr lang="en-GB" sz="2800" dirty="0" err="1" smtClean="0"/>
              <a:t>PLs.</a:t>
            </a:r>
            <a:endParaRPr lang="en-GB" sz="2800" dirty="0" smtClean="0"/>
          </a:p>
          <a:p>
            <a:pPr>
              <a:spcBef>
                <a:spcPts val="672"/>
              </a:spcBef>
            </a:pPr>
            <a:r>
              <a:rPr lang="en-GB" sz="2800" dirty="0" smtClean="0"/>
              <a:t>Will also facilitate archiving of guide books.</a:t>
            </a:r>
          </a:p>
          <a:p>
            <a:pPr>
              <a:spcBef>
                <a:spcPts val="10800"/>
              </a:spcBef>
            </a:pPr>
            <a:endParaRPr lang="en-GB" sz="2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716966"/>
              </p:ext>
            </p:extLst>
          </p:nvPr>
        </p:nvGraphicFramePr>
        <p:xfrm>
          <a:off x="323528" y="3976856"/>
          <a:ext cx="8640960" cy="10363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64095"/>
                <a:gridCol w="1512168"/>
                <a:gridCol w="1584176"/>
                <a:gridCol w="1644507"/>
                <a:gridCol w="1868314"/>
                <a:gridCol w="11677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800" b="0" dirty="0" smtClean="0"/>
                        <a:t>Title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b="0" dirty="0" smtClean="0"/>
                        <a:t>% weight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/>
                        <a:t>Date Set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/>
                        <a:t>Date Due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/>
                        <a:t>Submit via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</a:rPr>
                        <a:t>Group</a:t>
                      </a:r>
                      <a:endParaRPr lang="en-GB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Test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24/10/14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31/10/14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Blackboard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err="1" smtClean="0">
                          <a:solidFill>
                            <a:schemeClr val="tx1"/>
                          </a:solidFill>
                        </a:rPr>
                        <a:t>TBC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Liverpool John Moores University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0152"/>
            <a:ext cx="27622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53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GB" sz="3200" b="1" dirty="0" err="1" smtClean="0"/>
              <a:t>A&amp;F</a:t>
            </a:r>
            <a:r>
              <a:rPr lang="en-GB" sz="3200" b="1" dirty="0" smtClean="0"/>
              <a:t> Review Actions 3 of 3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112568"/>
          </a:xfrm>
        </p:spPr>
        <p:txBody>
          <a:bodyPr>
            <a:noAutofit/>
          </a:bodyPr>
          <a:lstStyle/>
          <a:p>
            <a:r>
              <a:rPr lang="en-GB" sz="2800" dirty="0" smtClean="0"/>
              <a:t>Issue </a:t>
            </a:r>
            <a:r>
              <a:rPr lang="en-GB" sz="2800" dirty="0"/>
              <a:t>of marking duties on modules with high </a:t>
            </a:r>
            <a:r>
              <a:rPr lang="en-GB" sz="2800" dirty="0" err="1"/>
              <a:t>SSRs</a:t>
            </a:r>
            <a:r>
              <a:rPr lang="en-GB" sz="2800" dirty="0"/>
              <a:t> </a:t>
            </a:r>
            <a:r>
              <a:rPr lang="en-GB" sz="2800" dirty="0" smtClean="0"/>
              <a:t>raised </a:t>
            </a:r>
            <a:r>
              <a:rPr lang="en-GB" sz="2800" dirty="0"/>
              <a:t>at </a:t>
            </a:r>
            <a:r>
              <a:rPr lang="en-GB" sz="2800" dirty="0" err="1" smtClean="0"/>
              <a:t>FQAEC</a:t>
            </a:r>
            <a:r>
              <a:rPr lang="en-GB" sz="2800" dirty="0" smtClean="0"/>
              <a:t>. Advice is to raise with your SL.</a:t>
            </a:r>
            <a:endParaRPr lang="en-GB" sz="2800" dirty="0"/>
          </a:p>
          <a:p>
            <a:r>
              <a:rPr lang="en-GB" sz="2800" dirty="0" smtClean="0"/>
              <a:t>Regardless of </a:t>
            </a:r>
            <a:r>
              <a:rPr lang="en-GB" sz="2800" dirty="0" err="1" smtClean="0"/>
              <a:t>SSR</a:t>
            </a:r>
            <a:r>
              <a:rPr lang="en-GB" sz="2800" dirty="0" smtClean="0"/>
              <a:t>, staff should take particular care when using group work (especially in the final year):</a:t>
            </a:r>
          </a:p>
          <a:p>
            <a:pPr marL="630238" lvl="1" indent="-273050"/>
            <a:r>
              <a:rPr lang="en-GB" dirty="0" smtClean="0"/>
              <a:t>Are there any precursor discussions of group roles and behaviours? </a:t>
            </a:r>
          </a:p>
          <a:p>
            <a:pPr marL="630238" lvl="1" indent="-273050"/>
            <a:r>
              <a:rPr lang="en-GB" dirty="0" smtClean="0"/>
              <a:t>Has a non-credit bearing assessment of group work been set as a ‘dummy’ run? </a:t>
            </a:r>
          </a:p>
          <a:p>
            <a:pPr marL="630238" lvl="1" indent="-273050"/>
            <a:r>
              <a:rPr lang="en-GB" dirty="0" smtClean="0"/>
              <a:t>Can steps be taken to ensure individual effort is rewarded? e.g. Using </a:t>
            </a:r>
            <a:r>
              <a:rPr lang="en-GB" dirty="0" err="1" smtClean="0"/>
              <a:t>WebPA</a:t>
            </a:r>
            <a:r>
              <a:rPr lang="en-GB" dirty="0" smtClean="0"/>
              <a:t> to allocate marks</a:t>
            </a:r>
          </a:p>
          <a:p>
            <a:pPr marL="630238" lvl="1" indent="-273050"/>
            <a:r>
              <a:rPr lang="en-GB" dirty="0" smtClean="0"/>
              <a:t>Faculty tutorial on group </a:t>
            </a:r>
            <a:r>
              <a:rPr lang="en-GB" dirty="0"/>
              <a:t>work </a:t>
            </a:r>
            <a:r>
              <a:rPr lang="en-GB" dirty="0" smtClean="0"/>
              <a:t>will soon be available</a:t>
            </a:r>
            <a:endParaRPr lang="en-GB" sz="2800" dirty="0" smtClean="0"/>
          </a:p>
        </p:txBody>
      </p:sp>
      <p:pic>
        <p:nvPicPr>
          <p:cNvPr id="4" name="Picture 2" descr="Liverpool John Moores University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0152"/>
            <a:ext cx="27622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41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GB" sz="2800" b="1" dirty="0" smtClean="0"/>
              <a:t>Student Voice Report Actions 1 of 1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256584"/>
          </a:xfrm>
        </p:spPr>
        <p:txBody>
          <a:bodyPr>
            <a:noAutofit/>
          </a:bodyPr>
          <a:lstStyle/>
          <a:p>
            <a:r>
              <a:rPr lang="en-GB" sz="2800" dirty="0" err="1" smtClean="0"/>
              <a:t>LiverpoolSU</a:t>
            </a:r>
            <a:r>
              <a:rPr lang="en-GB" sz="2800" dirty="0" smtClean="0"/>
              <a:t> is to establish an academic society for each academic programme where none exists already.</a:t>
            </a:r>
          </a:p>
          <a:p>
            <a:r>
              <a:rPr lang="en-GB" sz="2800" dirty="0" smtClean="0"/>
              <a:t>Module </a:t>
            </a:r>
            <a:r>
              <a:rPr lang="en-GB" sz="2800" dirty="0"/>
              <a:t>leaders </a:t>
            </a:r>
            <a:r>
              <a:rPr lang="en-GB" sz="2800" dirty="0" smtClean="0"/>
              <a:t>should </a:t>
            </a:r>
            <a:r>
              <a:rPr lang="en-GB" sz="2800" dirty="0"/>
              <a:t>present </a:t>
            </a:r>
            <a:r>
              <a:rPr lang="en-GB" sz="2800" dirty="0" smtClean="0"/>
              <a:t>the module’s Blackboard </a:t>
            </a:r>
            <a:r>
              <a:rPr lang="en-GB" sz="2800" dirty="0"/>
              <a:t>site during </a:t>
            </a:r>
            <a:r>
              <a:rPr lang="en-GB" sz="2800" dirty="0" smtClean="0"/>
              <a:t>the introductory lecture. </a:t>
            </a:r>
            <a:endParaRPr lang="en-GB" sz="2800" dirty="0"/>
          </a:p>
          <a:p>
            <a:r>
              <a:rPr lang="en-GB" sz="2800" dirty="0" smtClean="0"/>
              <a:t>Module Leaders recommended to create an </a:t>
            </a:r>
            <a:r>
              <a:rPr lang="en-GB" sz="2800" dirty="0"/>
              <a:t>FAQ item under </a:t>
            </a:r>
            <a:r>
              <a:rPr lang="en-GB" sz="2800" dirty="0" smtClean="0"/>
              <a:t>Module Information</a:t>
            </a:r>
            <a:r>
              <a:rPr lang="en-GB" sz="2800" dirty="0"/>
              <a:t>, </a:t>
            </a:r>
            <a:r>
              <a:rPr lang="en-GB" sz="2800" dirty="0" smtClean="0"/>
              <a:t>edited as </a:t>
            </a:r>
            <a:r>
              <a:rPr lang="en-GB" sz="2800" dirty="0"/>
              <a:t>the module </a:t>
            </a:r>
            <a:r>
              <a:rPr lang="en-GB" sz="2800" dirty="0" smtClean="0"/>
              <a:t>proceeds with responses to student questions.</a:t>
            </a:r>
          </a:p>
          <a:p>
            <a:r>
              <a:rPr lang="en-GB" sz="2800" dirty="0" err="1" smtClean="0"/>
              <a:t>WOWSSU</a:t>
            </a:r>
            <a:r>
              <a:rPr lang="en-GB" sz="2800" dirty="0" smtClean="0"/>
              <a:t> to </a:t>
            </a:r>
            <a:r>
              <a:rPr lang="en-GB" sz="2800" dirty="0"/>
              <a:t>be involved in introductory activities for each level and each programme across the </a:t>
            </a:r>
            <a:r>
              <a:rPr lang="en-GB" sz="2800" dirty="0" smtClean="0"/>
              <a:t>Faculty</a:t>
            </a:r>
            <a:r>
              <a:rPr lang="en-GB" sz="2800" dirty="0"/>
              <a:t> </a:t>
            </a:r>
            <a:r>
              <a:rPr lang="en-GB" sz="2800" dirty="0" smtClean="0"/>
              <a:t>and they will be in touch.</a:t>
            </a:r>
          </a:p>
          <a:p>
            <a:endParaRPr lang="en-GB" sz="2800" dirty="0"/>
          </a:p>
          <a:p>
            <a:endParaRPr lang="en-GB" sz="2800" dirty="0" smtClean="0"/>
          </a:p>
        </p:txBody>
      </p:sp>
      <p:pic>
        <p:nvPicPr>
          <p:cNvPr id="4" name="Picture 2" descr="Liverpool John Moores University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0152"/>
            <a:ext cx="27622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70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GB" sz="3200" b="1" dirty="0" smtClean="0"/>
              <a:t>Staff Voice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256584"/>
          </a:xfrm>
        </p:spPr>
        <p:txBody>
          <a:bodyPr>
            <a:noAutofit/>
          </a:bodyPr>
          <a:lstStyle/>
          <a:p>
            <a:r>
              <a:rPr lang="en-GB" sz="2800" dirty="0" smtClean="0"/>
              <a:t>Any comments relating to University/Faculty LTA?</a:t>
            </a:r>
          </a:p>
          <a:p>
            <a:pPr marL="0" indent="0">
              <a:buNone/>
            </a:pPr>
            <a:r>
              <a:rPr lang="en-GB" sz="2800" dirty="0" smtClean="0"/>
              <a:t>Anything from this presentation, anonymous marking, e-submission, 15 working day turnaround, peer review, teaching observation, personal tutors, tutorial scheme, classroom audio-visual equipment, learning technologies, IT resources, module appraisal, student voice week, </a:t>
            </a:r>
            <a:r>
              <a:rPr lang="en-GB" sz="2800" dirty="0" err="1" smtClean="0"/>
              <a:t>NSS</a:t>
            </a:r>
            <a:r>
              <a:rPr lang="en-GB" sz="2800" dirty="0" smtClean="0"/>
              <a:t>, NQF3/4 annual </a:t>
            </a:r>
            <a:r>
              <a:rPr lang="en-GB" sz="2800" dirty="0" err="1" smtClean="0"/>
              <a:t>NSS</a:t>
            </a:r>
            <a:r>
              <a:rPr lang="en-GB" sz="2800" dirty="0" smtClean="0"/>
              <a:t> mirror survey, student photos, WOW certificate, employability support, LTA awards, pedagogic research, induction, student engagement.</a:t>
            </a:r>
          </a:p>
          <a:p>
            <a:r>
              <a:rPr lang="en-GB" sz="2800" dirty="0" smtClean="0"/>
              <a:t>Comments to be reviewed at Sept staff meeting.</a:t>
            </a:r>
          </a:p>
        </p:txBody>
      </p:sp>
      <p:pic>
        <p:nvPicPr>
          <p:cNvPr id="4" name="Picture 2" descr="Liverpool John Moores University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0152"/>
            <a:ext cx="276225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31FCF-8998-4733-9A40-5F6B5809151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71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789</Words>
  <Application>Microsoft Office PowerPoint</Application>
  <PresentationFormat>On-screen Show 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June 2014  LTA developments within the Faculty of Science</vt:lpstr>
      <vt:lpstr>PowerPoint Presentation</vt:lpstr>
      <vt:lpstr>Faculty activity this year</vt:lpstr>
      <vt:lpstr>Reviews of LTA practices</vt:lpstr>
      <vt:lpstr>A&amp;F Review Actions 1 of 3</vt:lpstr>
      <vt:lpstr>A&amp;F Review Actions 2 of 3</vt:lpstr>
      <vt:lpstr>A&amp;F Review Actions 3 of 3</vt:lpstr>
      <vt:lpstr>Student Voice Report Actions 1 of 1</vt:lpstr>
      <vt:lpstr>Staff Voice</vt:lpstr>
      <vt:lpstr>Staff Availability Actions 1 of 1</vt:lpstr>
      <vt:lpstr>Other Faculty activity next year</vt:lpstr>
    </vt:vector>
  </TitlesOfParts>
  <Company>Liverpool John Moores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PBS Meeting Tuesday 8th April Preview of 2014/15</dc:title>
  <dc:creator>phcpdent</dc:creator>
  <cp:lastModifiedBy>phcpdent</cp:lastModifiedBy>
  <cp:revision>126</cp:revision>
  <cp:lastPrinted>2014-04-07T08:29:09Z</cp:lastPrinted>
  <dcterms:created xsi:type="dcterms:W3CDTF">2014-04-04T09:23:43Z</dcterms:created>
  <dcterms:modified xsi:type="dcterms:W3CDTF">2015-06-03T15:09:18Z</dcterms:modified>
</cp:coreProperties>
</file>