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fntdata" ContentType="application/x-fontdata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activeX/activeX1.xml" ContentType="application/vnd.ms-office.activeX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81" r:id="rId2"/>
    <p:sldId id="292" r:id="rId3"/>
    <p:sldId id="282" r:id="rId4"/>
    <p:sldId id="293" r:id="rId5"/>
    <p:sldId id="291" r:id="rId6"/>
  </p:sldIdLst>
  <p:sldSz cx="9144000" cy="6858000" type="screen4x3"/>
  <p:notesSz cx="9926638" cy="6797675"/>
  <p:embeddedFontLst>
    <p:embeddedFont>
      <p:font typeface="Tahoma" panose="020B0604030504040204" pitchFamily="34" charset="0"/>
      <p:regular r:id="rId9"/>
      <p:bold r:id="rId10"/>
    </p:embeddedFont>
    <p:embeddedFont>
      <p:font typeface="Calibri" panose="020F0502020204030204" pitchFamily="34" charset="0"/>
      <p:regular r:id="rId11"/>
      <p:bold r:id="rId12"/>
      <p:italic r:id="rId13"/>
      <p:boldItalic r:id="rId14"/>
    </p:embeddedFont>
  </p:embeddedFontLst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>
      <p:cViewPr varScale="1">
        <p:scale>
          <a:sx n="99" d="100"/>
          <a:sy n="99" d="100"/>
        </p:scale>
        <p:origin x="78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font" Target="fonts/font5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4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font" Target="fonts/font2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28B578-076F-4EC2-B035-36884153F810}" type="datetimeFigureOut">
              <a:rPr lang="en-GB" smtClean="0"/>
              <a:pPr/>
              <a:t>19/09/2017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1696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C5BFA7-DABD-4D9B-A9E6-6BF599F648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0454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CE73A9-BF0B-4AA6-A384-4F2CA75DD9E3}" type="datetimeFigureOut">
              <a:rPr lang="en-GB" smtClean="0"/>
              <a:t>19/09/2017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88" y="3228975"/>
            <a:ext cx="7942262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72A945-DE84-4997-B093-C375759B54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217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621698" y="6456324"/>
            <a:ext cx="4302625" cy="34026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1568271-20FF-42D6-A76C-668E834AB3DE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21850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5790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0106-DA83-422E-B7F0-FDF58E5D99D4}" type="datetime1">
              <a:rPr lang="en-GB" smtClean="0"/>
              <a:t>19/09/2017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https://web.meetoo.com                                  Meeting ID: XXX-XXX-XXX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2F1E-53F6-44E5-AA0F-EFDDFC7173A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1E7C-F8FB-448E-A3FD-9CAEBF2E05FD}" type="datetime1">
              <a:rPr lang="en-GB" smtClean="0"/>
              <a:t>19/09/2017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https://web.meetoo.com                                  Meeting ID: XXX-XXX-XXX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2F1E-53F6-44E5-AA0F-EFDDFC7173A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B2C86-B77F-4545-93CB-8CE5552020E0}" type="datetime1">
              <a:rPr lang="en-GB" smtClean="0"/>
              <a:t>19/09/2017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https://web.meetoo.com                                  Meeting ID: XXX-XXX-XXX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2F1E-53F6-44E5-AA0F-EFDDFC7173A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EE1E0-62E0-4DB8-B83A-2E8E1EE74B5C}" type="datetime1">
              <a:rPr lang="en-GB" smtClean="0"/>
              <a:t>19/09/2017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https://web.meetoo.com                                  Meeting ID: XXX-XXX-XXX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2F1E-53F6-44E5-AA0F-EFDDFC7173A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1EF3D-2FE6-4B96-A889-D617E8F1EF87}" type="datetime1">
              <a:rPr lang="en-GB" smtClean="0"/>
              <a:t>19/09/2017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https://web.meetoo.com                                  Meeting ID: XXX-XXX-XXX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2F1E-53F6-44E5-AA0F-EFDDFC7173A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6BA0-85A2-469D-B0C0-2BA575E27A5B}" type="datetime1">
              <a:rPr lang="en-GB" smtClean="0"/>
              <a:t>19/09/2017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https://web.meetoo.com                                  Meeting ID: XXX-XXX-XXX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2F1E-53F6-44E5-AA0F-EFDDFC7173A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DA60F-882B-4E68-97E4-DC8BF82E2342}" type="datetime1">
              <a:rPr lang="en-GB" smtClean="0"/>
              <a:t>19/09/2017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https://web.meetoo.com                                  Meeting ID: XXX-XXX-XXX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2F1E-53F6-44E5-AA0F-EFDDFC7173A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BE428-D095-4CED-9437-1F2324846FB8}" type="datetime1">
              <a:rPr lang="en-GB" smtClean="0"/>
              <a:t>19/09/2017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https://web.meetoo.com                                  Meeting ID: XXX-XXX-XXX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2F1E-53F6-44E5-AA0F-EFDDFC7173A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B7A29-39EE-4AF0-A073-5724A5B8B4DC}" type="datetime1">
              <a:rPr lang="en-GB" smtClean="0"/>
              <a:t>19/09/2017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https://web.meetoo.com                                  Meeting ID: XXX-XXX-XXX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2F1E-53F6-44E5-AA0F-EFDDFC7173A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4F050-E6EB-42C4-AFA5-216FDC990BD8}" type="datetime1">
              <a:rPr lang="en-GB" smtClean="0"/>
              <a:t>19/09/2017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https://web.meetoo.com                                  Meeting ID: XXX-XXX-XXX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2F1E-53F6-44E5-AA0F-EFDDFC7173A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ACF60-8945-4EE1-A993-BD586F5A6782}" type="datetime1">
              <a:rPr lang="en-GB" smtClean="0"/>
              <a:t>19/09/2017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https://web.meetoo.com                                  Meeting ID: XXX-XXX-XXX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2F1E-53F6-44E5-AA0F-EFDDFC7173A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41912-C5D0-474C-8EBD-A08E290E72C0}" type="datetime1">
              <a:rPr lang="en-GB" smtClean="0"/>
              <a:t>19/09/2017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https://web.meetoo.com                                  Meeting ID: XXX-XXX-XXX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2F1E-53F6-44E5-AA0F-EFDDFC7173A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FFF3F-2258-4C1C-98AE-A7926E791D56}" type="datetime1">
              <a:rPr lang="en-GB" smtClean="0"/>
              <a:t>19/09/2017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https://web.meetoo.com                                  Meeting ID: XXX-XXX-XXX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22F1E-53F6-44E5-AA0F-EFDDFC7173A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inyurl.com/ljmumeetoo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hyperlink" Target="https://ljmu.meetoo.io/login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image" Target="../media/image3.jpg"/><Relationship Id="rId4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1.xml"/><Relationship Id="rId2" Type="http://schemas.openxmlformats.org/officeDocument/2006/relationships/tags" Target="../tags/tag8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539750" y="1916832"/>
            <a:ext cx="8280400" cy="2041944"/>
          </a:xfrm>
        </p:spPr>
        <p:txBody>
          <a:bodyPr anchor="t"/>
          <a:lstStyle/>
          <a:p>
            <a:pPr algn="l"/>
            <a:r>
              <a:rPr lang="en-GB" sz="3200" dirty="0" err="1" smtClean="0">
                <a:latin typeface="Calibri" pitchFamily="34" charset="0"/>
              </a:rPr>
              <a:t>MeeToo</a:t>
            </a:r>
            <a:r>
              <a:rPr lang="en-GB" sz="3200" dirty="0" smtClean="0">
                <a:latin typeface="Calibri" pitchFamily="34" charset="0"/>
              </a:rPr>
              <a:t> in 7 minutes:</a:t>
            </a:r>
            <a:br>
              <a:rPr lang="en-GB" sz="3200" dirty="0" smtClean="0">
                <a:latin typeface="Calibri" pitchFamily="34" charset="0"/>
              </a:rPr>
            </a:br>
            <a:r>
              <a:rPr lang="en-GB" sz="2800" dirty="0" smtClean="0">
                <a:latin typeface="Calibri" pitchFamily="34" charset="0"/>
              </a:rPr>
              <a:t>‘Ask the audience’ via students’ mobile devices</a:t>
            </a:r>
            <a:endParaRPr lang="en-GB" sz="3200" dirty="0" smtClean="0">
              <a:latin typeface="Calibri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552973" y="3423784"/>
            <a:ext cx="8280400" cy="2165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l">
              <a:defRPr/>
            </a:pPr>
            <a:r>
              <a:rPr lang="en-GB" sz="2400" kern="0" dirty="0" smtClean="0">
                <a:solidFill>
                  <a:schemeClr val="tx1"/>
                </a:solidFill>
                <a:latin typeface="Calibri" pitchFamily="34" charset="0"/>
              </a:rPr>
              <a:t>Phil Denton</a:t>
            </a:r>
          </a:p>
          <a:p>
            <a:pPr algn="l">
              <a:defRPr/>
            </a:pPr>
            <a:r>
              <a:rPr lang="en-GB" sz="2400" kern="0" dirty="0" smtClean="0">
                <a:solidFill>
                  <a:schemeClr val="tx1"/>
                </a:solidFill>
                <a:latin typeface="Calibri" pitchFamily="34" charset="0"/>
              </a:rPr>
              <a:t>Associate Dean (Education)</a:t>
            </a:r>
          </a:p>
          <a:p>
            <a:pPr algn="l">
              <a:defRPr/>
            </a:pPr>
            <a:r>
              <a:rPr lang="en-GB" sz="2400" kern="0" dirty="0" smtClean="0">
                <a:solidFill>
                  <a:schemeClr val="tx1"/>
                </a:solidFill>
                <a:latin typeface="Calibri" pitchFamily="34" charset="0"/>
              </a:rPr>
              <a:t>Faculty of Science</a:t>
            </a:r>
            <a:endParaRPr lang="en-GB" sz="2800" kern="0" dirty="0">
              <a:solidFill>
                <a:schemeClr val="tx1"/>
              </a:solidFill>
              <a:latin typeface="Calibri" pitchFamily="34" charset="0"/>
            </a:endParaRPr>
          </a:p>
        </p:txBody>
      </p:sp>
      <p:pic>
        <p:nvPicPr>
          <p:cNvPr id="410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4650" y="230188"/>
            <a:ext cx="3521075" cy="105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2F1E-53F6-44E5-AA0F-EFDDFC7173A8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https://web.meetoo.com                                  Meeting ID: XXX-XXX-XXX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7879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692696"/>
            <a:ext cx="8496300" cy="4968875"/>
          </a:xfrm>
        </p:spPr>
        <p:txBody>
          <a:bodyPr>
            <a:noAutofit/>
          </a:bodyPr>
          <a:lstStyle/>
          <a:p>
            <a:pPr marL="0" indent="0" algn="ctr">
              <a:buNone/>
              <a:defRPr/>
            </a:pPr>
            <a:r>
              <a:rPr lang="en-GB" b="1" dirty="0" smtClean="0"/>
              <a:t>1 Request </a:t>
            </a:r>
            <a:r>
              <a:rPr lang="en-GB" b="1" dirty="0"/>
              <a:t>an </a:t>
            </a:r>
            <a:r>
              <a:rPr lang="en-GB" b="1" dirty="0" smtClean="0"/>
              <a:t>account</a:t>
            </a:r>
          </a:p>
          <a:p>
            <a:pPr marL="0" indent="0" algn="ctr">
              <a:buNone/>
              <a:defRPr/>
            </a:pPr>
            <a:r>
              <a:rPr lang="en-GB" dirty="0" smtClean="0">
                <a:hlinkClick r:id="rId3"/>
              </a:rPr>
              <a:t>www.tinyurl.com/ljmumeetoo</a:t>
            </a:r>
            <a:r>
              <a:rPr lang="en-GB" dirty="0" smtClean="0"/>
              <a:t> </a:t>
            </a:r>
          </a:p>
          <a:p>
            <a:pPr marL="0" indent="0" algn="ctr">
              <a:buNone/>
              <a:defRPr/>
            </a:pPr>
            <a:endParaRPr lang="en-GB" sz="3600" dirty="0"/>
          </a:p>
          <a:p>
            <a:pPr marL="0" indent="0" algn="ctr">
              <a:buNone/>
              <a:defRPr/>
            </a:pPr>
            <a:r>
              <a:rPr lang="en-GB" b="1" dirty="0" smtClean="0"/>
              <a:t>2 Log in</a:t>
            </a:r>
          </a:p>
          <a:p>
            <a:pPr marL="0" indent="0" algn="ctr">
              <a:buNone/>
              <a:defRPr/>
            </a:pPr>
            <a:r>
              <a:rPr lang="en-GB" dirty="0" smtClean="0"/>
              <a:t>Via </a:t>
            </a:r>
            <a:r>
              <a:rPr lang="en-GB" dirty="0" err="1" smtClean="0"/>
              <a:t>AppPlayer</a:t>
            </a:r>
            <a:r>
              <a:rPr lang="en-GB" dirty="0" smtClean="0"/>
              <a:t> (</a:t>
            </a:r>
            <a:r>
              <a:rPr lang="en-GB" dirty="0" err="1" smtClean="0"/>
              <a:t>MeeToo</a:t>
            </a:r>
            <a:r>
              <a:rPr lang="en-GB" dirty="0" smtClean="0"/>
              <a:t> online version) or</a:t>
            </a:r>
          </a:p>
          <a:p>
            <a:pPr marL="0" indent="0" algn="ctr">
              <a:buNone/>
              <a:defRPr/>
            </a:pPr>
            <a:r>
              <a:rPr lang="en-GB" dirty="0">
                <a:hlinkClick r:id="rId4"/>
              </a:rPr>
              <a:t>https://</a:t>
            </a:r>
            <a:r>
              <a:rPr lang="en-GB" dirty="0" smtClean="0">
                <a:hlinkClick r:id="rId4"/>
              </a:rPr>
              <a:t>ljmu.meetoo.io/login</a:t>
            </a:r>
            <a:r>
              <a:rPr lang="en-GB" dirty="0" smtClean="0"/>
              <a:t> </a:t>
            </a:r>
          </a:p>
          <a:p>
            <a:pPr marL="0" indent="0" algn="ctr">
              <a:buNone/>
              <a:defRPr/>
            </a:pPr>
            <a:endParaRPr lang="en-GB" dirty="0" smtClean="0"/>
          </a:p>
          <a:p>
            <a:pPr marL="0" indent="0" algn="ctr">
              <a:buNone/>
              <a:defRPr/>
            </a:pPr>
            <a:r>
              <a:rPr lang="en-GB" b="1" dirty="0" smtClean="0"/>
              <a:t>3 Create a meeting</a:t>
            </a:r>
          </a:p>
          <a:p>
            <a:pPr marL="0" indent="0" algn="ctr">
              <a:buNone/>
              <a:defRPr/>
            </a:pPr>
            <a:endParaRPr lang="en-GB" sz="3600" b="1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2F1E-53F6-44E5-AA0F-EFDDFC7173A8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https://web.meetoo.com                                  Meeting ID: XXX-XXX-XXX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05278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en-GB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MeeToo</a:t>
            </a:r>
            <a:endParaRPr lang="en-GB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836712"/>
            <a:ext cx="8496300" cy="496887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will be using a </a:t>
            </a:r>
            <a:r>
              <a:rPr lang="en-GB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MeeToo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web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page during my lectures.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You are invited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to use your ‘phone’s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internet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capability to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send messages and responses to questions.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switch your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ringtone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and keypad tones to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silent.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Posting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via the internet is free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on the EDUROAM network.</a:t>
            </a:r>
          </a:p>
          <a:p>
            <a:pPr>
              <a:defRPr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Use the URL below or download the </a:t>
            </a:r>
            <a:r>
              <a:rPr lang="en-GB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MeeToo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app:</a:t>
            </a:r>
          </a:p>
          <a:p>
            <a:pPr marL="0" indent="0" algn="ctr">
              <a:spcBef>
                <a:spcPts val="1200"/>
              </a:spcBef>
              <a:buNone/>
              <a:defRPr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https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://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web.meetoo.com</a:t>
            </a:r>
          </a:p>
          <a:p>
            <a:pPr marL="0" indent="0" algn="ctr">
              <a:spcAft>
                <a:spcPts val="1200"/>
              </a:spcAft>
              <a:buNone/>
              <a:defRPr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Meeting ID</a:t>
            </a:r>
            <a:r>
              <a:rPr lang="en-GB" sz="240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b="1" smtClean="0"/>
              <a:t>XXX-XXX-XXX</a:t>
            </a:r>
            <a:endParaRPr lang="en-GB" b="1" dirty="0" smtClean="0"/>
          </a:p>
          <a:p>
            <a:pPr marL="0" indent="0" algn="ctr">
              <a:spcAft>
                <a:spcPts val="1200"/>
              </a:spcAft>
              <a:buNone/>
              <a:defRPr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Tap the 	     button to post a question.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C55A6-4EC2-4A5C-8CBA-DDEF85D37C99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spcBef>
                <a:spcPts val="1200"/>
              </a:spcBef>
              <a:defRPr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https://web.meetoo.com                                  Meeting ID: XXX-XXX-XXX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7824" y="4581128"/>
            <a:ext cx="694780" cy="50405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85843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GB" sz="2800" dirty="0" smtClean="0">
                <a:latin typeface="Arial" pitchFamily="34" charset="0"/>
                <a:cs typeface="Arial" pitchFamily="34" charset="0"/>
              </a:rPr>
              <a:t>This is a question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68313" y="1565275"/>
            <a:ext cx="3249612" cy="4672013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pPr marL="457200" indent="-457200">
              <a:buFont typeface="+mj-lt"/>
              <a:buAutoNum type="alphaLcParenR"/>
              <a:tabLst>
                <a:tab pos="762000" algn="l"/>
                <a:tab pos="1160463" algn="l"/>
              </a:tabLst>
            </a:pPr>
            <a:r>
              <a:rPr lang="en-GB" sz="2800" dirty="0" smtClean="0">
                <a:latin typeface="Arial" pitchFamily="34" charset="0"/>
                <a:cs typeface="Arial" pitchFamily="34" charset="0"/>
              </a:rPr>
              <a:t>Answer </a:t>
            </a:r>
          </a:p>
          <a:p>
            <a:pPr marL="457200" indent="-457200">
              <a:buFont typeface="+mj-lt"/>
              <a:buAutoNum type="alphaLcParenR"/>
              <a:tabLst>
                <a:tab pos="762000" algn="l"/>
                <a:tab pos="1160463" algn="l"/>
              </a:tabLst>
            </a:pPr>
            <a:r>
              <a:rPr lang="en-GB" sz="2800" dirty="0">
                <a:latin typeface="Arial" pitchFamily="34" charset="0"/>
                <a:cs typeface="Arial" pitchFamily="34" charset="0"/>
              </a:rPr>
              <a:t>Answer </a:t>
            </a:r>
            <a:endParaRPr lang="en-GB" sz="28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lphaLcParenR"/>
              <a:tabLst>
                <a:tab pos="762000" algn="l"/>
                <a:tab pos="1160463" algn="l"/>
              </a:tabLst>
            </a:pPr>
            <a:r>
              <a:rPr lang="en-GB" sz="2800" dirty="0">
                <a:latin typeface="Arial" pitchFamily="34" charset="0"/>
                <a:cs typeface="Arial" pitchFamily="34" charset="0"/>
              </a:rPr>
              <a:t>Answer </a:t>
            </a:r>
            <a:endParaRPr lang="en-GB" sz="28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lphaLcParenR"/>
              <a:tabLst>
                <a:tab pos="762000" algn="l"/>
                <a:tab pos="1160463" algn="l"/>
              </a:tabLst>
            </a:pPr>
            <a:r>
              <a:rPr lang="en-GB" sz="2800" dirty="0">
                <a:latin typeface="Arial" pitchFamily="34" charset="0"/>
                <a:cs typeface="Arial" pitchFamily="34" charset="0"/>
              </a:rPr>
              <a:t>Answer </a:t>
            </a:r>
            <a:endParaRPr lang="en-GB" sz="28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lphaLcParenR"/>
              <a:tabLst>
                <a:tab pos="762000" algn="l"/>
                <a:tab pos="1160463" algn="l"/>
              </a:tabLst>
            </a:pPr>
            <a:r>
              <a:rPr lang="en-GB" sz="2800" dirty="0">
                <a:latin typeface="Arial" pitchFamily="34" charset="0"/>
                <a:cs typeface="Arial" pitchFamily="34" charset="0"/>
              </a:rPr>
              <a:t>Answer</a:t>
            </a:r>
            <a:endParaRPr lang="en-GB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72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>
                <a:solidFill>
                  <a:schemeClr val="tx1"/>
                </a:solidFill>
              </a:rPr>
              <a:t>https://web.meetoo.com                                  Meeting ID: XXX-XXX-XXX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PAnswers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3995738" y="1547598"/>
            <a:ext cx="4679950" cy="46704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  <a:defRPr/>
            </a:pPr>
            <a:r>
              <a:rPr lang="en-GB" sz="2800" dirty="0" smtClean="0">
                <a:latin typeface="Arial" pitchFamily="34" charset="0"/>
                <a:cs typeface="Arial" pitchFamily="34" charset="0"/>
              </a:rPr>
              <a:t>Correct answer and explanation written here. </a:t>
            </a:r>
          </a:p>
          <a:p>
            <a:pPr>
              <a:lnSpc>
                <a:spcPct val="125000"/>
              </a:lnSpc>
              <a:buClr>
                <a:schemeClr val="tx2"/>
              </a:buClr>
              <a:tabLst>
                <a:tab pos="762000" algn="l"/>
                <a:tab pos="1160463" algn="l"/>
              </a:tabLst>
            </a:pPr>
            <a:endParaRPr lang="en-GB" sz="2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5000"/>
              </a:lnSpc>
              <a:buClr>
                <a:schemeClr val="tx2"/>
              </a:buClr>
              <a:tabLst>
                <a:tab pos="762000" algn="l"/>
                <a:tab pos="1160463" algn="l"/>
              </a:tabLst>
            </a:pPr>
            <a:endParaRPr lang="en-GB" sz="2800" dirty="0">
              <a:latin typeface="Tahoma" pitchFamily="34" charset="0"/>
            </a:endParaRPr>
          </a:p>
          <a:p>
            <a:pPr>
              <a:lnSpc>
                <a:spcPct val="125000"/>
              </a:lnSpc>
              <a:buClr>
                <a:schemeClr val="tx2"/>
              </a:buClr>
              <a:tabLst>
                <a:tab pos="762000" algn="l"/>
                <a:tab pos="1160463" algn="l"/>
              </a:tabLst>
            </a:pPr>
            <a:endParaRPr lang="en-GB" sz="28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125000"/>
              </a:lnSpc>
              <a:buClr>
                <a:schemeClr val="tx2"/>
              </a:buClr>
              <a:tabLst>
                <a:tab pos="762000" algn="l"/>
                <a:tab pos="1160463" algn="l"/>
              </a:tabLst>
            </a:pPr>
            <a:r>
              <a:rPr lang="en-GB" sz="2800" dirty="0" smtClean="0">
                <a:latin typeface="Arial" pitchFamily="34" charset="0"/>
                <a:cs typeface="Arial" pitchFamily="34" charset="0"/>
              </a:rPr>
              <a:t>		</a:t>
            </a:r>
          </a:p>
        </p:txBody>
      </p:sp>
      <p:sp>
        <p:nvSpPr>
          <p:cNvPr id="5" name="Rectangle 4"/>
          <p:cNvSpPr/>
          <p:nvPr/>
        </p:nvSpPr>
        <p:spPr>
          <a:xfrm flipH="1">
            <a:off x="3995738" y="1547598"/>
            <a:ext cx="4679950" cy="4751627"/>
          </a:xfrm>
          <a:prstGeom prst="rect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2F1E-53F6-44E5-AA0F-EFDDFC7173A8}" type="slidenum">
              <a:rPr lang="en-GB" smtClean="0"/>
              <a:pPr/>
              <a:t>4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07576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80920" cy="1143001"/>
          </a:xfrm>
        </p:spPr>
        <p:txBody>
          <a:bodyPr>
            <a:normAutofit/>
          </a:bodyPr>
          <a:lstStyle/>
          <a:p>
            <a:r>
              <a:rPr lang="en-GB" sz="3600" dirty="0" smtClean="0"/>
              <a:t>Our questions</a:t>
            </a:r>
          </a:p>
        </p:txBody>
      </p:sp>
      <p:sp>
        <p:nvSpPr>
          <p:cNvPr id="6147" name="Footer Placeholder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>
                <a:solidFill>
                  <a:schemeClr val="tx1"/>
                </a:solidFill>
              </a:rPr>
              <a:t>https://web.meetoo.com                                  Meeting ID: XXX-XXX-XXX</a:t>
            </a:r>
            <a:endParaRPr lang="en-GB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EA69A7-316A-4410-9271-1379F1CDE6EE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3059832" y="6309320"/>
            <a:ext cx="2883877" cy="9093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  <p:custDataLst>
      <p:tags r:id="rId2"/>
    </p:custDataLst>
    <p:controls>
      <mc:AlternateContent xmlns:mc="http://schemas.openxmlformats.org/markup-compatibility/2006">
        <mc:Choice xmlns:v="urn:schemas-microsoft-com:vml" Requires="v">
          <p:control spid="114733" name="TextBox1" r:id="rId3" imgW="8639280" imgH="5619600"/>
        </mc:Choice>
        <mc:Fallback>
          <p:control name="TextBox1" r:id="rId3" imgW="8639280" imgH="5619600">
            <p:pic>
              <p:nvPicPr>
                <p:cNvPr id="3" name="TextBox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6"/>
                <a:srcRect/>
                <a:stretch>
                  <a:fillRect/>
                </a:stretch>
              </p:blipFill>
              <p:spPr bwMode="auto">
                <a:xfrm>
                  <a:off x="250825" y="692150"/>
                  <a:ext cx="8640763" cy="56165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861697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LABELS" val="1"/>
  <p:tag name="PARTLISTDEFAULT" val="1"/>
  <p:tag name="INCORRECTPOINTVALUE" val="0"/>
  <p:tag name="AUTOADJUSTPARTRANGE" val="True"/>
  <p:tag name="FIBNUMRESULTS" val="5"/>
  <p:tag name="PRRESPONSE2" val="9"/>
  <p:tag name="PRRESPONSE6" val="5"/>
  <p:tag name="PRRESPONSE10" val="1"/>
  <p:tag name="CSVFORMAT" val="0"/>
  <p:tag name="RESPCOUNTERFORMAT" val="0"/>
  <p:tag name="ALLOWDUPLICATES" val="False"/>
  <p:tag name="REVIEWONLY" val="False"/>
  <p:tag name="RACEANIMATIONSPEED" val="3"/>
  <p:tag name="BUBBLENAMEVISIBLE" val="True"/>
  <p:tag name="CUSTOMGRIDBACKCOLOR" val="-2830136"/>
  <p:tag name="USESCHEMECOLORS" val="True"/>
  <p:tag name="GRIDROTATIONINTERVAL" val="2"/>
  <p:tag name="CHARTCOLORS" val="0"/>
  <p:tag name="INCLUDEPPT" val="True"/>
  <p:tag name="REALTIMEBACKUPPATH" val="(None)"/>
  <p:tag name="FIBDISPLAYRESULTS" val="True"/>
  <p:tag name="PRRESPONSE3" val="8"/>
  <p:tag name="PRRESPONSE8" val="3"/>
  <p:tag name="TPVERSION" val="2008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INCLUDENONRESPONDERS" val="Fals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RESETCHARTS" val="True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MULTIRESPDIVISOR" val="1"/>
  <p:tag name="SAVECSVWITHSESSION" val="True"/>
  <p:tag name="DISPLAYNAME" val="True"/>
  <p:tag name="PRRESPONSE7" val="4"/>
  <p:tag name="POLLINGCYCLE" val="2"/>
  <p:tag name="STDCHART" val="1"/>
  <p:tag name="RESPTABLESTYLE" val="-1"/>
  <p:tag name="CUSTOMCELLBACKCOLOR1" val="-657956"/>
  <p:tag name="PRRESPONSE4" val="7"/>
  <p:tag name="ADVANCEDSETTINGSVIEW" val="False"/>
  <p:tag name="DELIMITERS" val="3.1"/>
  <p:tag name="TPFULLVERSION" val="4.3.1.1108"/>
  <p:tag name="POWERPOINTVERSION" val="12.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0CFCBF1F0E7A420BBB9C899CE532EAC6"/>
  <p:tag name="SLIDEID" val="0CFCBF1F0E7A420BBB9C899CE532EAC6"/>
  <p:tag name="SLIDEORDER" val="1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AUTOADVANCE" val="False"/>
  <p:tag name="DELIMITERS" val="3.1"/>
  <p:tag name="VALUEFORMAT" val="0%"/>
  <p:tag name="QUESTIONALIAS" val="Which of the organic practicals is summatively assessed?"/>
  <p:tag name="ANSWERSALIAS" val="Acetanilide|smicln|Grignard|smicln|Piperine"/>
  <p:tag name="TOTALRESPONSES" val="0"/>
  <p:tag name="RESPONSESGATHERED" val="False"/>
  <p:tag name="ANONYMOUSTEMP" val="False"/>
  <p:tag name="VALUES" val="No Value|smicln|No Value|smicln|No Valu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3"/>
  <p:tag name="TEXTLENGTH" val="29"/>
  <p:tag name="FONTSIZE" val="32"/>
  <p:tag name="BULLETTYPE" val="ppBulletArabicPeriod"/>
  <p:tag name="ANSWERTEXT" val="Acetanilide&#10;Grignard&#10;Piperin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3"/>
  <p:tag name="TEXTLENGTH" val="29"/>
  <p:tag name="FONTSIZE" val="32"/>
  <p:tag name="BULLETTYPE" val="ppBulletArabicPeriod"/>
  <p:tag name="ANSWERTEXT" val="Acetanilide&#10;Grignard&#10;Piperin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2596</TotalTime>
  <Words>168</Words>
  <Application>Microsoft Office PowerPoint</Application>
  <PresentationFormat>On-screen Show (4:3)</PresentationFormat>
  <Paragraphs>44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Tahoma</vt:lpstr>
      <vt:lpstr>Times New Roman</vt:lpstr>
      <vt:lpstr>Calibri</vt:lpstr>
      <vt:lpstr>Arial</vt:lpstr>
      <vt:lpstr>Office Theme</vt:lpstr>
      <vt:lpstr>MeeToo in 7 minutes: ‘Ask the audience’ via students’ mobile devices</vt:lpstr>
      <vt:lpstr>PowerPoint Presentation</vt:lpstr>
      <vt:lpstr>MeeToo</vt:lpstr>
      <vt:lpstr>This is a question</vt:lpstr>
      <vt:lpstr>Our questions</vt:lpstr>
    </vt:vector>
  </TitlesOfParts>
  <Company>Liveroopl John Moores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5005CHACAP Chemistry of Life</dc:title>
  <dc:creator>PHCPDENT</dc:creator>
  <cp:lastModifiedBy>Denton, Philip</cp:lastModifiedBy>
  <cp:revision>344</cp:revision>
  <dcterms:created xsi:type="dcterms:W3CDTF">2011-09-22T08:33:52Z</dcterms:created>
  <dcterms:modified xsi:type="dcterms:W3CDTF">2017-09-19T15:06:54Z</dcterms:modified>
</cp:coreProperties>
</file>