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ctiveX/activeX1.xml" ContentType="application/vnd.ms-office.activeX+xml"/>
  <Override PartName="/ppt/notesSlides/notesSlide9.xml" ContentType="application/vnd.openxmlformats-officedocument.presentationml.notesSlide+xml"/>
  <Override PartName="/ppt/activeX/activeX2.xml" ContentType="application/vnd.ms-office.activeX+xml"/>
  <Override PartName="/ppt/notesSlides/notesSlide10.xml" ContentType="application/vnd.openxmlformats-officedocument.presentationml.notesSlide+xml"/>
  <Override PartName="/ppt/activeX/activeX3.xml" ContentType="application/vnd.ms-office.activeX+xml"/>
  <Override PartName="/ppt/notesSlides/notesSlide11.xml" ContentType="application/vnd.openxmlformats-officedocument.presentationml.notesSlide+xml"/>
  <Override PartName="/ppt/activeX/activeX4.xml" ContentType="application/vnd.ms-office.activeX+xml"/>
  <Override PartName="/ppt/notesSlides/notesSlide12.xml" ContentType="application/vnd.openxmlformats-officedocument.presentationml.notesSlide+xml"/>
  <Override PartName="/ppt/activeX/activeX5.xml" ContentType="application/vnd.ms-office.activeX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5" r:id="rId2"/>
    <p:sldId id="284" r:id="rId3"/>
    <p:sldId id="288" r:id="rId4"/>
    <p:sldId id="286" r:id="rId5"/>
    <p:sldId id="304" r:id="rId6"/>
    <p:sldId id="305" r:id="rId7"/>
    <p:sldId id="306" r:id="rId8"/>
    <p:sldId id="291" r:id="rId9"/>
    <p:sldId id="292" r:id="rId10"/>
    <p:sldId id="295" r:id="rId11"/>
    <p:sldId id="296" r:id="rId12"/>
    <p:sldId id="297" r:id="rId13"/>
    <p:sldId id="298" r:id="rId14"/>
    <p:sldId id="310" r:id="rId15"/>
    <p:sldId id="293" r:id="rId16"/>
    <p:sldId id="307" r:id="rId17"/>
    <p:sldId id="294" r:id="rId18"/>
    <p:sldId id="302" r:id="rId19"/>
    <p:sldId id="301" r:id="rId2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ton, Philip" initials="DP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32" autoAdjust="0"/>
    <p:restoredTop sz="90929"/>
  </p:normalViewPr>
  <p:slideViewPr>
    <p:cSldViewPr snapToGrid="0">
      <p:cViewPr varScale="1">
        <p:scale>
          <a:sx n="95" d="100"/>
          <a:sy n="95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9A22F8-C283-49BA-8193-64236727140A}" type="datetimeFigureOut">
              <a:rPr lang="en-GB"/>
              <a:pPr>
                <a:defRPr/>
              </a:pPr>
              <a:t>23/09/2016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9B0DB2-1542-46BF-BC8E-87707F1826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23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5E3E13-AB6F-459F-B05F-17A4D9CBC26F}" type="datetimeFigureOut">
              <a:rPr lang="en-GB"/>
              <a:pPr>
                <a:defRPr/>
              </a:pPr>
              <a:t>23/09/2016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A66736-BD19-4FD2-A178-19F6B321AF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82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32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167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85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67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3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5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15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9263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4638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34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96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572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528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812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07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080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01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82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719E-760F-4A3F-B8C3-E9F3FD9E5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06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E2D2-CAEC-469A-B006-E5FDA613F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4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6F67-82F3-424B-9871-D9BA4A51B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8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B1A1E-3E77-4F05-8F01-B5DCCCB98B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60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9054-285F-4695-9DE0-C6EEB1376C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8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961C-86B3-46FB-A5DB-76AC74170B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39E74-D9EA-4559-8D07-BC754B783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0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7472-2C32-4552-AD08-09E8F107DB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6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A15FE-07AD-482E-AAB8-A9A4E4A6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90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173AD-3B42-4910-94EB-E3160165D5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4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A9B62-3F96-40B1-871B-DB0F5C5C02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8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2914787-FD1A-4AC3-A9F2-939B122A7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2pPr>
      <a:lvl3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3pPr>
      <a:lvl4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4pPr>
      <a:lvl5pPr algn="l" rtl="0" eaLnBrk="0" fontAlgn="base" hangingPunct="0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5pPr>
      <a:lvl6pPr marL="4572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6pPr>
      <a:lvl7pPr marL="9144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7pPr>
      <a:lvl8pPr marL="13716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8pPr>
      <a:lvl9pPr marL="1828800" algn="l" rtl="0" fontAlgn="base">
        <a:spcBef>
          <a:spcPts val="500"/>
        </a:spcBef>
        <a:spcAft>
          <a:spcPts val="500"/>
        </a:spcAft>
        <a:defRPr sz="4400" b="1">
          <a:solidFill>
            <a:schemeClr val="tx2"/>
          </a:solidFill>
          <a:latin typeface="Arial Unicode MS" pitchFamily="34" charset="-128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ts val="500"/>
        </a:spcBef>
        <a:spcAft>
          <a:spcPts val="50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500"/>
        </a:spcBef>
        <a:spcAft>
          <a:spcPts val="500"/>
        </a:spcAft>
        <a:buChar char="–"/>
        <a:defRPr sz="2800" b="1">
          <a:solidFill>
            <a:schemeClr val="tx1"/>
          </a:solidFill>
          <a:latin typeface="+mj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ljmu.ac.uk/HSU/65144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.M.Akinsanya@ljmu.ac.u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ljmu.ac.uk/HSU/65144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hiCFdWeQfA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ies.ljmu.ac.uk/UserHome/Policies/PolicyDisplay.aspx?&amp;id=119&amp;l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j3QWrYtqb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1928858"/>
            <a:ext cx="8280400" cy="3097212"/>
          </a:xfrm>
        </p:spPr>
        <p:txBody>
          <a:bodyPr anchor="t"/>
          <a:lstStyle/>
          <a:p>
            <a:r>
              <a:rPr lang="en-GB" sz="3200" dirty="0" smtClean="0">
                <a:latin typeface="Calibri" pitchFamily="34" charset="0"/>
              </a:rPr>
              <a:t>University Teaching </a:t>
            </a:r>
            <a:r>
              <a:rPr lang="en-GB" sz="3200" dirty="0">
                <a:latin typeface="Calibri" pitchFamily="34" charset="0"/>
              </a:rPr>
              <a:t>Observation </a:t>
            </a:r>
            <a:r>
              <a:rPr lang="en-GB" sz="3200" dirty="0" smtClean="0">
                <a:latin typeface="Calibri" pitchFamily="34" charset="0"/>
              </a:rPr>
              <a:t>Scheme</a:t>
            </a:r>
            <a:r>
              <a:rPr lang="en-GB" sz="3200" b="1" dirty="0" smtClean="0">
                <a:latin typeface="Calibri" pitchFamily="34" charset="0"/>
              </a:rPr>
              <a:t> (2015-</a:t>
            </a:r>
            <a:br>
              <a:rPr lang="en-GB" sz="3200" b="1" dirty="0" smtClean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> </a:t>
            </a:r>
            <a:br>
              <a:rPr lang="en-GB" sz="3200" dirty="0" smtClean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>Faculty of Science Training</a:t>
            </a:r>
            <a:br>
              <a:rPr lang="en-GB" sz="3200" dirty="0" smtClean="0">
                <a:latin typeface="Calibri" pitchFamily="34" charset="0"/>
              </a:rPr>
            </a:br>
            <a:r>
              <a:rPr lang="en-GB" sz="1400" dirty="0" smtClean="0">
                <a:latin typeface="Calibri" pitchFamily="34" charset="0"/>
              </a:rPr>
              <a:t/>
            </a:r>
            <a:br>
              <a:rPr lang="en-GB" sz="1400" dirty="0" smtClean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/>
            </a:r>
            <a:br>
              <a:rPr lang="en-GB" sz="3200" dirty="0" smtClean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>Phil Denton</a:t>
            </a:r>
            <a:br>
              <a:rPr lang="en-GB" sz="3200" dirty="0" smtClean="0">
                <a:latin typeface="Calibri" pitchFamily="34" charset="0"/>
              </a:rPr>
            </a:br>
            <a:r>
              <a:rPr lang="en-GB" sz="3200" dirty="0" smtClean="0">
                <a:latin typeface="Calibri" pitchFamily="34" charset="0"/>
              </a:rPr>
              <a:t>Associate Dean (Education)</a:t>
            </a:r>
          </a:p>
        </p:txBody>
      </p:sp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230188"/>
            <a:ext cx="3521075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0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Inclusivity (tutor, materials)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4420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870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Structure (tutor, materials)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444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6725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502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Content (materials)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6468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795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Other (tutor)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7492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4651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</a:rPr>
              <a:t>Overall, were students engaged during this session</a:t>
            </a:r>
            <a:r>
              <a:rPr lang="en-GB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19426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dirty="0">
              <a:hlinkClick r:id="rId3"/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endParaRPr lang="en-GB" u="sng" dirty="0">
              <a:hlinkClick r:id="rId3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6088" y="119426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This question arose during discussions of the criteria with Faculty staff and was acknowledged as being of fundamental importance.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It recognises that a taught session is not simply the sum of its parts: For example, a charismatic lecturer might negate the need for high quality slides.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 five observation criteria act as useful prompts because, although they need not be demonstrated in full, any significant deficiency in any of them would impair potential engagement e.g.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Inaudible delivery.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Only acknowledging the front row of a class.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Not getting across the aims or purpose of the session.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Too-small font size on slides.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Not dealing with intrusive, extraneous noise.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The Disability </a:t>
            </a:r>
            <a:r>
              <a:rPr lang="en-GB" sz="3200" dirty="0">
                <a:latin typeface="Calibri" panose="020F0502020204030204" pitchFamily="34" charset="0"/>
              </a:rPr>
              <a:t>Discrimination </a:t>
            </a:r>
            <a:r>
              <a:rPr lang="en-GB" sz="3200" dirty="0" smtClean="0">
                <a:latin typeface="Calibri" panose="020F0502020204030204" pitchFamily="34" charset="0"/>
              </a:rPr>
              <a:t>Act </a:t>
            </a:r>
            <a:r>
              <a:rPr lang="en-GB" sz="3200" dirty="0">
                <a:latin typeface="Calibri" panose="020F0502020204030204" pitchFamily="34" charset="0"/>
                <a:cs typeface="Tahoma" pitchFamily="34" charset="0"/>
              </a:rPr>
              <a:t>1995 </a:t>
            </a:r>
            <a:r>
              <a:rPr lang="en-GB" sz="3200" dirty="0" smtClean="0">
                <a:latin typeface="Calibri" panose="020F0502020204030204" pitchFamily="34" charset="0"/>
              </a:rPr>
              <a:t>(DDA)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18410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This places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 duty on LJMU to make 'reasonable adjustments' for disabled staff and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students, and to be proactive. 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For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teaching materials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class,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general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advice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is: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Use black-on-white and/or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high contrast colours.</a:t>
            </a: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Adopt simple layouts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e.g.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avoid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text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on top of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imagery.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Favour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sans serif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fonts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such as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or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Calibri.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Avoid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italics and block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capitals.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Align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text to the left and avoid using justified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text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For printed materials, use font size 12 as a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minimum and avoid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glossy or patterned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paper.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Moni Akinsanya, Equality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Adviser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,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M.M.Akinsanya@ljmu.ac.uk</a:t>
            </a: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Safety of Students</a:t>
            </a:r>
            <a:r>
              <a:rPr lang="en-GB" sz="3200" dirty="0">
                <a:latin typeface="Calibri" panose="020F0502020204030204" pitchFamily="34" charset="0"/>
              </a:rPr>
              <a:t>: </a:t>
            </a:r>
            <a:r>
              <a:rPr lang="en-GB" sz="3200" dirty="0" smtClean="0">
                <a:latin typeface="Calibri" panose="020F0502020204030204" pitchFamily="34" charset="0"/>
              </a:rPr>
              <a:t>SPC13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19426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dirty="0">
              <a:hlinkClick r:id="rId3"/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endParaRPr lang="en-GB" u="sng" dirty="0">
              <a:hlinkClick r:id="rId3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6088" y="119426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“Academic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staff will generally be responsible for supervision of students carrying out work set or directed by the academic staff on University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premises…”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“This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will include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… under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emergency conditions, e.g. evacuating classes which they are teaching during fire alarm activations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.”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Consequently, there will a ‘reasonable expectation’ that tutors: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Ensure fire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exits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and passageways are clear.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Check that all students are seated and capacity is not exceeded. 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Safety Code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of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Practice 13: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https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  <a:hlinkClick r:id="rId3"/>
              </a:rPr>
              <a:t>://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www2.ljmu.ac.uk/HSU/65144.htm</a:t>
            </a: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 reminder that the observation is completely confidential, although a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third party would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need to be informed if there was a deviation from legally-obliged behaviour that the tutor was unwilling to change e.g. locking the classroom door to prevent latecomers entering.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Guidance for supportive feedback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218664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(Feedback forms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are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circulated during training for consideration).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Invite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GB" sz="2200" dirty="0" err="1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to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reflect on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how the session went and to elaborate on their written comments on Form A.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Identify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the positives in what you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observed: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Example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Make comments in the context of the </a:t>
            </a: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observations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you made.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Refer to additional sources of evidence in support of comments e.g. generic NSS/module appraisal remarks.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Make suggestions based on your practice or that of colleagues.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You are (probably) not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observee’s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line manager, however, if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is receptive or enquires about development, a reminder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LJMU offers ‘Presentation Skills’ training (1½ days).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 similar circumstances, permissible also to suggest that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arranges an informal observation of a colleague who is agreeable.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6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Forms and reporting arrangements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1" y="1218664"/>
            <a:ext cx="82296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Form A to be signed by both parties after post-observation meeting. Digital signatures are acceptable.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Signed Form A is retained by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and may be used in PDPR.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Form B is completed and signed by the observer, after discussion with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, and forwarded to the Associate Dean (Education).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Associate Dean (Education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) acts on information provided in Form B e.g. queries to estates or AV, organising of </a:t>
            </a: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general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staff development events.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Summary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218664"/>
            <a:ext cx="7917873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Each year, Science staff will either act as observer, or be observed by a trained and experienced member of staff.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The process consists of:</a:t>
            </a: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pre-observation meeting,</a:t>
            </a: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observation,</a:t>
            </a: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post-observation meeting.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Completed Faculty Teaching Observation form (Form A) is agreed, signed, and retained by the </a:t>
            </a:r>
            <a:r>
              <a:rPr lang="en-GB" sz="2200" dirty="0" err="1" smtClean="0">
                <a:latin typeface="Calibri" panose="020F0502020204030204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>
                <a:latin typeface="Calibri" panose="020F0502020204030204" pitchFamily="34" charset="0"/>
              </a:rPr>
              <a:t>Completed </a:t>
            </a:r>
            <a:r>
              <a:rPr lang="en-GB" sz="2200" dirty="0" smtClean="0">
                <a:latin typeface="Calibri" panose="020F0502020204030204" pitchFamily="34" charset="0"/>
              </a:rPr>
              <a:t>Observation Summary </a:t>
            </a:r>
            <a:r>
              <a:rPr lang="en-GB" sz="2200" dirty="0">
                <a:latin typeface="Calibri" panose="020F0502020204030204" pitchFamily="34" charset="0"/>
              </a:rPr>
              <a:t>form (Form </a:t>
            </a:r>
            <a:r>
              <a:rPr lang="en-GB" sz="2200" dirty="0" smtClean="0">
                <a:latin typeface="Calibri" panose="020F0502020204030204" pitchFamily="34" charset="0"/>
              </a:rPr>
              <a:t>B) is agreed, signed and forwarded to Associate Dean (Education).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</a:rPr>
              <a:t>I will email you with links to these slides, electronic copies of finalised forms A and B, and a (very) short evaluation survey.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22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3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Aims of this session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22997" y="1385888"/>
            <a:ext cx="7827667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provide information on the LJMU teaching observation scheme and associated processes.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To discuss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 Faculty’s observation criteria to ensure consistency in their application.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consider classroom-relevant legislation.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review some recommended practices in giving supportive  feedback.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confirm reporting arrangements (Form A and B).</a:t>
            </a:r>
          </a:p>
          <a:p>
            <a:pPr marL="0" indent="0" algn="r" eaLnBrk="1" hangingPunct="1">
              <a:spcBef>
                <a:spcPts val="1800"/>
              </a:spcBef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…. before we continue, let’s introduce ourselves.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>
                <a:latin typeface="Calibri" panose="020F0502020204030204" pitchFamily="34" charset="0"/>
              </a:rPr>
              <a:t>Background to the Scheme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194495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The </a:t>
            </a:r>
            <a:r>
              <a:rPr lang="en-GB" sz="2200" b="1" dirty="0">
                <a:latin typeface="Calibri" panose="020F0502020204030204" pitchFamily="34" charset="0"/>
                <a:cs typeface="Tahoma" pitchFamily="34" charset="0"/>
                <a:hlinkClick r:id="rId3"/>
              </a:rPr>
              <a:t>new teaching observation scheme</a:t>
            </a:r>
            <a:r>
              <a:rPr lang="en-GB" sz="2200" b="1" dirty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replaces both the direct observation and peer review schemes.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It is aligned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with the new QAA Code for HE: Expectation B3.3 Qualified and Professional Staff.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“The </a:t>
            </a:r>
            <a:r>
              <a:rPr lang="en-GB" sz="2200" i="1" dirty="0">
                <a:latin typeface="Calibri" panose="020F0502020204030204" pitchFamily="34" charset="0"/>
                <a:cs typeface="Tahoma" pitchFamily="34" charset="0"/>
              </a:rPr>
              <a:t>purpose of the revised Teaching Observation Scheme is to enable academic staff to gain feedback from a trained and </a:t>
            </a: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experienced </a:t>
            </a:r>
            <a:r>
              <a:rPr lang="en-GB" sz="2200" i="1" dirty="0">
                <a:latin typeface="Calibri" panose="020F0502020204030204" pitchFamily="34" charset="0"/>
                <a:cs typeface="Tahoma" pitchFamily="34" charset="0"/>
              </a:rPr>
              <a:t>observer as part of a process of reflection on teaching performance with an increased emphasis on the intention to engage academics in critical discussion about learning and teaching</a:t>
            </a: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.”</a:t>
            </a:r>
            <a:endParaRPr lang="en-GB" sz="2200" i="1" dirty="0">
              <a:latin typeface="Calibri" panose="020F0502020204030204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42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Background to the Scheme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381533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Objectives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provide an opportunity for staff to reflect on their practice.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identify and disseminate good practice.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engage academic staff in self-reflection and critical discourse.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link staff development support to strategic improvements in teaching and learning.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promote the scholarship of teaching and learning.</a:t>
            </a: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provide evidence of LJMU’s commitment to improving the quality of learning opportunities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Underlying Principle: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Teaching observation is a confidential, developmental process that takes places within a supportive environment and, as such, you cannot ‘fail’ a teaching observation.</a:t>
            </a:r>
            <a:endParaRPr lang="en-GB" sz="2200" b="1" dirty="0" smtClean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2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Process for observers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381533"/>
            <a:ext cx="8499475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Pre-observation meeting</a:t>
            </a:r>
            <a:endParaRPr lang="en-GB" sz="2200" b="1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You should contact your identified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from the list circulated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by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your Director</a:t>
            </a:r>
            <a:r>
              <a:rPr lang="en-GB" sz="2200" i="1" dirty="0" smtClean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at the start of each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semester: Forward the Faculty Teaching Observation Form (Form A) to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and agree a suitable teaching session to observe.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You should observe a session where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is engaged with the class throughout the entire session e.g. lecture, workshop.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Arrange a pre-observation meeting: 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discuss the intended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outcomes of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observed session.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agree a focus of the observation.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review associated resources or strategies, where relevant.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clarify the observation criteria with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To agree a time, date, venue for post-observation meeting.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Process for observers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9" y="1381533"/>
            <a:ext cx="8147194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Observation</a:t>
            </a:r>
            <a:endParaRPr lang="en-GB" sz="2200" b="1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Arrive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5 minutes before start of the observed session.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It is better to sit at the rear so that you can observe the full class and properly assess audibility and visual aids. 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You may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or may not be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introduced by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Positively acknowledge the </a:t>
            </a:r>
            <a:r>
              <a:rPr lang="en-GB" sz="2200" dirty="0" err="1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at the end of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session. The post-observation meeting will be at another time in order that Part 2 of Form A may be completed.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3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Process for observers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9" y="1381533"/>
            <a:ext cx="8147194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Post-observation meeting</a:t>
            </a:r>
            <a:endParaRPr lang="en-GB" sz="2200" b="1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Arranged by the observer and normally within 2 weeks of the observation.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Discuss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observee’s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written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reflections on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session, recorded on Part 2 of the Faculty Observation Form, Form A.</a:t>
            </a:r>
          </a:p>
          <a:p>
            <a:pPr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Before, during, or after the meeting: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Consider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the </a:t>
            </a:r>
            <a:r>
              <a:rPr lang="en-GB" sz="2200" dirty="0" err="1">
                <a:latin typeface="Calibri" panose="020F0502020204030204" pitchFamily="34" charset="0"/>
                <a:cs typeface="Tahoma" pitchFamily="34" charset="0"/>
              </a:rPr>
              <a:t>observee’s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reflections and write down your response and observations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of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session on Form A. </a:t>
            </a:r>
          </a:p>
          <a:p>
            <a:pPr lvl="1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Complete the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Observation Summary Form (Form B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): 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lvl="2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Note any issues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that adversely affected the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session that were outside the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control of the </a:t>
            </a:r>
            <a:r>
              <a:rPr lang="en-GB" sz="2200" dirty="0" err="1" smtClean="0">
                <a:latin typeface="Calibri" panose="020F0502020204030204" pitchFamily="34" charset="0"/>
                <a:cs typeface="Tahoma" pitchFamily="34" charset="0"/>
              </a:rPr>
              <a:t>observee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lvl="2" eaLnBrk="1" hangingPunct="1">
              <a:spcBef>
                <a:spcPts val="400"/>
              </a:spcBef>
              <a:buFontTx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Note any good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practice for wider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dissemination.</a:t>
            </a:r>
          </a:p>
          <a:p>
            <a:pPr marL="457200" eaLnBrk="1" hangingPunct="1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Forms considered in detail later.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590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For discussion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088" y="1381532"/>
            <a:ext cx="8499475" cy="509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1513" algn="l"/>
                <a:tab pos="2185988" algn="l"/>
                <a:tab pos="2576513" algn="l"/>
                <a:tab pos="4373563" algn="l"/>
                <a:tab pos="48498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Faculty Observation Criteria 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These criteria are aligned with the UK Professional Standards Framework: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D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elivery: The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tutor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’s presentation of the taught material.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I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nclusivity: How the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tutor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and teaching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materials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ensured that the whole class were included.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S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tructure: Organisation of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material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 and contextualisation by the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tutor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C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ontent: The quality and appropriateness of the presented </a:t>
            </a:r>
            <a:r>
              <a:rPr lang="en-GB" sz="2200" u="sng" dirty="0" smtClean="0">
                <a:latin typeface="Calibri" panose="020F0502020204030204" pitchFamily="34" charset="0"/>
                <a:cs typeface="Tahoma" pitchFamily="34" charset="0"/>
              </a:rPr>
              <a:t>material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O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ther: 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Other ways in which the </a:t>
            </a:r>
            <a:r>
              <a:rPr lang="en-GB" sz="2200" u="sng" dirty="0">
                <a:latin typeface="Calibri" panose="020F0502020204030204" pitchFamily="34" charset="0"/>
                <a:cs typeface="Tahoma" pitchFamily="34" charset="0"/>
              </a:rPr>
              <a:t>tutor</a:t>
            </a:r>
            <a:r>
              <a:rPr lang="en-GB" sz="2200" dirty="0">
                <a:latin typeface="Calibri" panose="020F0502020204030204" pitchFamily="34" charset="0"/>
                <a:cs typeface="Tahoma" pitchFamily="34" charset="0"/>
              </a:rPr>
              <a:t> ensured a smooth, comfortable and safe session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These prompts help to frame feedback remarks before the final question on Form A, “Overall, were students engaged during this session?”</a:t>
            </a: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In groups of 2-4, consider the questions that you would ask yourself to determine if </a:t>
            </a: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good practice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was demonstrated</a:t>
            </a:r>
            <a:r>
              <a:rPr lang="en-GB" sz="2200" b="1" dirty="0" smtClean="0">
                <a:latin typeface="Calibri" panose="020F0502020204030204" pitchFamily="34" charset="0"/>
                <a:cs typeface="Tahoma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with respect to 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  <a:hlinkClick r:id="rId3"/>
              </a:rPr>
              <a:t>DISCO</a:t>
            </a:r>
            <a:r>
              <a:rPr lang="en-GB" sz="22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</a:p>
          <a:p>
            <a:pPr marL="0" indent="0" eaLnBrk="1" hangingPunct="1">
              <a:spcBef>
                <a:spcPct val="20000"/>
              </a:spcBef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  <a:cs typeface="Tahoma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GB" sz="2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5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Delivery (tutor)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3408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1154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Unicode MS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1475</Words>
  <Application>Microsoft Office PowerPoint</Application>
  <PresentationFormat>On-screen Show (4:3)</PresentationFormat>
  <Paragraphs>207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University Teaching Observation Scheme (2015-   Faculty of Science Training   Phil Denton Associate Dean (Education)</vt:lpstr>
      <vt:lpstr>Aims of this session</vt:lpstr>
      <vt:lpstr>Background to the Scheme</vt:lpstr>
      <vt:lpstr>Background to the Scheme</vt:lpstr>
      <vt:lpstr>Process for observers</vt:lpstr>
      <vt:lpstr>Process for observers</vt:lpstr>
      <vt:lpstr>Process for observers</vt:lpstr>
      <vt:lpstr>For discussion</vt:lpstr>
      <vt:lpstr>Delivery (tutor)</vt:lpstr>
      <vt:lpstr>Inclusivity (tutor, materials)</vt:lpstr>
      <vt:lpstr>Structure (tutor, materials)</vt:lpstr>
      <vt:lpstr>Content (materials)</vt:lpstr>
      <vt:lpstr>Other (tutor)</vt:lpstr>
      <vt:lpstr>Overall, were students engaged during this session?</vt:lpstr>
      <vt:lpstr>The Disability Discrimination Act 1995 (DDA)</vt:lpstr>
      <vt:lpstr>Safety of Students: SPC13</vt:lpstr>
      <vt:lpstr>Guidance for supportive feedback</vt:lpstr>
      <vt:lpstr>Forms and reporting arrangements</vt:lpstr>
      <vt:lpstr>Summary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Digestive Enzymes:  They really take the biscuit!</dc:title>
  <dc:creator>PHCPDENT</dc:creator>
  <cp:lastModifiedBy>phcpdent</cp:lastModifiedBy>
  <cp:revision>281</cp:revision>
  <cp:lastPrinted>2012-11-09T14:19:09Z</cp:lastPrinted>
  <dcterms:created xsi:type="dcterms:W3CDTF">2005-10-11T09:00:31Z</dcterms:created>
  <dcterms:modified xsi:type="dcterms:W3CDTF">2016-09-23T14:15:17Z</dcterms:modified>
</cp:coreProperties>
</file>