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71" r:id="rId6"/>
    <p:sldId id="259" r:id="rId7"/>
    <p:sldId id="260" r:id="rId8"/>
    <p:sldId id="269" r:id="rId9"/>
    <p:sldId id="261" r:id="rId10"/>
    <p:sldId id="263" r:id="rId11"/>
    <p:sldId id="265" r:id="rId12"/>
    <p:sldId id="272" r:id="rId13"/>
    <p:sldId id="266" r:id="rId14"/>
    <p:sldId id="267" r:id="rId15"/>
    <p:sldId id="273" r:id="rId16"/>
    <p:sldId id="262" r:id="rId17"/>
    <p:sldId id="264" r:id="rId18"/>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276" y="90"/>
      </p:cViewPr>
      <p:guideLst>
        <p:guide orient="horz" pos="2160"/>
        <p:guide pos="2880"/>
      </p:guideLst>
    </p:cSldViewPr>
  </p:slideViewPr>
  <p:notesTextViewPr>
    <p:cViewPr>
      <p:scale>
        <a:sx n="1" d="1"/>
        <a:sy n="1" d="1"/>
      </p:scale>
      <p:origin x="0" y="0"/>
    </p:cViewPr>
  </p:notesTextViewPr>
  <p:sorterViewPr>
    <p:cViewPr>
      <p:scale>
        <a:sx n="100" d="100"/>
        <a:sy n="100" d="100"/>
      </p:scale>
      <p:origin x="0" y="12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bpssjb2\AppData\Local\Microsoft\Windows\Temporary%20Internet%20Files\Content.Outlook\3S95ZK6Y\ACJ_Judge_Misfit_Scores_Manchester_University_School-of-Pharmacy_April-20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Mark after 8 rounds of marking</a:t>
            </a:r>
          </a:p>
        </c:rich>
      </c:tx>
      <c:layout/>
      <c:overlay val="0"/>
    </c:title>
    <c:autoTitleDeleted val="0"/>
    <c:plotArea>
      <c:layout>
        <c:manualLayout>
          <c:layoutTarget val="inner"/>
          <c:xMode val="edge"/>
          <c:yMode val="edge"/>
          <c:x val="4.6011232617227775E-2"/>
          <c:y val="0.1296902453309039"/>
          <c:w val="0.93301361963576124"/>
          <c:h val="0.81507103967375982"/>
        </c:manualLayout>
      </c:layout>
      <c:lineChart>
        <c:grouping val="standard"/>
        <c:varyColors val="0"/>
        <c:ser>
          <c:idx val="0"/>
          <c:order val="0"/>
          <c:tx>
            <c:strRef>
              <c:f>'[ACJ_Judge_Misfit_Scores_Manchester_University_School-of-Pharmacy_April-2016.xls]Round 8'!$E$1</c:f>
              <c:strCache>
                <c:ptCount val="1"/>
                <c:pt idx="0">
                  <c:v>Mark</c:v>
                </c:pt>
              </c:strCache>
            </c:strRef>
          </c:tx>
          <c:errBars>
            <c:errDir val="y"/>
            <c:errBarType val="both"/>
            <c:errValType val="cust"/>
            <c:noEndCap val="0"/>
            <c:plus>
              <c:numRef>
                <c:f>'[ACJ_Judge_Misfit_Scores_Manchester_University_School-of-Pharmacy_April-2016.xls]Round 8'!$F$2:$F$66</c:f>
                <c:numCache>
                  <c:formatCode>General</c:formatCode>
                  <c:ptCount val="65"/>
                  <c:pt idx="0">
                    <c:v>0.6</c:v>
                  </c:pt>
                  <c:pt idx="1">
                    <c:v>0.4</c:v>
                  </c:pt>
                  <c:pt idx="2">
                    <c:v>0.5</c:v>
                  </c:pt>
                  <c:pt idx="3">
                    <c:v>0.4</c:v>
                  </c:pt>
                  <c:pt idx="4">
                    <c:v>0.5</c:v>
                  </c:pt>
                  <c:pt idx="5">
                    <c:v>0.4</c:v>
                  </c:pt>
                  <c:pt idx="6">
                    <c:v>0.5</c:v>
                  </c:pt>
                  <c:pt idx="7">
                    <c:v>0.4</c:v>
                  </c:pt>
                  <c:pt idx="8">
                    <c:v>0.4</c:v>
                  </c:pt>
                  <c:pt idx="9">
                    <c:v>0.5</c:v>
                  </c:pt>
                  <c:pt idx="10">
                    <c:v>0.4</c:v>
                  </c:pt>
                  <c:pt idx="11">
                    <c:v>0.4</c:v>
                  </c:pt>
                  <c:pt idx="12">
                    <c:v>0.4</c:v>
                  </c:pt>
                  <c:pt idx="13">
                    <c:v>0.4</c:v>
                  </c:pt>
                  <c:pt idx="14">
                    <c:v>0.4</c:v>
                  </c:pt>
                  <c:pt idx="15">
                    <c:v>0.3</c:v>
                  </c:pt>
                  <c:pt idx="16">
                    <c:v>0.5</c:v>
                  </c:pt>
                  <c:pt idx="17">
                    <c:v>0.4</c:v>
                  </c:pt>
                  <c:pt idx="18">
                    <c:v>0.4</c:v>
                  </c:pt>
                  <c:pt idx="19">
                    <c:v>0.5</c:v>
                  </c:pt>
                  <c:pt idx="20">
                    <c:v>0.4</c:v>
                  </c:pt>
                  <c:pt idx="21">
                    <c:v>0.6</c:v>
                  </c:pt>
                  <c:pt idx="22">
                    <c:v>0.5</c:v>
                  </c:pt>
                  <c:pt idx="23">
                    <c:v>0.7</c:v>
                  </c:pt>
                  <c:pt idx="24">
                    <c:v>0.5</c:v>
                  </c:pt>
                  <c:pt idx="25">
                    <c:v>0.7</c:v>
                  </c:pt>
                  <c:pt idx="26">
                    <c:v>0.7</c:v>
                  </c:pt>
                  <c:pt idx="27">
                    <c:v>0.5</c:v>
                  </c:pt>
                  <c:pt idx="28">
                    <c:v>0.4</c:v>
                  </c:pt>
                  <c:pt idx="29">
                    <c:v>0.4</c:v>
                  </c:pt>
                  <c:pt idx="30">
                    <c:v>0.4</c:v>
                  </c:pt>
                  <c:pt idx="31">
                    <c:v>0.5</c:v>
                  </c:pt>
                  <c:pt idx="32">
                    <c:v>0.4</c:v>
                  </c:pt>
                  <c:pt idx="33">
                    <c:v>0.3</c:v>
                  </c:pt>
                  <c:pt idx="34">
                    <c:v>0.4</c:v>
                  </c:pt>
                  <c:pt idx="35">
                    <c:v>0.7</c:v>
                  </c:pt>
                  <c:pt idx="36">
                    <c:v>0.4</c:v>
                  </c:pt>
                  <c:pt idx="37">
                    <c:v>0.5</c:v>
                  </c:pt>
                  <c:pt idx="38">
                    <c:v>0.6</c:v>
                  </c:pt>
                  <c:pt idx="39">
                    <c:v>0.4</c:v>
                  </c:pt>
                  <c:pt idx="40">
                    <c:v>0.4</c:v>
                  </c:pt>
                  <c:pt idx="41">
                    <c:v>0.4</c:v>
                  </c:pt>
                  <c:pt idx="42">
                    <c:v>0.4</c:v>
                  </c:pt>
                  <c:pt idx="43">
                    <c:v>0.5</c:v>
                  </c:pt>
                  <c:pt idx="44">
                    <c:v>0.4</c:v>
                  </c:pt>
                  <c:pt idx="45">
                    <c:v>0.6</c:v>
                  </c:pt>
                  <c:pt idx="46">
                    <c:v>0.5</c:v>
                  </c:pt>
                  <c:pt idx="47">
                    <c:v>0.4</c:v>
                  </c:pt>
                  <c:pt idx="48">
                    <c:v>0.4</c:v>
                  </c:pt>
                  <c:pt idx="49">
                    <c:v>0.6</c:v>
                  </c:pt>
                  <c:pt idx="50">
                    <c:v>0.4</c:v>
                  </c:pt>
                  <c:pt idx="51">
                    <c:v>0.4</c:v>
                  </c:pt>
                  <c:pt idx="52">
                    <c:v>0.4</c:v>
                  </c:pt>
                  <c:pt idx="53">
                    <c:v>0.4</c:v>
                  </c:pt>
                  <c:pt idx="54">
                    <c:v>0.4</c:v>
                  </c:pt>
                  <c:pt idx="55">
                    <c:v>0.4</c:v>
                  </c:pt>
                  <c:pt idx="56">
                    <c:v>0.4</c:v>
                  </c:pt>
                  <c:pt idx="57">
                    <c:v>0.4</c:v>
                  </c:pt>
                  <c:pt idx="58">
                    <c:v>0.5</c:v>
                  </c:pt>
                  <c:pt idx="59">
                    <c:v>0.5</c:v>
                  </c:pt>
                  <c:pt idx="60">
                    <c:v>0.6</c:v>
                  </c:pt>
                  <c:pt idx="61">
                    <c:v>0.4</c:v>
                  </c:pt>
                  <c:pt idx="62">
                    <c:v>0.4</c:v>
                  </c:pt>
                  <c:pt idx="63">
                    <c:v>0.4</c:v>
                  </c:pt>
                  <c:pt idx="64">
                    <c:v>0.8</c:v>
                  </c:pt>
                </c:numCache>
              </c:numRef>
            </c:plus>
            <c:minus>
              <c:numRef>
                <c:f>'[ACJ_Judge_Misfit_Scores_Manchester_University_School-of-Pharmacy_April-2016.xls]Round 8'!$F$2:$F$66</c:f>
                <c:numCache>
                  <c:formatCode>General</c:formatCode>
                  <c:ptCount val="65"/>
                  <c:pt idx="0">
                    <c:v>0.6</c:v>
                  </c:pt>
                  <c:pt idx="1">
                    <c:v>0.4</c:v>
                  </c:pt>
                  <c:pt idx="2">
                    <c:v>0.5</c:v>
                  </c:pt>
                  <c:pt idx="3">
                    <c:v>0.4</c:v>
                  </c:pt>
                  <c:pt idx="4">
                    <c:v>0.5</c:v>
                  </c:pt>
                  <c:pt idx="5">
                    <c:v>0.4</c:v>
                  </c:pt>
                  <c:pt idx="6">
                    <c:v>0.5</c:v>
                  </c:pt>
                  <c:pt idx="7">
                    <c:v>0.4</c:v>
                  </c:pt>
                  <c:pt idx="8">
                    <c:v>0.4</c:v>
                  </c:pt>
                  <c:pt idx="9">
                    <c:v>0.5</c:v>
                  </c:pt>
                  <c:pt idx="10">
                    <c:v>0.4</c:v>
                  </c:pt>
                  <c:pt idx="11">
                    <c:v>0.4</c:v>
                  </c:pt>
                  <c:pt idx="12">
                    <c:v>0.4</c:v>
                  </c:pt>
                  <c:pt idx="13">
                    <c:v>0.4</c:v>
                  </c:pt>
                  <c:pt idx="14">
                    <c:v>0.4</c:v>
                  </c:pt>
                  <c:pt idx="15">
                    <c:v>0.3</c:v>
                  </c:pt>
                  <c:pt idx="16">
                    <c:v>0.5</c:v>
                  </c:pt>
                  <c:pt idx="17">
                    <c:v>0.4</c:v>
                  </c:pt>
                  <c:pt idx="18">
                    <c:v>0.4</c:v>
                  </c:pt>
                  <c:pt idx="19">
                    <c:v>0.5</c:v>
                  </c:pt>
                  <c:pt idx="20">
                    <c:v>0.4</c:v>
                  </c:pt>
                  <c:pt idx="21">
                    <c:v>0.6</c:v>
                  </c:pt>
                  <c:pt idx="22">
                    <c:v>0.5</c:v>
                  </c:pt>
                  <c:pt idx="23">
                    <c:v>0.7</c:v>
                  </c:pt>
                  <c:pt idx="24">
                    <c:v>0.5</c:v>
                  </c:pt>
                  <c:pt idx="25">
                    <c:v>0.7</c:v>
                  </c:pt>
                  <c:pt idx="26">
                    <c:v>0.7</c:v>
                  </c:pt>
                  <c:pt idx="27">
                    <c:v>0.5</c:v>
                  </c:pt>
                  <c:pt idx="28">
                    <c:v>0.4</c:v>
                  </c:pt>
                  <c:pt idx="29">
                    <c:v>0.4</c:v>
                  </c:pt>
                  <c:pt idx="30">
                    <c:v>0.4</c:v>
                  </c:pt>
                  <c:pt idx="31">
                    <c:v>0.5</c:v>
                  </c:pt>
                  <c:pt idx="32">
                    <c:v>0.4</c:v>
                  </c:pt>
                  <c:pt idx="33">
                    <c:v>0.3</c:v>
                  </c:pt>
                  <c:pt idx="34">
                    <c:v>0.4</c:v>
                  </c:pt>
                  <c:pt idx="35">
                    <c:v>0.7</c:v>
                  </c:pt>
                  <c:pt idx="36">
                    <c:v>0.4</c:v>
                  </c:pt>
                  <c:pt idx="37">
                    <c:v>0.5</c:v>
                  </c:pt>
                  <c:pt idx="38">
                    <c:v>0.6</c:v>
                  </c:pt>
                  <c:pt idx="39">
                    <c:v>0.4</c:v>
                  </c:pt>
                  <c:pt idx="40">
                    <c:v>0.4</c:v>
                  </c:pt>
                  <c:pt idx="41">
                    <c:v>0.4</c:v>
                  </c:pt>
                  <c:pt idx="42">
                    <c:v>0.4</c:v>
                  </c:pt>
                  <c:pt idx="43">
                    <c:v>0.5</c:v>
                  </c:pt>
                  <c:pt idx="44">
                    <c:v>0.4</c:v>
                  </c:pt>
                  <c:pt idx="45">
                    <c:v>0.6</c:v>
                  </c:pt>
                  <c:pt idx="46">
                    <c:v>0.5</c:v>
                  </c:pt>
                  <c:pt idx="47">
                    <c:v>0.4</c:v>
                  </c:pt>
                  <c:pt idx="48">
                    <c:v>0.4</c:v>
                  </c:pt>
                  <c:pt idx="49">
                    <c:v>0.6</c:v>
                  </c:pt>
                  <c:pt idx="50">
                    <c:v>0.4</c:v>
                  </c:pt>
                  <c:pt idx="51">
                    <c:v>0.4</c:v>
                  </c:pt>
                  <c:pt idx="52">
                    <c:v>0.4</c:v>
                  </c:pt>
                  <c:pt idx="53">
                    <c:v>0.4</c:v>
                  </c:pt>
                  <c:pt idx="54">
                    <c:v>0.4</c:v>
                  </c:pt>
                  <c:pt idx="55">
                    <c:v>0.4</c:v>
                  </c:pt>
                  <c:pt idx="56">
                    <c:v>0.4</c:v>
                  </c:pt>
                  <c:pt idx="57">
                    <c:v>0.4</c:v>
                  </c:pt>
                  <c:pt idx="58">
                    <c:v>0.5</c:v>
                  </c:pt>
                  <c:pt idx="59">
                    <c:v>0.5</c:v>
                  </c:pt>
                  <c:pt idx="60">
                    <c:v>0.6</c:v>
                  </c:pt>
                  <c:pt idx="61">
                    <c:v>0.4</c:v>
                  </c:pt>
                  <c:pt idx="62">
                    <c:v>0.4</c:v>
                  </c:pt>
                  <c:pt idx="63">
                    <c:v>0.4</c:v>
                  </c:pt>
                  <c:pt idx="64">
                    <c:v>0.8</c:v>
                  </c:pt>
                </c:numCache>
              </c:numRef>
            </c:minus>
          </c:errBars>
          <c:val>
            <c:numRef>
              <c:f>'[ACJ_Judge_Misfit_Scores_Manchester_University_School-of-Pharmacy_April-2016.xls]Round 8'!$E$2:$E$66</c:f>
              <c:numCache>
                <c:formatCode>General</c:formatCode>
                <c:ptCount val="65"/>
                <c:pt idx="0">
                  <c:v>10</c:v>
                </c:pt>
                <c:pt idx="1">
                  <c:v>9.3000000000000007</c:v>
                </c:pt>
                <c:pt idx="2">
                  <c:v>9.3000000000000007</c:v>
                </c:pt>
                <c:pt idx="3">
                  <c:v>9.1999999999999993</c:v>
                </c:pt>
                <c:pt idx="4">
                  <c:v>9.1</c:v>
                </c:pt>
                <c:pt idx="5">
                  <c:v>8.9</c:v>
                </c:pt>
                <c:pt idx="6">
                  <c:v>8.8000000000000007</c:v>
                </c:pt>
                <c:pt idx="7">
                  <c:v>8.8000000000000007</c:v>
                </c:pt>
                <c:pt idx="8">
                  <c:v>8.6999999999999993</c:v>
                </c:pt>
                <c:pt idx="9">
                  <c:v>8.6999999999999993</c:v>
                </c:pt>
                <c:pt idx="10">
                  <c:v>8.6</c:v>
                </c:pt>
                <c:pt idx="11">
                  <c:v>8.6</c:v>
                </c:pt>
                <c:pt idx="12">
                  <c:v>8.6</c:v>
                </c:pt>
                <c:pt idx="13">
                  <c:v>8.4</c:v>
                </c:pt>
                <c:pt idx="14">
                  <c:v>8.3000000000000007</c:v>
                </c:pt>
                <c:pt idx="15">
                  <c:v>8.1999999999999993</c:v>
                </c:pt>
                <c:pt idx="16">
                  <c:v>8.1</c:v>
                </c:pt>
                <c:pt idx="17">
                  <c:v>8.1</c:v>
                </c:pt>
                <c:pt idx="18">
                  <c:v>7.9</c:v>
                </c:pt>
                <c:pt idx="19">
                  <c:v>7.9</c:v>
                </c:pt>
                <c:pt idx="20">
                  <c:v>7.7</c:v>
                </c:pt>
                <c:pt idx="21">
                  <c:v>7.3</c:v>
                </c:pt>
                <c:pt idx="22">
                  <c:v>7</c:v>
                </c:pt>
                <c:pt idx="23">
                  <c:v>7</c:v>
                </c:pt>
                <c:pt idx="24">
                  <c:v>6.8</c:v>
                </c:pt>
                <c:pt idx="25">
                  <c:v>6.4</c:v>
                </c:pt>
                <c:pt idx="26">
                  <c:v>6</c:v>
                </c:pt>
                <c:pt idx="27">
                  <c:v>5.9</c:v>
                </c:pt>
                <c:pt idx="28">
                  <c:v>5.9</c:v>
                </c:pt>
                <c:pt idx="29">
                  <c:v>5.8</c:v>
                </c:pt>
                <c:pt idx="30">
                  <c:v>5.8</c:v>
                </c:pt>
                <c:pt idx="31">
                  <c:v>5.7</c:v>
                </c:pt>
                <c:pt idx="32">
                  <c:v>5.6</c:v>
                </c:pt>
                <c:pt idx="33">
                  <c:v>5.6</c:v>
                </c:pt>
                <c:pt idx="34">
                  <c:v>5.4</c:v>
                </c:pt>
                <c:pt idx="35">
                  <c:v>5.4</c:v>
                </c:pt>
                <c:pt idx="36">
                  <c:v>5.4</c:v>
                </c:pt>
                <c:pt idx="37">
                  <c:v>5.2</c:v>
                </c:pt>
                <c:pt idx="38">
                  <c:v>5.0999999999999996</c:v>
                </c:pt>
                <c:pt idx="39">
                  <c:v>5</c:v>
                </c:pt>
                <c:pt idx="40">
                  <c:v>4.9000000000000004</c:v>
                </c:pt>
                <c:pt idx="41">
                  <c:v>4.9000000000000004</c:v>
                </c:pt>
                <c:pt idx="42">
                  <c:v>4.8</c:v>
                </c:pt>
                <c:pt idx="43">
                  <c:v>4.7</c:v>
                </c:pt>
                <c:pt idx="44">
                  <c:v>4.5999999999999996</c:v>
                </c:pt>
                <c:pt idx="45">
                  <c:v>4.5</c:v>
                </c:pt>
                <c:pt idx="46">
                  <c:v>4.3</c:v>
                </c:pt>
                <c:pt idx="47">
                  <c:v>4.3</c:v>
                </c:pt>
                <c:pt idx="48">
                  <c:v>4.2</c:v>
                </c:pt>
                <c:pt idx="49">
                  <c:v>4.0999999999999996</c:v>
                </c:pt>
                <c:pt idx="50">
                  <c:v>4.0999999999999996</c:v>
                </c:pt>
                <c:pt idx="51">
                  <c:v>4.0999999999999996</c:v>
                </c:pt>
                <c:pt idx="52">
                  <c:v>4</c:v>
                </c:pt>
                <c:pt idx="53">
                  <c:v>3.8</c:v>
                </c:pt>
                <c:pt idx="54">
                  <c:v>3.7</c:v>
                </c:pt>
                <c:pt idx="55">
                  <c:v>3.7</c:v>
                </c:pt>
                <c:pt idx="56">
                  <c:v>3.6</c:v>
                </c:pt>
                <c:pt idx="57">
                  <c:v>3.5</c:v>
                </c:pt>
                <c:pt idx="58">
                  <c:v>3.3</c:v>
                </c:pt>
                <c:pt idx="59">
                  <c:v>3.2</c:v>
                </c:pt>
                <c:pt idx="60">
                  <c:v>3.1</c:v>
                </c:pt>
                <c:pt idx="61">
                  <c:v>3</c:v>
                </c:pt>
                <c:pt idx="62">
                  <c:v>3</c:v>
                </c:pt>
                <c:pt idx="63">
                  <c:v>2.7</c:v>
                </c:pt>
                <c:pt idx="64">
                  <c:v>2.2999999999999998</c:v>
                </c:pt>
              </c:numCache>
            </c:numRef>
          </c:val>
          <c:smooth val="0"/>
          <c:extLst>
            <c:ext xmlns:c16="http://schemas.microsoft.com/office/drawing/2014/chart" uri="{C3380CC4-5D6E-409C-BE32-E72D297353CC}">
              <c16:uniqueId val="{00000000-6EED-4635-9944-84D7B2EF4A45}"/>
            </c:ext>
          </c:extLst>
        </c:ser>
        <c:dLbls>
          <c:showLegendKey val="0"/>
          <c:showVal val="0"/>
          <c:showCatName val="0"/>
          <c:showSerName val="0"/>
          <c:showPercent val="0"/>
          <c:showBubbleSize val="0"/>
        </c:dLbls>
        <c:marker val="1"/>
        <c:smooth val="0"/>
        <c:axId val="73260032"/>
        <c:axId val="71701248"/>
      </c:lineChart>
      <c:catAx>
        <c:axId val="73260032"/>
        <c:scaling>
          <c:orientation val="minMax"/>
        </c:scaling>
        <c:delete val="0"/>
        <c:axPos val="b"/>
        <c:majorTickMark val="out"/>
        <c:minorTickMark val="none"/>
        <c:tickLblPos val="nextTo"/>
        <c:crossAx val="71701248"/>
        <c:crosses val="autoZero"/>
        <c:auto val="1"/>
        <c:lblAlgn val="ctr"/>
        <c:lblOffset val="100"/>
        <c:noMultiLvlLbl val="0"/>
      </c:catAx>
      <c:valAx>
        <c:axId val="71701248"/>
        <c:scaling>
          <c:orientation val="minMax"/>
        </c:scaling>
        <c:delete val="0"/>
        <c:axPos val="l"/>
        <c:majorGridlines/>
        <c:numFmt formatCode="General" sourceLinked="1"/>
        <c:majorTickMark val="out"/>
        <c:minorTickMark val="none"/>
        <c:tickLblPos val="nextTo"/>
        <c:crossAx val="73260032"/>
        <c:crosses val="autoZero"/>
        <c:crossBetween val="between"/>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47EA048-BF9F-466F-8862-139AFE8CAD41}"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1581033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7EA048-BF9F-466F-8862-139AFE8CAD41}"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329871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7EA048-BF9F-466F-8862-139AFE8CAD41}"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1331192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7EA048-BF9F-466F-8862-139AFE8CAD41}"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66224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7EA048-BF9F-466F-8862-139AFE8CAD41}"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51649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7EA048-BF9F-466F-8862-139AFE8CAD41}"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1602959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47EA048-BF9F-466F-8862-139AFE8CAD41}" type="datetimeFigureOut">
              <a:rPr lang="en-GB" smtClean="0"/>
              <a:t>14/09/2017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2588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47EA048-BF9F-466F-8862-139AFE8CAD41}" type="datetimeFigureOut">
              <a:rPr lang="en-GB" smtClean="0"/>
              <a:t>14/09/2017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223231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47EA048-BF9F-466F-8862-139AFE8CAD41}" type="datetimeFigureOut">
              <a:rPr lang="en-GB" smtClean="0"/>
              <a:t>14/09/2017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178786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7EA048-BF9F-466F-8862-139AFE8CAD41}" type="datetimeFigureOut">
              <a:rPr lang="en-GB" smtClean="0"/>
              <a:t>14/09/2017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3324460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7EA048-BF9F-466F-8862-139AFE8CAD41}" type="datetimeFigureOut">
              <a:rPr lang="en-GB" smtClean="0"/>
              <a:t>14/09/2017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79610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7EA048-BF9F-466F-8862-139AFE8CAD41}" type="datetimeFigureOut">
              <a:rPr lang="en-GB" smtClean="0"/>
              <a:t>14/09/2017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2DF578-F56A-4E71-9869-DD614D724613}" type="slidenum">
              <a:rPr lang="en-GB" smtClean="0"/>
              <a:t>‹#›</a:t>
            </a:fld>
            <a:endParaRPr lang="en-GB"/>
          </a:p>
        </p:txBody>
      </p:sp>
    </p:spTree>
    <p:extLst>
      <p:ext uri="{BB962C8B-B14F-4D97-AF65-F5344CB8AC3E}">
        <p14:creationId xmlns:p14="http://schemas.microsoft.com/office/powerpoint/2010/main" val="205354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EA048-BF9F-466F-8862-139AFE8CAD41}" type="datetimeFigureOut">
              <a:rPr lang="en-GB" smtClean="0"/>
              <a:t>14/09/2017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DF578-F56A-4E71-9869-DD614D724613}" type="slidenum">
              <a:rPr lang="en-GB" smtClean="0"/>
              <a:t>‹#›</a:t>
            </a:fld>
            <a:endParaRPr lang="en-GB"/>
          </a:p>
        </p:txBody>
      </p:sp>
    </p:spTree>
    <p:extLst>
      <p:ext uri="{BB962C8B-B14F-4D97-AF65-F5344CB8AC3E}">
        <p14:creationId xmlns:p14="http://schemas.microsoft.com/office/powerpoint/2010/main" val="2868219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wing.daca+01@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uk03.rocketseed.com/rs/a1cxlnCT"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67544" y="1340768"/>
            <a:ext cx="8208912" cy="1938992"/>
          </a:xfrm>
          <a:prstGeom prst="rect">
            <a:avLst/>
          </a:prstGeom>
        </p:spPr>
        <p:txBody>
          <a:bodyPr wrap="square">
            <a:spAutoFit/>
          </a:bodyPr>
          <a:lstStyle/>
          <a:p>
            <a:pPr algn="ctr"/>
            <a:r>
              <a:rPr lang="en-GB" sz="4000" dirty="0">
                <a:solidFill>
                  <a:srgbClr val="7030A0"/>
                </a:solidFill>
              </a:rPr>
              <a:t>Five go marking an exam question: the use of adaptive comparative judgement to remove subjective bias</a:t>
            </a:r>
          </a:p>
        </p:txBody>
      </p:sp>
      <p:sp>
        <p:nvSpPr>
          <p:cNvPr id="3" name="TextBox 2"/>
          <p:cNvSpPr txBox="1"/>
          <p:nvPr/>
        </p:nvSpPr>
        <p:spPr>
          <a:xfrm>
            <a:off x="755576" y="4005064"/>
            <a:ext cx="7704856" cy="461665"/>
          </a:xfrm>
          <a:prstGeom prst="rect">
            <a:avLst/>
          </a:prstGeom>
          <a:noFill/>
        </p:spPr>
        <p:txBody>
          <a:bodyPr wrap="square" rtlCol="0">
            <a:spAutoFit/>
          </a:bodyPr>
          <a:lstStyle/>
          <a:p>
            <a:pPr algn="ctr"/>
            <a:r>
              <a:rPr lang="en-GB" sz="2400" dirty="0" smtClean="0"/>
              <a:t>Jill Barber, Reader in Pharmacy and National Teaching Fellow </a:t>
            </a:r>
            <a:endParaRPr lang="en-GB" sz="2400" dirty="0"/>
          </a:p>
        </p:txBody>
      </p:sp>
    </p:spTree>
    <p:extLst>
      <p:ext uri="{BB962C8B-B14F-4D97-AF65-F5344CB8AC3E}">
        <p14:creationId xmlns:p14="http://schemas.microsoft.com/office/powerpoint/2010/main" val="2316445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Sorting algorithm then applies</a:t>
            </a:r>
            <a:endParaRPr lang="en-GB" dirty="0">
              <a:solidFill>
                <a:srgbClr val="7030A0"/>
              </a:solidFill>
            </a:endParaRPr>
          </a:p>
        </p:txBody>
      </p:sp>
      <p:sp>
        <p:nvSpPr>
          <p:cNvPr id="5" name="TextBox 4"/>
          <p:cNvSpPr txBox="1"/>
          <p:nvPr/>
        </p:nvSpPr>
        <p:spPr>
          <a:xfrm>
            <a:off x="329753" y="5805264"/>
            <a:ext cx="8424936" cy="646331"/>
          </a:xfrm>
          <a:prstGeom prst="rect">
            <a:avLst/>
          </a:prstGeom>
          <a:noFill/>
        </p:spPr>
        <p:txBody>
          <a:bodyPr wrap="square" rtlCol="0">
            <a:spAutoFit/>
          </a:bodyPr>
          <a:lstStyle/>
          <a:p>
            <a:r>
              <a:rPr lang="en-GB" dirty="0" smtClean="0"/>
              <a:t>After 8 rounds of judging we can be fairly clear about the order.  11 or 12 rounds is normally recommended.</a:t>
            </a:r>
            <a:endParaRPr lang="en-GB" dirty="0"/>
          </a:p>
        </p:txBody>
      </p:sp>
      <p:graphicFrame>
        <p:nvGraphicFramePr>
          <p:cNvPr id="7" name="Chart 6"/>
          <p:cNvGraphicFramePr>
            <a:graphicFrameLocks/>
          </p:cNvGraphicFramePr>
          <p:nvPr>
            <p:extLst>
              <p:ext uri="{D42A27DB-BD31-4B8C-83A1-F6EECF244321}">
                <p14:modId xmlns:p14="http://schemas.microsoft.com/office/powerpoint/2010/main" val="4190091622"/>
              </p:ext>
            </p:extLst>
          </p:nvPr>
        </p:nvGraphicFramePr>
        <p:xfrm>
          <a:off x="995362" y="1123950"/>
          <a:ext cx="7153275" cy="46101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1700808"/>
            <a:ext cx="677108" cy="3672408"/>
          </a:xfrm>
          <a:prstGeom prst="rect">
            <a:avLst/>
          </a:prstGeom>
          <a:noFill/>
        </p:spPr>
        <p:txBody>
          <a:bodyPr vert="vert270" wrap="square" rtlCol="0">
            <a:spAutoFit/>
          </a:bodyPr>
          <a:lstStyle/>
          <a:p>
            <a:pPr algn="ctr"/>
            <a:r>
              <a:rPr lang="en-GB" sz="3200" dirty="0" smtClean="0"/>
              <a:t>Mark out of 10</a:t>
            </a:r>
            <a:endParaRPr lang="en-GB" sz="3200" dirty="0"/>
          </a:p>
        </p:txBody>
      </p:sp>
      <p:sp>
        <p:nvSpPr>
          <p:cNvPr id="4" name="TextBox 3"/>
          <p:cNvSpPr txBox="1"/>
          <p:nvPr/>
        </p:nvSpPr>
        <p:spPr>
          <a:xfrm>
            <a:off x="7121575" y="4950725"/>
            <a:ext cx="1296144" cy="523220"/>
          </a:xfrm>
          <a:prstGeom prst="rect">
            <a:avLst/>
          </a:prstGeom>
          <a:noFill/>
        </p:spPr>
        <p:txBody>
          <a:bodyPr wrap="square" rtlCol="0">
            <a:spAutoFit/>
          </a:bodyPr>
          <a:lstStyle/>
          <a:p>
            <a:r>
              <a:rPr lang="en-GB" sz="2800" dirty="0" smtClean="0"/>
              <a:t>Rank</a:t>
            </a:r>
            <a:endParaRPr lang="en-GB" sz="2800" dirty="0"/>
          </a:p>
        </p:txBody>
      </p:sp>
    </p:spTree>
    <p:extLst>
      <p:ext uri="{BB962C8B-B14F-4D97-AF65-F5344CB8AC3E}">
        <p14:creationId xmlns:p14="http://schemas.microsoft.com/office/powerpoint/2010/main" val="3827362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Results</a:t>
            </a:r>
            <a:endParaRPr lang="en-GB" dirty="0">
              <a:solidFill>
                <a:srgbClr val="7030A0"/>
              </a:solidFill>
            </a:endParaRPr>
          </a:p>
        </p:txBody>
      </p:sp>
      <p:sp>
        <p:nvSpPr>
          <p:cNvPr id="3" name="Content Placeholder 2"/>
          <p:cNvSpPr>
            <a:spLocks noGrp="1"/>
          </p:cNvSpPr>
          <p:nvPr>
            <p:ph idx="1"/>
          </p:nvPr>
        </p:nvSpPr>
        <p:spPr/>
        <p:txBody>
          <a:bodyPr/>
          <a:lstStyle/>
          <a:p>
            <a:pPr marL="0" indent="0">
              <a:buNone/>
            </a:pPr>
            <a:r>
              <a:rPr lang="en-GB" sz="1800" dirty="0" smtClean="0"/>
              <a:t>Accuracy 0.95, compares with 0.65 by conventional marking.</a:t>
            </a:r>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710239424"/>
              </p:ext>
            </p:extLst>
          </p:nvPr>
        </p:nvGraphicFramePr>
        <p:xfrm>
          <a:off x="611560" y="2132856"/>
          <a:ext cx="8136904" cy="4464501"/>
        </p:xfrm>
        <a:graphic>
          <a:graphicData uri="http://schemas.openxmlformats.org/drawingml/2006/table">
            <a:tbl>
              <a:tblPr>
                <a:tableStyleId>{5C22544A-7EE6-4342-B048-85BDC9FD1C3A}</a:tableStyleId>
              </a:tblPr>
              <a:tblGrid>
                <a:gridCol w="3564580">
                  <a:extLst>
                    <a:ext uri="{9D8B030D-6E8A-4147-A177-3AD203B41FA5}">
                      <a16:colId xmlns:a16="http://schemas.microsoft.com/office/drawing/2014/main" val="20000"/>
                    </a:ext>
                  </a:extLst>
                </a:gridCol>
                <a:gridCol w="2973261">
                  <a:extLst>
                    <a:ext uri="{9D8B030D-6E8A-4147-A177-3AD203B41FA5}">
                      <a16:colId xmlns:a16="http://schemas.microsoft.com/office/drawing/2014/main" val="20001"/>
                    </a:ext>
                  </a:extLst>
                </a:gridCol>
                <a:gridCol w="1599063">
                  <a:extLst>
                    <a:ext uri="{9D8B030D-6E8A-4147-A177-3AD203B41FA5}">
                      <a16:colId xmlns:a16="http://schemas.microsoft.com/office/drawing/2014/main" val="20002"/>
                    </a:ext>
                  </a:extLst>
                </a:gridCol>
              </a:tblGrid>
              <a:tr h="637785">
                <a:tc>
                  <a:txBody>
                    <a:bodyPr/>
                    <a:lstStyle/>
                    <a:p>
                      <a:pPr algn="l" fontAlgn="b"/>
                      <a:r>
                        <a:rPr lang="en-GB" sz="1800" u="none" strike="noStrike" dirty="0">
                          <a:effectLst/>
                        </a:rPr>
                        <a:t>Name</a:t>
                      </a:r>
                      <a:endParaRPr lang="en-GB" sz="1800" b="1"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Number of Judgements Made</a:t>
                      </a:r>
                      <a:endParaRPr lang="en-GB" sz="1800" b="1" i="0" u="none" strike="noStrike">
                        <a:solidFill>
                          <a:srgbClr val="000000"/>
                        </a:solidFill>
                        <a:effectLst/>
                        <a:latin typeface="Calibri"/>
                      </a:endParaRPr>
                    </a:p>
                  </a:txBody>
                  <a:tcPr marL="9525" marR="9525" marT="9525" marB="0" anchor="b"/>
                </a:tc>
                <a:tc>
                  <a:txBody>
                    <a:bodyPr/>
                    <a:lstStyle/>
                    <a:p>
                      <a:pPr algn="ctr" fontAlgn="b"/>
                      <a:r>
                        <a:rPr lang="en-GB" sz="1800" u="none" strike="noStrike">
                          <a:effectLst/>
                        </a:rPr>
                        <a:t>WMS-SD</a:t>
                      </a:r>
                      <a:endParaRPr lang="en-GB" sz="1800" b="1"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318893">
                <a:tc>
                  <a:txBody>
                    <a:bodyPr/>
                    <a:lstStyle/>
                    <a:p>
                      <a:pPr algn="l" fontAlgn="b"/>
                      <a:r>
                        <a:rPr lang="en-GB" sz="1800" u="none" strike="noStrike" dirty="0" smtClean="0">
                          <a:effectLst/>
                        </a:rPr>
                        <a:t>PD</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3</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a:t>
                      </a:r>
                      <a:r>
                        <a:rPr lang="en-GB" sz="1800" u="none" strike="noStrike" dirty="0" smtClean="0">
                          <a:effectLst/>
                        </a:rPr>
                        <a:t>0.8</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318893">
                <a:tc>
                  <a:txBody>
                    <a:bodyPr/>
                    <a:lstStyle/>
                    <a:p>
                      <a:pPr algn="l" fontAlgn="b"/>
                      <a:r>
                        <a:rPr lang="en-GB" sz="1800" u="none" strike="noStrike" dirty="0" smtClean="0">
                          <a:effectLst/>
                        </a:rPr>
                        <a:t>SE (PSS)</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16</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smtClean="0">
                          <a:effectLst/>
                        </a:rPr>
                        <a:t>-1.0</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318893">
                <a:tc>
                  <a:txBody>
                    <a:bodyPr/>
                    <a:lstStyle/>
                    <a:p>
                      <a:pPr algn="l" fontAlgn="b"/>
                      <a:r>
                        <a:rPr lang="en-GB" sz="1800" u="none" strike="noStrike" dirty="0" smtClean="0">
                          <a:effectLst/>
                        </a:rPr>
                        <a:t>FH (student)</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37</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a:t>
                      </a:r>
                      <a:r>
                        <a:rPr lang="en-GB" sz="1800" u="none" strike="noStrike" dirty="0" smtClean="0">
                          <a:effectLst/>
                        </a:rPr>
                        <a:t>0.9</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318893">
                <a:tc>
                  <a:txBody>
                    <a:bodyPr/>
                    <a:lstStyle/>
                    <a:p>
                      <a:pPr algn="l" fontAlgn="b"/>
                      <a:r>
                        <a:rPr lang="en-GB" sz="1800" u="none" strike="noStrike" dirty="0" smtClean="0">
                          <a:effectLst/>
                        </a:rPr>
                        <a:t>PD1</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9</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smtClean="0">
                          <a:effectLst/>
                        </a:rPr>
                        <a:t>0.1</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318893">
                <a:tc>
                  <a:txBody>
                    <a:bodyPr/>
                    <a:lstStyle/>
                    <a:p>
                      <a:pPr algn="l" fontAlgn="b"/>
                      <a:r>
                        <a:rPr lang="en-GB" sz="1800" u="none" strike="noStrike" dirty="0" smtClean="0">
                          <a:effectLst/>
                        </a:rPr>
                        <a:t>JH</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26</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a:t>
                      </a:r>
                      <a:r>
                        <a:rPr lang="en-GB" sz="1800" u="none" strike="noStrike" dirty="0" smtClean="0">
                          <a:effectLst/>
                        </a:rPr>
                        <a:t>0.9</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318893">
                <a:tc>
                  <a:txBody>
                    <a:bodyPr/>
                    <a:lstStyle/>
                    <a:p>
                      <a:pPr algn="l" fontAlgn="b"/>
                      <a:r>
                        <a:rPr lang="en-GB" sz="1800" u="none" strike="noStrike" dirty="0" smtClean="0">
                          <a:effectLst/>
                        </a:rPr>
                        <a:t>JB</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37</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smtClean="0">
                          <a:effectLst/>
                        </a:rPr>
                        <a:t>1.3</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318893">
                <a:tc>
                  <a:txBody>
                    <a:bodyPr/>
                    <a:lstStyle/>
                    <a:p>
                      <a:pPr algn="l" fontAlgn="b"/>
                      <a:r>
                        <a:rPr lang="en-GB" sz="1800" b="0" i="0" u="none" strike="noStrike" dirty="0" smtClean="0">
                          <a:solidFill>
                            <a:schemeClr val="dk1"/>
                          </a:solidFill>
                          <a:effectLst/>
                          <a:latin typeface="+mn-lt"/>
                        </a:rPr>
                        <a:t>DB</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32</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a:t>
                      </a:r>
                      <a:r>
                        <a:rPr lang="en-GB" sz="1800" u="none" strike="noStrike" dirty="0" smtClean="0">
                          <a:effectLst/>
                        </a:rPr>
                        <a:t>0.6</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r h="318893">
                <a:tc>
                  <a:txBody>
                    <a:bodyPr/>
                    <a:lstStyle/>
                    <a:p>
                      <a:pPr algn="l" fontAlgn="b"/>
                      <a:r>
                        <a:rPr lang="en-GB" sz="1800" u="none" strike="noStrike" dirty="0" smtClean="0">
                          <a:effectLst/>
                        </a:rPr>
                        <a:t>SC</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37</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smtClean="0">
                          <a:effectLst/>
                        </a:rPr>
                        <a:t>1.5</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318893">
                <a:tc>
                  <a:txBody>
                    <a:bodyPr/>
                    <a:lstStyle/>
                    <a:p>
                      <a:pPr algn="l" fontAlgn="b"/>
                      <a:r>
                        <a:rPr lang="en-GB" sz="1800" u="none" strike="noStrike" dirty="0" smtClean="0">
                          <a:effectLst/>
                        </a:rPr>
                        <a:t>CD</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37</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b="0" i="0" u="none" strike="noStrike" dirty="0" smtClean="0">
                          <a:solidFill>
                            <a:schemeClr val="dk1"/>
                          </a:solidFill>
                          <a:effectLst/>
                          <a:latin typeface="+mn-lt"/>
                        </a:rPr>
                        <a:t>2.0</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318893">
                <a:tc>
                  <a:txBody>
                    <a:bodyPr/>
                    <a:lstStyle/>
                    <a:p>
                      <a:pPr algn="l" fontAlgn="b"/>
                      <a:r>
                        <a:rPr lang="en-GB" sz="1800" u="none" strike="noStrike" dirty="0" smtClean="0">
                          <a:effectLst/>
                        </a:rPr>
                        <a:t>PD2</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12</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a:t>
                      </a:r>
                      <a:r>
                        <a:rPr lang="en-GB" sz="1800" u="none" strike="noStrike" dirty="0" smtClean="0">
                          <a:effectLst/>
                        </a:rPr>
                        <a:t>0.1</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0"/>
                  </a:ext>
                </a:extLst>
              </a:tr>
              <a:tr h="318893">
                <a:tc>
                  <a:txBody>
                    <a:bodyPr/>
                    <a:lstStyle/>
                    <a:p>
                      <a:pPr algn="l" fontAlgn="b"/>
                      <a:r>
                        <a:rPr lang="en-GB" sz="1800" u="none" strike="noStrike" dirty="0" smtClean="0">
                          <a:effectLst/>
                        </a:rPr>
                        <a:t>PD3</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13</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a:t>
                      </a:r>
                      <a:r>
                        <a:rPr lang="en-GB" sz="1800" u="none" strike="noStrike" dirty="0" smtClean="0">
                          <a:effectLst/>
                        </a:rPr>
                        <a:t>0.8</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1"/>
                  </a:ext>
                </a:extLst>
              </a:tr>
              <a:tr h="318893">
                <a:tc>
                  <a:txBody>
                    <a:bodyPr/>
                    <a:lstStyle/>
                    <a:p>
                      <a:pPr algn="l" fontAlgn="b"/>
                      <a:r>
                        <a:rPr lang="en-GB" sz="1800" u="none" strike="noStrike" dirty="0" smtClean="0">
                          <a:effectLst/>
                        </a:rPr>
                        <a:t>EB</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12</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smtClean="0">
                          <a:effectLst/>
                        </a:rPr>
                        <a:t>0.2</a:t>
                      </a:r>
                      <a:endParaRPr lang="en-GB"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2"/>
                  </a:ext>
                </a:extLst>
              </a:tr>
            </a:tbl>
          </a:graphicData>
        </a:graphic>
      </p:graphicFrame>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3413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Peer Assessment (mock exam)</a:t>
            </a:r>
            <a:endParaRPr lang="en-GB" dirty="0">
              <a:solidFill>
                <a:srgbClr val="7030A0"/>
              </a:solidFill>
            </a:endParaRPr>
          </a:p>
        </p:txBody>
      </p:sp>
      <p:sp>
        <p:nvSpPr>
          <p:cNvPr id="3" name="Content Placeholder 2"/>
          <p:cNvSpPr>
            <a:spLocks noGrp="1"/>
          </p:cNvSpPr>
          <p:nvPr>
            <p:ph idx="1"/>
          </p:nvPr>
        </p:nvSpPr>
        <p:spPr/>
        <p:txBody>
          <a:bodyPr/>
          <a:lstStyle/>
          <a:p>
            <a:r>
              <a:rPr lang="en-GB" dirty="0" smtClean="0"/>
              <a:t>Students were required to carry out 9 comparisons.</a:t>
            </a:r>
          </a:p>
          <a:p>
            <a:r>
              <a:rPr lang="en-GB" dirty="0" smtClean="0"/>
              <a:t>They were required to leave feedback.</a:t>
            </a:r>
          </a:p>
          <a:p>
            <a:r>
              <a:rPr lang="en-GB" dirty="0" smtClean="0"/>
              <a:t>They were persuaded to fill in a short questionnaire about the process.</a:t>
            </a:r>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5776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Peer assessment</a:t>
            </a:r>
            <a:endParaRPr lang="en-GB" dirty="0">
              <a:solidFill>
                <a:srgbClr val="7030A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06386415"/>
              </p:ext>
            </p:extLst>
          </p:nvPr>
        </p:nvGraphicFramePr>
        <p:xfrm>
          <a:off x="539549" y="1340766"/>
          <a:ext cx="8136906" cy="3899307"/>
        </p:xfrm>
        <a:graphic>
          <a:graphicData uri="http://schemas.openxmlformats.org/drawingml/2006/table">
            <a:tbl>
              <a:tblPr firstRow="1" firstCol="1" bandRow="1">
                <a:tableStyleId>{5C22544A-7EE6-4342-B048-85BDC9FD1C3A}</a:tableStyleId>
              </a:tblPr>
              <a:tblGrid>
                <a:gridCol w="4068453">
                  <a:extLst>
                    <a:ext uri="{9D8B030D-6E8A-4147-A177-3AD203B41FA5}">
                      <a16:colId xmlns:a16="http://schemas.microsoft.com/office/drawing/2014/main" val="20000"/>
                    </a:ext>
                  </a:extLst>
                </a:gridCol>
                <a:gridCol w="4068453">
                  <a:extLst>
                    <a:ext uri="{9D8B030D-6E8A-4147-A177-3AD203B41FA5}">
                      <a16:colId xmlns:a16="http://schemas.microsoft.com/office/drawing/2014/main" val="20001"/>
                    </a:ext>
                  </a:extLst>
                </a:gridCol>
              </a:tblGrid>
              <a:tr h="319263">
                <a:tc>
                  <a:txBody>
                    <a:bodyPr/>
                    <a:lstStyle/>
                    <a:p>
                      <a:pPr algn="ctr">
                        <a:lnSpc>
                          <a:spcPct val="115000"/>
                        </a:lnSpc>
                        <a:spcAft>
                          <a:spcPts val="0"/>
                        </a:spcAft>
                      </a:pPr>
                      <a:r>
                        <a:rPr lang="en-GB" sz="1800" dirty="0">
                          <a:effectLst/>
                        </a:rPr>
                        <a:t>Question</a:t>
                      </a:r>
                      <a:endParaRPr lang="en-GB"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rPr>
                        <a:t>Summary of answers (n=50)</a:t>
                      </a:r>
                      <a:endParaRPr lang="en-GB" sz="18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658410">
                <a:tc>
                  <a:txBody>
                    <a:bodyPr/>
                    <a:lstStyle/>
                    <a:p>
                      <a:pPr>
                        <a:lnSpc>
                          <a:spcPct val="115000"/>
                        </a:lnSpc>
                        <a:spcAft>
                          <a:spcPts val="0"/>
                        </a:spcAft>
                      </a:pPr>
                      <a:r>
                        <a:rPr lang="en-GB" sz="1800" dirty="0">
                          <a:effectLst/>
                        </a:rPr>
                        <a:t>Ease of use (compared with </a:t>
                      </a:r>
                      <a:r>
                        <a:rPr lang="en-GB" sz="1800" dirty="0" err="1">
                          <a:effectLst/>
                        </a:rPr>
                        <a:t>Turnitin</a:t>
                      </a:r>
                      <a:r>
                        <a:rPr lang="en-GB" sz="1800" dirty="0">
                          <a:effectLst/>
                        </a:rPr>
                        <a:t> </a:t>
                      </a:r>
                      <a:r>
                        <a:rPr lang="en-GB" sz="1800" dirty="0" err="1">
                          <a:effectLst/>
                        </a:rPr>
                        <a:t>Grademark</a:t>
                      </a:r>
                      <a:r>
                        <a:rPr lang="en-GB" sz="1800" dirty="0">
                          <a:effectLst/>
                        </a:rPr>
                        <a:t>)</a:t>
                      </a:r>
                      <a:endParaRPr lang="en-GB" sz="18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800">
                          <a:effectLst/>
                        </a:rPr>
                        <a:t>ACJ easier (28), more difficult (2), similar (20)</a:t>
                      </a:r>
                      <a:endParaRPr lang="en-GB" sz="18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658410">
                <a:tc>
                  <a:txBody>
                    <a:bodyPr/>
                    <a:lstStyle/>
                    <a:p>
                      <a:pPr>
                        <a:lnSpc>
                          <a:spcPct val="115000"/>
                        </a:lnSpc>
                        <a:spcAft>
                          <a:spcPts val="0"/>
                        </a:spcAft>
                      </a:pPr>
                      <a:r>
                        <a:rPr lang="en-GB" sz="1800" dirty="0">
                          <a:effectLst/>
                        </a:rPr>
                        <a:t>Useful (compared with conventional revision)</a:t>
                      </a:r>
                      <a:endParaRPr lang="en-GB" sz="18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800">
                          <a:effectLst/>
                        </a:rPr>
                        <a:t>Useful (37) quite useful (8) less useful than revision (5)</a:t>
                      </a:r>
                      <a:endParaRPr lang="en-GB" sz="18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658410">
                <a:tc>
                  <a:txBody>
                    <a:bodyPr/>
                    <a:lstStyle/>
                    <a:p>
                      <a:pPr>
                        <a:lnSpc>
                          <a:spcPct val="115000"/>
                        </a:lnSpc>
                        <a:spcAft>
                          <a:spcPts val="0"/>
                        </a:spcAft>
                      </a:pPr>
                      <a:r>
                        <a:rPr lang="en-GB" sz="1800" dirty="0">
                          <a:effectLst/>
                        </a:rPr>
                        <a:t>Fairness (were you convinced the marking was fair?)</a:t>
                      </a:r>
                      <a:endParaRPr lang="en-GB" sz="18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800" dirty="0">
                          <a:effectLst/>
                        </a:rPr>
                        <a:t>Yes (27), probably but a bit uneasy (19) no (4)</a:t>
                      </a:r>
                      <a:endParaRPr lang="en-GB"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658410">
                <a:tc>
                  <a:txBody>
                    <a:bodyPr/>
                    <a:lstStyle/>
                    <a:p>
                      <a:pPr>
                        <a:lnSpc>
                          <a:spcPct val="115000"/>
                        </a:lnSpc>
                        <a:spcAft>
                          <a:spcPts val="0"/>
                        </a:spcAft>
                      </a:pPr>
                      <a:r>
                        <a:rPr lang="en-GB" sz="1800">
                          <a:effectLst/>
                        </a:rPr>
                        <a:t>Nine judgements per student were required to get a result.  Was this number OK?</a:t>
                      </a:r>
                      <a:endParaRPr lang="en-GB" sz="1800">
                        <a:effectLst/>
                        <a:latin typeface="Calibri"/>
                        <a:ea typeface="Calibri"/>
                        <a:cs typeface="Times New Roman"/>
                      </a:endParaRPr>
                    </a:p>
                  </a:txBody>
                  <a:tcPr marL="68580" marR="68580" marT="0" marB="0"/>
                </a:tc>
                <a:tc>
                  <a:txBody>
                    <a:bodyPr/>
                    <a:lstStyle/>
                    <a:p>
                      <a:pPr>
                        <a:lnSpc>
                          <a:spcPct val="115000"/>
                        </a:lnSpc>
                        <a:spcAft>
                          <a:spcPts val="0"/>
                        </a:spcAft>
                      </a:pPr>
                      <a:r>
                        <a:rPr lang="en-GB" sz="1800" dirty="0">
                          <a:effectLst/>
                        </a:rPr>
                        <a:t>Yes, still learning from later judgements (25), prefer fewer (19) last few are a waste of time (6)</a:t>
                      </a:r>
                      <a:endParaRPr lang="en-GB"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658410">
                <a:tc>
                  <a:txBody>
                    <a:bodyPr/>
                    <a:lstStyle/>
                    <a:p>
                      <a:pPr>
                        <a:lnSpc>
                          <a:spcPct val="115000"/>
                        </a:lnSpc>
                        <a:spcAft>
                          <a:spcPts val="0"/>
                        </a:spcAft>
                      </a:pPr>
                      <a:r>
                        <a:rPr lang="en-GB" sz="1800" dirty="0">
                          <a:effectLst/>
                        </a:rPr>
                        <a:t>How many exercises would be appropriate per semester?</a:t>
                      </a:r>
                      <a:endParaRPr lang="en-GB" sz="18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800" dirty="0">
                          <a:effectLst/>
                        </a:rPr>
                        <a:t>Two or three during Reading Week (27) was the most popular response.</a:t>
                      </a:r>
                      <a:endParaRPr lang="en-GB"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6" name="TextBox 5"/>
          <p:cNvSpPr txBox="1"/>
          <p:nvPr/>
        </p:nvSpPr>
        <p:spPr>
          <a:xfrm>
            <a:off x="539552" y="5445224"/>
            <a:ext cx="8208912" cy="369332"/>
          </a:xfrm>
          <a:prstGeom prst="rect">
            <a:avLst/>
          </a:prstGeom>
          <a:noFill/>
        </p:spPr>
        <p:txBody>
          <a:bodyPr wrap="square" rtlCol="0">
            <a:spAutoFit/>
          </a:bodyPr>
          <a:lstStyle/>
          <a:p>
            <a:r>
              <a:rPr lang="en-GB" dirty="0" smtClean="0"/>
              <a:t>Accuracy (reproducibility) was the same for students as staff (0.94).</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0808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Interim conclusions</a:t>
            </a:r>
            <a:endParaRPr lang="en-GB" dirty="0">
              <a:solidFill>
                <a:srgbClr val="7030A0"/>
              </a:solidFill>
            </a:endParaRPr>
          </a:p>
        </p:txBody>
      </p:sp>
      <p:sp>
        <p:nvSpPr>
          <p:cNvPr id="3" name="Content Placeholder 2"/>
          <p:cNvSpPr>
            <a:spLocks noGrp="1"/>
          </p:cNvSpPr>
          <p:nvPr>
            <p:ph idx="1"/>
          </p:nvPr>
        </p:nvSpPr>
        <p:spPr/>
        <p:txBody>
          <a:bodyPr>
            <a:normAutofit fontScale="92500" lnSpcReduction="10000"/>
          </a:bodyPr>
          <a:lstStyle/>
          <a:p>
            <a:r>
              <a:rPr lang="en-GB" dirty="0" smtClean="0"/>
              <a:t>The method works really well where marking is somewhat subjective, and delivers us from the tyranny of model answers.</a:t>
            </a:r>
          </a:p>
          <a:p>
            <a:r>
              <a:rPr lang="en-GB" dirty="0" smtClean="0"/>
              <a:t>The time taken to mark is similar to or a bit (2x) more than conventional marking, but the accuracy is better and marking can be shared among staff.</a:t>
            </a:r>
          </a:p>
          <a:p>
            <a:r>
              <a:rPr lang="en-GB" dirty="0" smtClean="0"/>
              <a:t>The biggest advantage is for peer marking.  Students mark accurately and learn from the process.</a:t>
            </a:r>
          </a:p>
          <a:p>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1710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Acknowledgements</a:t>
            </a:r>
            <a:endParaRPr lang="en-GB" dirty="0">
              <a:solidFill>
                <a:srgbClr val="7030A0"/>
              </a:solidFill>
            </a:endParaRPr>
          </a:p>
        </p:txBody>
      </p:sp>
      <p:sp>
        <p:nvSpPr>
          <p:cNvPr id="3" name="Content Placeholder 2"/>
          <p:cNvSpPr>
            <a:spLocks noGrp="1"/>
          </p:cNvSpPr>
          <p:nvPr>
            <p:ph idx="1"/>
          </p:nvPr>
        </p:nvSpPr>
        <p:spPr/>
        <p:txBody>
          <a:bodyPr/>
          <a:lstStyle/>
          <a:p>
            <a:pPr marL="0" indent="0">
              <a:buNone/>
            </a:pPr>
            <a:r>
              <a:rPr lang="en-GB" dirty="0" smtClean="0"/>
              <a:t>Dr Costas Demonacos</a:t>
            </a:r>
          </a:p>
          <a:p>
            <a:pPr marL="0" indent="0">
              <a:buNone/>
            </a:pPr>
            <a:r>
              <a:rPr lang="en-GB" dirty="0" smtClean="0"/>
              <a:t>Matt Wingfield of Digital Assess</a:t>
            </a:r>
          </a:p>
          <a:p>
            <a:pPr marL="0" indent="0">
              <a:buNone/>
            </a:pPr>
            <a:r>
              <a:rPr lang="en-GB" dirty="0" smtClean="0"/>
              <a:t>Many staff and students</a:t>
            </a:r>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4516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The question</a:t>
            </a:r>
            <a:endParaRPr lang="en-GB" dirty="0">
              <a:solidFill>
                <a:srgbClr val="7030A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dirty="0"/>
              <a:t>Imagine you have obtained a grant from a charity of £10 million to be spent within five years.  There are no restrictions on your use of the money, except that you must save as many lives as possible.  Outline how you would use the money:   </a:t>
            </a:r>
          </a:p>
          <a:p>
            <a:pPr marL="0" indent="0">
              <a:buNone/>
            </a:pPr>
            <a:endParaRPr lang="en-GB" dirty="0"/>
          </a:p>
          <a:p>
            <a:pPr marL="0" indent="0">
              <a:buNone/>
            </a:pPr>
            <a:r>
              <a:rPr lang="en-GB" dirty="0"/>
              <a:t>Judgement statements:</a:t>
            </a:r>
          </a:p>
          <a:p>
            <a:r>
              <a:rPr lang="en-GB" dirty="0"/>
              <a:t>The disease or other cause of death has been defined, together with the reason for wanting to address it.  (Overriding criterion)</a:t>
            </a:r>
          </a:p>
          <a:p>
            <a:r>
              <a:rPr lang="en-GB" dirty="0"/>
              <a:t>The intervention has been described, together with what the money will be spent on.  </a:t>
            </a:r>
          </a:p>
          <a:p>
            <a:r>
              <a:rPr lang="en-GB" dirty="0"/>
              <a:t>The costs have been justified.</a:t>
            </a:r>
          </a:p>
          <a:p>
            <a:pPr marL="0" indent="0">
              <a:buNone/>
            </a:pPr>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31652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Please have a go</a:t>
            </a:r>
            <a:endParaRPr lang="en-GB" dirty="0">
              <a:solidFill>
                <a:srgbClr val="7030A0"/>
              </a:solidFill>
            </a:endParaRPr>
          </a:p>
        </p:txBody>
      </p:sp>
      <p:sp>
        <p:nvSpPr>
          <p:cNvPr id="3" name="Content Placeholder 2"/>
          <p:cNvSpPr>
            <a:spLocks noGrp="1"/>
          </p:cNvSpPr>
          <p:nvPr>
            <p:ph idx="1"/>
          </p:nvPr>
        </p:nvSpPr>
        <p:spPr/>
        <p:txBody>
          <a:bodyPr/>
          <a:lstStyle/>
          <a:p>
            <a:pPr lvl="0"/>
            <a:r>
              <a:rPr lang="en-GB" dirty="0"/>
              <a:t>URL: </a:t>
            </a:r>
            <a:r>
              <a:rPr lang="en-GB" u="sng" dirty="0" smtClean="0"/>
              <a:t>https://compareassess-staging.digitalassess.com/</a:t>
            </a:r>
            <a:endParaRPr lang="en-GB" dirty="0"/>
          </a:p>
          <a:p>
            <a:pPr lvl="0"/>
            <a:r>
              <a:rPr lang="en-GB" dirty="0"/>
              <a:t>Usernames: </a:t>
            </a:r>
          </a:p>
          <a:p>
            <a:pPr lvl="1"/>
            <a:r>
              <a:rPr lang="en-GB" dirty="0">
                <a:hlinkClick r:id="rId2"/>
              </a:rPr>
              <a:t>w</a:t>
            </a:r>
            <a:r>
              <a:rPr lang="en-GB" dirty="0" smtClean="0">
                <a:hlinkClick r:id="rId2"/>
              </a:rPr>
              <a:t>ing.daca+01@gmail.com</a:t>
            </a:r>
            <a:r>
              <a:rPr lang="en-GB" dirty="0" smtClean="0"/>
              <a:t> - 40</a:t>
            </a:r>
            <a:endParaRPr lang="en-GB" dirty="0"/>
          </a:p>
          <a:p>
            <a:r>
              <a:rPr lang="en-GB" dirty="0"/>
              <a:t>Password: </a:t>
            </a:r>
            <a:r>
              <a:rPr lang="en-GB" smtClean="0"/>
              <a:t>demo.now </a:t>
            </a:r>
            <a:endParaRPr lang="en-GB" dirty="0" smtClean="0"/>
          </a:p>
          <a:p>
            <a:pPr marL="0" indent="0">
              <a:buNone/>
            </a:pPr>
            <a:r>
              <a:rPr lang="en-GB" dirty="0" smtClean="0"/>
              <a:t>You have the option to leave feedback about the scripts or about the process.  Both are optional.</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5956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A Typical Assessment</a:t>
            </a:r>
            <a:endParaRPr lang="en-GB" dirty="0">
              <a:solidFill>
                <a:srgbClr val="7030A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267095"/>
              </p:ext>
            </p:extLst>
          </p:nvPr>
        </p:nvGraphicFramePr>
        <p:xfrm>
          <a:off x="457200" y="1600200"/>
          <a:ext cx="8229600" cy="323596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370840">
                <a:tc>
                  <a:txBody>
                    <a:bodyPr/>
                    <a:lstStyle/>
                    <a:p>
                      <a:r>
                        <a:rPr lang="en-GB" dirty="0" smtClean="0"/>
                        <a:t>Student / Mark</a:t>
                      </a:r>
                      <a:endParaRPr lang="en-GB" dirty="0"/>
                    </a:p>
                  </a:txBody>
                  <a:tcPr/>
                </a:tc>
                <a:tc>
                  <a:txBody>
                    <a:bodyPr/>
                    <a:lstStyle/>
                    <a:p>
                      <a:pPr algn="ctr"/>
                      <a:r>
                        <a:rPr lang="en-GB" dirty="0" smtClean="0"/>
                        <a:t>Phil </a:t>
                      </a:r>
                      <a:r>
                        <a:rPr lang="en-GB" dirty="0" smtClean="0"/>
                        <a:t>from Sydney</a:t>
                      </a:r>
                      <a:endParaRPr lang="en-GB" dirty="0"/>
                    </a:p>
                  </a:txBody>
                  <a:tcPr/>
                </a:tc>
                <a:tc>
                  <a:txBody>
                    <a:bodyPr/>
                    <a:lstStyle/>
                    <a:p>
                      <a:pPr algn="ctr"/>
                      <a:r>
                        <a:rPr lang="en-GB" dirty="0" smtClean="0"/>
                        <a:t>Jill </a:t>
                      </a:r>
                      <a:r>
                        <a:rPr lang="en-GB" dirty="0" smtClean="0"/>
                        <a:t>from Croydon</a:t>
                      </a:r>
                      <a:endParaRPr lang="en-GB" dirty="0"/>
                    </a:p>
                  </a:txBody>
                  <a:tcPr/>
                </a:tc>
                <a:tc>
                  <a:txBody>
                    <a:bodyPr/>
                    <a:lstStyle/>
                    <a:p>
                      <a:pPr algn="ctr"/>
                      <a:r>
                        <a:rPr lang="en-GB" dirty="0" smtClean="0"/>
                        <a:t>Elena </a:t>
                      </a:r>
                      <a:r>
                        <a:rPr lang="en-GB" dirty="0" smtClean="0"/>
                        <a:t>from Siberia</a:t>
                      </a:r>
                      <a:endParaRPr lang="en-GB" dirty="0"/>
                    </a:p>
                  </a:txBody>
                  <a:tcPr/>
                </a:tc>
                <a:tc>
                  <a:txBody>
                    <a:bodyPr/>
                    <a:lstStyle/>
                    <a:p>
                      <a:pPr algn="ctr"/>
                      <a:r>
                        <a:rPr lang="en-GB" dirty="0" smtClean="0"/>
                        <a:t>Sue </a:t>
                      </a:r>
                      <a:r>
                        <a:rPr lang="en-GB" dirty="0" smtClean="0"/>
                        <a:t>from Kentucky</a:t>
                      </a:r>
                      <a:endParaRPr lang="en-GB" dirty="0"/>
                    </a:p>
                  </a:txBody>
                  <a:tcPr/>
                </a:tc>
                <a:tc>
                  <a:txBody>
                    <a:bodyPr/>
                    <a:lstStyle/>
                    <a:p>
                      <a:pPr algn="ctr"/>
                      <a:r>
                        <a:rPr lang="en-GB" dirty="0" smtClean="0"/>
                        <a:t>Ian </a:t>
                      </a:r>
                      <a:r>
                        <a:rPr lang="en-GB" dirty="0" smtClean="0"/>
                        <a:t>from Bradford</a:t>
                      </a:r>
                      <a:endParaRPr lang="en-GB" dirty="0"/>
                    </a:p>
                  </a:txBody>
                  <a:tcPr/>
                </a:tc>
                <a:extLst>
                  <a:ext uri="{0D108BD9-81ED-4DB2-BD59-A6C34878D82A}">
                    <a16:rowId xmlns:a16="http://schemas.microsoft.com/office/drawing/2014/main" val="10000"/>
                  </a:ext>
                </a:extLst>
              </a:tr>
              <a:tr h="370840">
                <a:tc>
                  <a:txBody>
                    <a:bodyPr/>
                    <a:lstStyle/>
                    <a:p>
                      <a:r>
                        <a:rPr lang="en-GB" dirty="0" smtClean="0"/>
                        <a:t>Steve</a:t>
                      </a:r>
                      <a:endParaRPr lang="en-GB" dirty="0"/>
                    </a:p>
                  </a:txBody>
                  <a:tcPr/>
                </a:tc>
                <a:tc>
                  <a:txBody>
                    <a:bodyPr/>
                    <a:lstStyle/>
                    <a:p>
                      <a:pPr algn="ctr"/>
                      <a:r>
                        <a:rPr lang="en-GB" dirty="0" smtClean="0"/>
                        <a:t>5</a:t>
                      </a:r>
                      <a:endParaRPr lang="en-GB" dirty="0"/>
                    </a:p>
                  </a:txBody>
                  <a:tcPr/>
                </a:tc>
                <a:tc>
                  <a:txBody>
                    <a:bodyPr/>
                    <a:lstStyle/>
                    <a:p>
                      <a:pPr algn="ctr"/>
                      <a:r>
                        <a:rPr lang="en-GB" dirty="0" smtClean="0"/>
                        <a:t>5</a:t>
                      </a:r>
                      <a:endParaRPr lang="en-GB" dirty="0"/>
                    </a:p>
                  </a:txBody>
                  <a:tcPr/>
                </a:tc>
                <a:tc>
                  <a:txBody>
                    <a:bodyPr/>
                    <a:lstStyle/>
                    <a:p>
                      <a:pPr algn="ctr"/>
                      <a:r>
                        <a:rPr lang="en-GB" dirty="0" smtClean="0"/>
                        <a:t>3</a:t>
                      </a:r>
                      <a:endParaRPr lang="en-GB" dirty="0"/>
                    </a:p>
                  </a:txBody>
                  <a:tcPr/>
                </a:tc>
                <a:tc>
                  <a:txBody>
                    <a:bodyPr/>
                    <a:lstStyle/>
                    <a:p>
                      <a:pPr algn="ctr"/>
                      <a:r>
                        <a:rPr lang="en-GB" dirty="0" smtClean="0"/>
                        <a:t>6</a:t>
                      </a:r>
                      <a:endParaRPr lang="en-GB" dirty="0"/>
                    </a:p>
                  </a:txBody>
                  <a:tcPr/>
                </a:tc>
                <a:tc>
                  <a:txBody>
                    <a:bodyPr/>
                    <a:lstStyle/>
                    <a:p>
                      <a:pPr algn="ctr"/>
                      <a:r>
                        <a:rPr lang="en-GB" dirty="0" smtClean="0"/>
                        <a:t>7</a:t>
                      </a:r>
                      <a:endParaRPr lang="en-GB" dirty="0"/>
                    </a:p>
                  </a:txBody>
                  <a:tcPr/>
                </a:tc>
                <a:extLst>
                  <a:ext uri="{0D108BD9-81ED-4DB2-BD59-A6C34878D82A}">
                    <a16:rowId xmlns:a16="http://schemas.microsoft.com/office/drawing/2014/main" val="10001"/>
                  </a:ext>
                </a:extLst>
              </a:tr>
              <a:tr h="370840">
                <a:tc>
                  <a:txBody>
                    <a:bodyPr/>
                    <a:lstStyle/>
                    <a:p>
                      <a:r>
                        <a:rPr lang="en-GB" dirty="0" smtClean="0"/>
                        <a:t>Albert</a:t>
                      </a:r>
                      <a:endParaRPr lang="en-GB" dirty="0"/>
                    </a:p>
                  </a:txBody>
                  <a:tcPr/>
                </a:tc>
                <a:tc>
                  <a:txBody>
                    <a:bodyPr/>
                    <a:lstStyle/>
                    <a:p>
                      <a:pPr algn="ctr"/>
                      <a:r>
                        <a:rPr lang="en-GB" dirty="0" smtClean="0"/>
                        <a:t>9</a:t>
                      </a:r>
                      <a:endParaRPr lang="en-GB" dirty="0"/>
                    </a:p>
                  </a:txBody>
                  <a:tcPr/>
                </a:tc>
                <a:tc>
                  <a:txBody>
                    <a:bodyPr/>
                    <a:lstStyle/>
                    <a:p>
                      <a:pPr algn="ctr"/>
                      <a:r>
                        <a:rPr lang="en-GB" dirty="0" smtClean="0"/>
                        <a:t>8</a:t>
                      </a:r>
                      <a:endParaRPr lang="en-GB" dirty="0"/>
                    </a:p>
                  </a:txBody>
                  <a:tcPr/>
                </a:tc>
                <a:tc>
                  <a:txBody>
                    <a:bodyPr/>
                    <a:lstStyle/>
                    <a:p>
                      <a:pPr algn="ctr"/>
                      <a:r>
                        <a:rPr lang="en-GB" dirty="0" smtClean="0"/>
                        <a:t>6</a:t>
                      </a:r>
                      <a:endParaRPr lang="en-GB" dirty="0"/>
                    </a:p>
                  </a:txBody>
                  <a:tcPr/>
                </a:tc>
                <a:tc>
                  <a:txBody>
                    <a:bodyPr/>
                    <a:lstStyle/>
                    <a:p>
                      <a:pPr algn="ctr"/>
                      <a:r>
                        <a:rPr lang="en-GB" dirty="0" smtClean="0"/>
                        <a:t>10</a:t>
                      </a:r>
                      <a:endParaRPr lang="en-GB" dirty="0"/>
                    </a:p>
                  </a:txBody>
                  <a:tcPr/>
                </a:tc>
                <a:tc>
                  <a:txBody>
                    <a:bodyPr/>
                    <a:lstStyle/>
                    <a:p>
                      <a:pPr algn="ctr"/>
                      <a:r>
                        <a:rPr lang="en-GB" dirty="0" smtClean="0"/>
                        <a:t>10</a:t>
                      </a:r>
                      <a:endParaRPr lang="en-GB" dirty="0"/>
                    </a:p>
                  </a:txBody>
                  <a:tcPr/>
                </a:tc>
                <a:extLst>
                  <a:ext uri="{0D108BD9-81ED-4DB2-BD59-A6C34878D82A}">
                    <a16:rowId xmlns:a16="http://schemas.microsoft.com/office/drawing/2014/main" val="10002"/>
                  </a:ext>
                </a:extLst>
              </a:tr>
              <a:tr h="370840">
                <a:tc>
                  <a:txBody>
                    <a:bodyPr/>
                    <a:lstStyle/>
                    <a:p>
                      <a:r>
                        <a:rPr lang="en-GB" dirty="0" smtClean="0"/>
                        <a:t>Sarah</a:t>
                      </a:r>
                      <a:endParaRPr lang="en-GB" dirty="0"/>
                    </a:p>
                  </a:txBody>
                  <a:tcPr/>
                </a:tc>
                <a:tc>
                  <a:txBody>
                    <a:bodyPr/>
                    <a:lstStyle/>
                    <a:p>
                      <a:pPr algn="ctr"/>
                      <a:r>
                        <a:rPr lang="en-GB" dirty="0" smtClean="0"/>
                        <a:t>7</a:t>
                      </a:r>
                      <a:endParaRPr lang="en-GB" dirty="0"/>
                    </a:p>
                  </a:txBody>
                  <a:tcPr/>
                </a:tc>
                <a:tc>
                  <a:txBody>
                    <a:bodyPr/>
                    <a:lstStyle/>
                    <a:p>
                      <a:pPr algn="ctr"/>
                      <a:r>
                        <a:rPr lang="en-GB" dirty="0" smtClean="0"/>
                        <a:t>6</a:t>
                      </a:r>
                      <a:endParaRPr lang="en-GB" dirty="0"/>
                    </a:p>
                  </a:txBody>
                  <a:tcPr/>
                </a:tc>
                <a:tc>
                  <a:txBody>
                    <a:bodyPr/>
                    <a:lstStyle/>
                    <a:p>
                      <a:pPr algn="ctr"/>
                      <a:r>
                        <a:rPr lang="en-GB" dirty="0" smtClean="0"/>
                        <a:t>4</a:t>
                      </a:r>
                      <a:endParaRPr lang="en-GB" dirty="0"/>
                    </a:p>
                  </a:txBody>
                  <a:tcPr/>
                </a:tc>
                <a:tc>
                  <a:txBody>
                    <a:bodyPr/>
                    <a:lstStyle/>
                    <a:p>
                      <a:pPr algn="ctr"/>
                      <a:r>
                        <a:rPr lang="en-GB" dirty="0" smtClean="0"/>
                        <a:t>8</a:t>
                      </a:r>
                      <a:endParaRPr lang="en-GB" dirty="0"/>
                    </a:p>
                  </a:txBody>
                  <a:tcPr/>
                </a:tc>
                <a:tc>
                  <a:txBody>
                    <a:bodyPr/>
                    <a:lstStyle/>
                    <a:p>
                      <a:pPr algn="ctr"/>
                      <a:r>
                        <a:rPr lang="en-GB" dirty="0" smtClean="0"/>
                        <a:t>9</a:t>
                      </a:r>
                      <a:endParaRPr lang="en-GB" dirty="0"/>
                    </a:p>
                  </a:txBody>
                  <a:tcPr/>
                </a:tc>
                <a:extLst>
                  <a:ext uri="{0D108BD9-81ED-4DB2-BD59-A6C34878D82A}">
                    <a16:rowId xmlns:a16="http://schemas.microsoft.com/office/drawing/2014/main" val="10003"/>
                  </a:ext>
                </a:extLst>
              </a:tr>
              <a:tr h="370840">
                <a:tc>
                  <a:txBody>
                    <a:bodyPr/>
                    <a:lstStyle/>
                    <a:p>
                      <a:r>
                        <a:rPr lang="en-GB" dirty="0" err="1" smtClean="0"/>
                        <a:t>Forzana</a:t>
                      </a:r>
                      <a:endParaRPr lang="en-GB" dirty="0"/>
                    </a:p>
                  </a:txBody>
                  <a:tcPr/>
                </a:tc>
                <a:tc>
                  <a:txBody>
                    <a:bodyPr/>
                    <a:lstStyle/>
                    <a:p>
                      <a:pPr algn="ctr"/>
                      <a:r>
                        <a:rPr lang="en-GB" dirty="0" smtClean="0"/>
                        <a:t>5</a:t>
                      </a:r>
                      <a:endParaRPr lang="en-GB" dirty="0"/>
                    </a:p>
                  </a:txBody>
                  <a:tcPr/>
                </a:tc>
                <a:tc>
                  <a:txBody>
                    <a:bodyPr/>
                    <a:lstStyle/>
                    <a:p>
                      <a:pPr algn="ctr"/>
                      <a:r>
                        <a:rPr lang="en-GB" dirty="0" smtClean="0"/>
                        <a:t>5</a:t>
                      </a:r>
                      <a:endParaRPr lang="en-GB" dirty="0"/>
                    </a:p>
                  </a:txBody>
                  <a:tcPr/>
                </a:tc>
                <a:tc>
                  <a:txBody>
                    <a:bodyPr/>
                    <a:lstStyle/>
                    <a:p>
                      <a:pPr algn="ctr"/>
                      <a:r>
                        <a:rPr lang="en-GB" dirty="0" smtClean="0"/>
                        <a:t>3</a:t>
                      </a:r>
                      <a:endParaRPr lang="en-GB" dirty="0"/>
                    </a:p>
                  </a:txBody>
                  <a:tcPr/>
                </a:tc>
                <a:tc>
                  <a:txBody>
                    <a:bodyPr/>
                    <a:lstStyle/>
                    <a:p>
                      <a:pPr algn="ctr"/>
                      <a:r>
                        <a:rPr lang="en-GB" dirty="0" smtClean="0"/>
                        <a:t>6</a:t>
                      </a:r>
                      <a:endParaRPr lang="en-GB" dirty="0"/>
                    </a:p>
                  </a:txBody>
                  <a:tcPr/>
                </a:tc>
                <a:tc>
                  <a:txBody>
                    <a:bodyPr/>
                    <a:lstStyle/>
                    <a:p>
                      <a:pPr algn="ctr"/>
                      <a:r>
                        <a:rPr lang="en-GB" dirty="0" smtClean="0"/>
                        <a:t>7</a:t>
                      </a:r>
                      <a:endParaRPr lang="en-GB" dirty="0"/>
                    </a:p>
                  </a:txBody>
                  <a:tcPr/>
                </a:tc>
                <a:extLst>
                  <a:ext uri="{0D108BD9-81ED-4DB2-BD59-A6C34878D82A}">
                    <a16:rowId xmlns:a16="http://schemas.microsoft.com/office/drawing/2014/main" val="10004"/>
                  </a:ext>
                </a:extLst>
              </a:tr>
              <a:tr h="370840">
                <a:tc>
                  <a:txBody>
                    <a:bodyPr/>
                    <a:lstStyle/>
                    <a:p>
                      <a:r>
                        <a:rPr lang="en-GB" dirty="0" smtClean="0"/>
                        <a:t>Ashley</a:t>
                      </a:r>
                      <a:endParaRPr lang="en-GB" dirty="0"/>
                    </a:p>
                  </a:txBody>
                  <a:tcPr/>
                </a:tc>
                <a:tc>
                  <a:txBody>
                    <a:bodyPr/>
                    <a:lstStyle/>
                    <a:p>
                      <a:pPr algn="ctr"/>
                      <a:r>
                        <a:rPr lang="en-GB" dirty="0" smtClean="0"/>
                        <a:t>3</a:t>
                      </a:r>
                      <a:endParaRPr lang="en-GB" dirty="0"/>
                    </a:p>
                  </a:txBody>
                  <a:tcPr/>
                </a:tc>
                <a:tc>
                  <a:txBody>
                    <a:bodyPr/>
                    <a:lstStyle/>
                    <a:p>
                      <a:pPr algn="ctr"/>
                      <a:r>
                        <a:rPr lang="en-GB" dirty="0" smtClean="0"/>
                        <a:t>1</a:t>
                      </a:r>
                      <a:endParaRPr lang="en-GB" dirty="0"/>
                    </a:p>
                  </a:txBody>
                  <a:tcPr/>
                </a:tc>
                <a:tc>
                  <a:txBody>
                    <a:bodyPr/>
                    <a:lstStyle/>
                    <a:p>
                      <a:pPr algn="ctr"/>
                      <a:r>
                        <a:rPr lang="en-GB" dirty="0" smtClean="0"/>
                        <a:t>0</a:t>
                      </a:r>
                      <a:endParaRPr lang="en-GB" dirty="0"/>
                    </a:p>
                  </a:txBody>
                  <a:tcPr/>
                </a:tc>
                <a:tc>
                  <a:txBody>
                    <a:bodyPr/>
                    <a:lstStyle/>
                    <a:p>
                      <a:pPr algn="ctr"/>
                      <a:r>
                        <a:rPr lang="en-GB" dirty="0" smtClean="0"/>
                        <a:t>4</a:t>
                      </a:r>
                      <a:endParaRPr lang="en-GB" dirty="0"/>
                    </a:p>
                  </a:txBody>
                  <a:tcPr/>
                </a:tc>
                <a:tc>
                  <a:txBody>
                    <a:bodyPr/>
                    <a:lstStyle/>
                    <a:p>
                      <a:pPr algn="ctr"/>
                      <a:r>
                        <a:rPr lang="en-GB" dirty="0" smtClean="0"/>
                        <a:t>4</a:t>
                      </a:r>
                      <a:endParaRPr lang="en-GB" dirty="0"/>
                    </a:p>
                  </a:txBody>
                  <a:tcPr/>
                </a:tc>
                <a:extLst>
                  <a:ext uri="{0D108BD9-81ED-4DB2-BD59-A6C34878D82A}">
                    <a16:rowId xmlns:a16="http://schemas.microsoft.com/office/drawing/2014/main" val="10005"/>
                  </a:ext>
                </a:extLst>
              </a:tr>
              <a:tr h="370840">
                <a:tc>
                  <a:txBody>
                    <a:bodyPr/>
                    <a:lstStyle/>
                    <a:p>
                      <a:r>
                        <a:rPr lang="en-GB" dirty="0" smtClean="0"/>
                        <a:t>Alex</a:t>
                      </a:r>
                      <a:endParaRPr lang="en-GB" dirty="0"/>
                    </a:p>
                  </a:txBody>
                  <a:tcPr/>
                </a:tc>
                <a:tc>
                  <a:txBody>
                    <a:bodyPr/>
                    <a:lstStyle/>
                    <a:p>
                      <a:pPr algn="ctr"/>
                      <a:r>
                        <a:rPr lang="en-GB" dirty="0" smtClean="0"/>
                        <a:t>7</a:t>
                      </a:r>
                      <a:endParaRPr lang="en-GB" dirty="0"/>
                    </a:p>
                  </a:txBody>
                  <a:tcPr/>
                </a:tc>
                <a:tc>
                  <a:txBody>
                    <a:bodyPr/>
                    <a:lstStyle/>
                    <a:p>
                      <a:pPr algn="ctr"/>
                      <a:r>
                        <a:rPr lang="en-GB" dirty="0" smtClean="0"/>
                        <a:t>8</a:t>
                      </a:r>
                      <a:endParaRPr lang="en-GB" dirty="0"/>
                    </a:p>
                  </a:txBody>
                  <a:tcPr/>
                </a:tc>
                <a:tc>
                  <a:txBody>
                    <a:bodyPr/>
                    <a:lstStyle/>
                    <a:p>
                      <a:pPr algn="ctr"/>
                      <a:r>
                        <a:rPr lang="en-GB" dirty="0" smtClean="0"/>
                        <a:t>6</a:t>
                      </a:r>
                      <a:endParaRPr lang="en-GB" dirty="0"/>
                    </a:p>
                  </a:txBody>
                  <a:tcPr/>
                </a:tc>
                <a:tc>
                  <a:txBody>
                    <a:bodyPr/>
                    <a:lstStyle/>
                    <a:p>
                      <a:pPr algn="ctr"/>
                      <a:r>
                        <a:rPr lang="en-GB" dirty="0" smtClean="0"/>
                        <a:t>9</a:t>
                      </a:r>
                      <a:endParaRPr lang="en-GB" dirty="0"/>
                    </a:p>
                  </a:txBody>
                  <a:tcPr/>
                </a:tc>
                <a:tc>
                  <a:txBody>
                    <a:bodyPr/>
                    <a:lstStyle/>
                    <a:p>
                      <a:pPr algn="ctr"/>
                      <a:r>
                        <a:rPr lang="en-GB" dirty="0" smtClean="0"/>
                        <a:t>9</a:t>
                      </a:r>
                      <a:endParaRPr lang="en-GB" dirty="0"/>
                    </a:p>
                  </a:txBody>
                  <a:tcPr/>
                </a:tc>
                <a:extLst>
                  <a:ext uri="{0D108BD9-81ED-4DB2-BD59-A6C34878D82A}">
                    <a16:rowId xmlns:a16="http://schemas.microsoft.com/office/drawing/2014/main" val="10006"/>
                  </a:ext>
                </a:extLst>
              </a:tr>
              <a:tr h="370840">
                <a:tc>
                  <a:txBody>
                    <a:bodyPr/>
                    <a:lstStyle/>
                    <a:p>
                      <a:r>
                        <a:rPr lang="en-GB" dirty="0" err="1" smtClean="0"/>
                        <a:t>Yusef</a:t>
                      </a:r>
                      <a:endParaRPr lang="en-GB" dirty="0"/>
                    </a:p>
                  </a:txBody>
                  <a:tcPr/>
                </a:tc>
                <a:tc>
                  <a:txBody>
                    <a:bodyPr/>
                    <a:lstStyle/>
                    <a:p>
                      <a:pPr algn="ctr"/>
                      <a:r>
                        <a:rPr lang="en-GB" dirty="0" smtClean="0"/>
                        <a:t>10</a:t>
                      </a:r>
                      <a:endParaRPr lang="en-GB" dirty="0"/>
                    </a:p>
                  </a:txBody>
                  <a:tcPr/>
                </a:tc>
                <a:tc>
                  <a:txBody>
                    <a:bodyPr/>
                    <a:lstStyle/>
                    <a:p>
                      <a:pPr algn="ctr"/>
                      <a:r>
                        <a:rPr lang="en-GB" dirty="0" smtClean="0"/>
                        <a:t>10</a:t>
                      </a:r>
                      <a:endParaRPr lang="en-GB" dirty="0"/>
                    </a:p>
                  </a:txBody>
                  <a:tcPr/>
                </a:tc>
                <a:tc>
                  <a:txBody>
                    <a:bodyPr/>
                    <a:lstStyle/>
                    <a:p>
                      <a:pPr algn="ctr"/>
                      <a:r>
                        <a:rPr lang="en-GB" dirty="0" smtClean="0"/>
                        <a:t>10</a:t>
                      </a:r>
                      <a:endParaRPr lang="en-GB" dirty="0"/>
                    </a:p>
                  </a:txBody>
                  <a:tcPr/>
                </a:tc>
                <a:tc>
                  <a:txBody>
                    <a:bodyPr/>
                    <a:lstStyle/>
                    <a:p>
                      <a:pPr algn="ctr"/>
                      <a:r>
                        <a:rPr lang="en-GB" dirty="0" smtClean="0"/>
                        <a:t>10</a:t>
                      </a:r>
                      <a:endParaRPr lang="en-GB" dirty="0"/>
                    </a:p>
                  </a:txBody>
                  <a:tcPr/>
                </a:tc>
                <a:tc>
                  <a:txBody>
                    <a:bodyPr/>
                    <a:lstStyle/>
                    <a:p>
                      <a:pPr algn="ctr"/>
                      <a:r>
                        <a:rPr lang="en-GB" dirty="0" smtClean="0"/>
                        <a:t>10</a:t>
                      </a:r>
                      <a:endParaRPr lang="en-GB" dirty="0"/>
                    </a:p>
                  </a:txBody>
                  <a:tcPr/>
                </a:tc>
                <a:extLst>
                  <a:ext uri="{0D108BD9-81ED-4DB2-BD59-A6C34878D82A}">
                    <a16:rowId xmlns:a16="http://schemas.microsoft.com/office/drawing/2014/main" val="10007"/>
                  </a:ext>
                </a:extLst>
              </a:tr>
            </a:tbl>
          </a:graphicData>
        </a:graphic>
      </p:graphicFrame>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9249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A Typical Assessment (2)</a:t>
            </a:r>
            <a:endParaRPr lang="en-GB" dirty="0">
              <a:solidFill>
                <a:srgbClr val="7030A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1897461"/>
              </p:ext>
            </p:extLst>
          </p:nvPr>
        </p:nvGraphicFramePr>
        <p:xfrm>
          <a:off x="457200" y="1600200"/>
          <a:ext cx="8229600" cy="323596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370840">
                <a:tc>
                  <a:txBody>
                    <a:bodyPr/>
                    <a:lstStyle/>
                    <a:p>
                      <a:r>
                        <a:rPr lang="en-GB" dirty="0" smtClean="0"/>
                        <a:t>Student / Mark</a:t>
                      </a:r>
                      <a:endParaRPr lang="en-GB" dirty="0"/>
                    </a:p>
                  </a:txBody>
                  <a:tcPr/>
                </a:tc>
                <a:tc>
                  <a:txBody>
                    <a:bodyPr/>
                    <a:lstStyle/>
                    <a:p>
                      <a:pPr algn="ctr"/>
                      <a:r>
                        <a:rPr lang="en-GB" dirty="0" smtClean="0"/>
                        <a:t>Phil from Sydney</a:t>
                      </a:r>
                      <a:endParaRPr lang="en-GB" dirty="0"/>
                    </a:p>
                  </a:txBody>
                  <a:tcPr/>
                </a:tc>
                <a:tc>
                  <a:txBody>
                    <a:bodyPr/>
                    <a:lstStyle/>
                    <a:p>
                      <a:pPr algn="ctr"/>
                      <a:r>
                        <a:rPr lang="en-GB" dirty="0" smtClean="0"/>
                        <a:t>Jill from Croydon</a:t>
                      </a:r>
                      <a:endParaRPr lang="en-GB" dirty="0"/>
                    </a:p>
                  </a:txBody>
                  <a:tcPr/>
                </a:tc>
                <a:tc>
                  <a:txBody>
                    <a:bodyPr/>
                    <a:lstStyle/>
                    <a:p>
                      <a:pPr algn="ctr"/>
                      <a:r>
                        <a:rPr lang="en-GB" dirty="0" smtClean="0"/>
                        <a:t>Elena from Siberia</a:t>
                      </a:r>
                      <a:endParaRPr lang="en-GB" dirty="0"/>
                    </a:p>
                  </a:txBody>
                  <a:tcPr/>
                </a:tc>
                <a:tc>
                  <a:txBody>
                    <a:bodyPr/>
                    <a:lstStyle/>
                    <a:p>
                      <a:pPr algn="ctr"/>
                      <a:r>
                        <a:rPr lang="en-GB" dirty="0" smtClean="0"/>
                        <a:t>Sue from Kentucky</a:t>
                      </a:r>
                      <a:endParaRPr lang="en-GB" dirty="0"/>
                    </a:p>
                  </a:txBody>
                  <a:tcPr/>
                </a:tc>
                <a:tc>
                  <a:txBody>
                    <a:bodyPr/>
                    <a:lstStyle/>
                    <a:p>
                      <a:pPr algn="ctr"/>
                      <a:r>
                        <a:rPr lang="en-GB" dirty="0" smtClean="0"/>
                        <a:t>Ian from Bradford</a:t>
                      </a:r>
                      <a:endParaRPr lang="en-GB" dirty="0"/>
                    </a:p>
                  </a:txBody>
                  <a:tcPr/>
                </a:tc>
                <a:extLst>
                  <a:ext uri="{0D108BD9-81ED-4DB2-BD59-A6C34878D82A}">
                    <a16:rowId xmlns:a16="http://schemas.microsoft.com/office/drawing/2014/main" val="10000"/>
                  </a:ext>
                </a:extLst>
              </a:tr>
              <a:tr h="370840">
                <a:tc>
                  <a:txBody>
                    <a:bodyPr/>
                    <a:lstStyle/>
                    <a:p>
                      <a:r>
                        <a:rPr lang="en-GB" dirty="0" smtClean="0"/>
                        <a:t>Steve</a:t>
                      </a:r>
                      <a:endParaRPr lang="en-GB" dirty="0"/>
                    </a:p>
                  </a:txBody>
                  <a:tcPr/>
                </a:tc>
                <a:tc>
                  <a:txBody>
                    <a:bodyPr/>
                    <a:lstStyle/>
                    <a:p>
                      <a:pPr algn="ctr"/>
                      <a:r>
                        <a:rPr lang="en-GB" dirty="0" smtClean="0"/>
                        <a:t>5</a:t>
                      </a: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r>
                        <a:rPr lang="en-GB" dirty="0" smtClean="0"/>
                        <a:t>7</a:t>
                      </a:r>
                      <a:endParaRPr lang="en-GB" dirty="0"/>
                    </a:p>
                  </a:txBody>
                  <a:tcPr/>
                </a:tc>
                <a:extLst>
                  <a:ext uri="{0D108BD9-81ED-4DB2-BD59-A6C34878D82A}">
                    <a16:rowId xmlns:a16="http://schemas.microsoft.com/office/drawing/2014/main" val="10001"/>
                  </a:ext>
                </a:extLst>
              </a:tr>
              <a:tr h="370840">
                <a:tc>
                  <a:txBody>
                    <a:bodyPr/>
                    <a:lstStyle/>
                    <a:p>
                      <a:r>
                        <a:rPr lang="en-GB" dirty="0" smtClean="0"/>
                        <a:t>Albert</a:t>
                      </a: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r>
                        <a:rPr lang="en-GB" dirty="0" smtClean="0"/>
                        <a:t>10</a:t>
                      </a:r>
                      <a:endParaRPr lang="en-GB" dirty="0"/>
                    </a:p>
                  </a:txBody>
                  <a:tcPr/>
                </a:tc>
                <a:tc>
                  <a:txBody>
                    <a:bodyPr/>
                    <a:lstStyle/>
                    <a:p>
                      <a:pPr algn="ctr"/>
                      <a:r>
                        <a:rPr lang="en-GB" dirty="0" smtClean="0"/>
                        <a:t>10</a:t>
                      </a:r>
                      <a:endParaRPr lang="en-GB" dirty="0"/>
                    </a:p>
                  </a:txBody>
                  <a:tcPr/>
                </a:tc>
                <a:extLst>
                  <a:ext uri="{0D108BD9-81ED-4DB2-BD59-A6C34878D82A}">
                    <a16:rowId xmlns:a16="http://schemas.microsoft.com/office/drawing/2014/main" val="10002"/>
                  </a:ext>
                </a:extLst>
              </a:tr>
              <a:tr h="370840">
                <a:tc>
                  <a:txBody>
                    <a:bodyPr/>
                    <a:lstStyle/>
                    <a:p>
                      <a:r>
                        <a:rPr lang="en-GB" dirty="0" smtClean="0"/>
                        <a:t>Sarah</a:t>
                      </a:r>
                      <a:endParaRPr lang="en-GB" dirty="0"/>
                    </a:p>
                  </a:txBody>
                  <a:tcPr/>
                </a:tc>
                <a:tc>
                  <a:txBody>
                    <a:bodyPr/>
                    <a:lstStyle/>
                    <a:p>
                      <a:pPr algn="ctr"/>
                      <a:r>
                        <a:rPr lang="en-GB" dirty="0" smtClean="0"/>
                        <a:t>7</a:t>
                      </a:r>
                      <a:endParaRPr lang="en-GB" dirty="0"/>
                    </a:p>
                  </a:txBody>
                  <a:tcPr/>
                </a:tc>
                <a:tc>
                  <a:txBody>
                    <a:bodyPr/>
                    <a:lstStyle/>
                    <a:p>
                      <a:pPr algn="ctr"/>
                      <a:r>
                        <a:rPr lang="en-GB" dirty="0" smtClean="0"/>
                        <a:t>6</a:t>
                      </a: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0003"/>
                  </a:ext>
                </a:extLst>
              </a:tr>
              <a:tr h="370840">
                <a:tc>
                  <a:txBody>
                    <a:bodyPr/>
                    <a:lstStyle/>
                    <a:p>
                      <a:r>
                        <a:rPr lang="en-GB" dirty="0" err="1" smtClean="0"/>
                        <a:t>Forzana</a:t>
                      </a:r>
                      <a:endParaRPr lang="en-GB" dirty="0"/>
                    </a:p>
                  </a:txBody>
                  <a:tcPr/>
                </a:tc>
                <a:tc>
                  <a:txBody>
                    <a:bodyPr/>
                    <a:lstStyle/>
                    <a:p>
                      <a:pPr algn="ctr"/>
                      <a:endParaRPr lang="en-GB" dirty="0"/>
                    </a:p>
                  </a:txBody>
                  <a:tcPr/>
                </a:tc>
                <a:tc>
                  <a:txBody>
                    <a:bodyPr/>
                    <a:lstStyle/>
                    <a:p>
                      <a:pPr algn="ctr"/>
                      <a:r>
                        <a:rPr lang="en-GB" dirty="0" smtClean="0"/>
                        <a:t>5</a:t>
                      </a:r>
                      <a:endParaRPr lang="en-GB" dirty="0"/>
                    </a:p>
                  </a:txBody>
                  <a:tcPr/>
                </a:tc>
                <a:tc>
                  <a:txBody>
                    <a:bodyPr/>
                    <a:lstStyle/>
                    <a:p>
                      <a:pPr algn="ctr"/>
                      <a:r>
                        <a:rPr lang="en-GB" dirty="0" smtClean="0"/>
                        <a:t>3</a:t>
                      </a: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0004"/>
                  </a:ext>
                </a:extLst>
              </a:tr>
              <a:tr h="370840">
                <a:tc>
                  <a:txBody>
                    <a:bodyPr/>
                    <a:lstStyle/>
                    <a:p>
                      <a:r>
                        <a:rPr lang="en-GB" dirty="0" smtClean="0"/>
                        <a:t>Ashley</a:t>
                      </a: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r>
                        <a:rPr lang="en-GB" dirty="0" smtClean="0"/>
                        <a:t>0</a:t>
                      </a:r>
                      <a:endParaRPr lang="en-GB" dirty="0"/>
                    </a:p>
                  </a:txBody>
                  <a:tcPr/>
                </a:tc>
                <a:tc>
                  <a:txBody>
                    <a:bodyPr/>
                    <a:lstStyle/>
                    <a:p>
                      <a:pPr algn="ctr"/>
                      <a:r>
                        <a:rPr lang="en-GB" dirty="0" smtClean="0"/>
                        <a:t>4</a:t>
                      </a:r>
                      <a:endParaRPr lang="en-GB" dirty="0"/>
                    </a:p>
                  </a:txBody>
                  <a:tcPr/>
                </a:tc>
                <a:tc>
                  <a:txBody>
                    <a:bodyPr/>
                    <a:lstStyle/>
                    <a:p>
                      <a:pPr algn="ctr"/>
                      <a:endParaRPr lang="en-GB" dirty="0"/>
                    </a:p>
                  </a:txBody>
                  <a:tcPr/>
                </a:tc>
                <a:extLst>
                  <a:ext uri="{0D108BD9-81ED-4DB2-BD59-A6C34878D82A}">
                    <a16:rowId xmlns:a16="http://schemas.microsoft.com/office/drawing/2014/main" val="10005"/>
                  </a:ext>
                </a:extLst>
              </a:tr>
              <a:tr h="370840">
                <a:tc>
                  <a:txBody>
                    <a:bodyPr/>
                    <a:lstStyle/>
                    <a:p>
                      <a:r>
                        <a:rPr lang="en-GB" dirty="0" smtClean="0"/>
                        <a:t>Alex</a:t>
                      </a:r>
                      <a:endParaRPr lang="en-GB" dirty="0"/>
                    </a:p>
                  </a:txBody>
                  <a:tcPr/>
                </a:tc>
                <a:tc>
                  <a:txBody>
                    <a:bodyPr/>
                    <a:lstStyle/>
                    <a:p>
                      <a:pPr algn="ctr"/>
                      <a:r>
                        <a:rPr lang="en-GB" dirty="0" smtClean="0"/>
                        <a:t>7</a:t>
                      </a:r>
                      <a:endParaRPr lang="en-GB" dirty="0"/>
                    </a:p>
                  </a:txBody>
                  <a:tcPr/>
                </a:tc>
                <a:tc>
                  <a:txBody>
                    <a:bodyPr/>
                    <a:lstStyle/>
                    <a:p>
                      <a:pPr algn="ctr"/>
                      <a:endParaRPr lang="en-GB" dirty="0"/>
                    </a:p>
                  </a:txBody>
                  <a:tcPr/>
                </a:tc>
                <a:tc>
                  <a:txBody>
                    <a:bodyPr/>
                    <a:lstStyle/>
                    <a:p>
                      <a:pPr algn="ctr"/>
                      <a:r>
                        <a:rPr lang="en-GB" dirty="0" smtClean="0"/>
                        <a:t>6</a:t>
                      </a: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0006"/>
                  </a:ext>
                </a:extLst>
              </a:tr>
              <a:tr h="370840">
                <a:tc>
                  <a:txBody>
                    <a:bodyPr/>
                    <a:lstStyle/>
                    <a:p>
                      <a:r>
                        <a:rPr lang="en-GB" dirty="0" err="1" smtClean="0"/>
                        <a:t>Yusef</a:t>
                      </a:r>
                      <a:endParaRPr lang="en-GB" dirty="0"/>
                    </a:p>
                  </a:txBody>
                  <a:tcPr/>
                </a:tc>
                <a:tc>
                  <a:txBody>
                    <a:bodyPr/>
                    <a:lstStyle/>
                    <a:p>
                      <a:pPr algn="ctr"/>
                      <a:endParaRPr lang="en-GB" dirty="0"/>
                    </a:p>
                  </a:txBody>
                  <a:tcPr/>
                </a:tc>
                <a:tc>
                  <a:txBody>
                    <a:bodyPr/>
                    <a:lstStyle/>
                    <a:p>
                      <a:pPr algn="ctr"/>
                      <a:r>
                        <a:rPr lang="en-GB" dirty="0" smtClean="0"/>
                        <a:t>10</a:t>
                      </a: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r>
                        <a:rPr lang="en-GB" dirty="0" smtClean="0"/>
                        <a:t>10</a:t>
                      </a:r>
                      <a:endParaRPr lang="en-GB" dirty="0"/>
                    </a:p>
                  </a:txBody>
                  <a:tcPr/>
                </a:tc>
                <a:extLst>
                  <a:ext uri="{0D108BD9-81ED-4DB2-BD59-A6C34878D82A}">
                    <a16:rowId xmlns:a16="http://schemas.microsoft.com/office/drawing/2014/main" val="10007"/>
                  </a:ext>
                </a:extLst>
              </a:tr>
            </a:tbl>
          </a:graphicData>
        </a:graphic>
      </p:graphicFrame>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6505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Global Health - Learning outcomes</a:t>
            </a:r>
            <a:endParaRPr lang="en-GB" dirty="0">
              <a:solidFill>
                <a:srgbClr val="7030A0"/>
              </a:solidFill>
            </a:endParaRPr>
          </a:p>
        </p:txBody>
      </p:sp>
      <p:sp>
        <p:nvSpPr>
          <p:cNvPr id="3" name="Content Placeholder 2"/>
          <p:cNvSpPr>
            <a:spLocks noGrp="1"/>
          </p:cNvSpPr>
          <p:nvPr>
            <p:ph idx="1"/>
          </p:nvPr>
        </p:nvSpPr>
        <p:spPr/>
        <p:txBody>
          <a:bodyPr>
            <a:normAutofit fontScale="92500"/>
          </a:bodyPr>
          <a:lstStyle/>
          <a:p>
            <a:pPr marL="0" indent="0">
              <a:buNone/>
            </a:pPr>
            <a:r>
              <a:rPr lang="en-GB" dirty="0" smtClean="0"/>
              <a:t>By the end of the module:</a:t>
            </a:r>
          </a:p>
          <a:p>
            <a:r>
              <a:rPr lang="en-GB" dirty="0" smtClean="0"/>
              <a:t>You will understand the main causes of death worldwide</a:t>
            </a:r>
          </a:p>
          <a:p>
            <a:r>
              <a:rPr lang="en-GB" dirty="0" smtClean="0"/>
              <a:t>You will understand how poverty and social issues influence the causes of death worldwide</a:t>
            </a:r>
          </a:p>
          <a:p>
            <a:r>
              <a:rPr lang="en-GB" dirty="0" smtClean="0"/>
              <a:t>You will develop a comprehensive understanding of therapies for two or more of the major life-threatening conditions worldwide.</a:t>
            </a:r>
            <a:endParaRPr lang="en-GB" dirty="0"/>
          </a:p>
        </p:txBody>
      </p:sp>
      <p:sp>
        <p:nvSpPr>
          <p:cNvPr id="4" name="Slide Number Placeholder 3"/>
          <p:cNvSpPr>
            <a:spLocks noGrp="1"/>
          </p:cNvSpPr>
          <p:nvPr>
            <p:ph type="sldNum" sz="quarter" idx="12"/>
          </p:nvPr>
        </p:nvSpPr>
        <p:spPr/>
        <p:txBody>
          <a:bodyPr/>
          <a:lstStyle/>
          <a:p>
            <a:fld id="{694037D7-0D16-4A72-A22D-2F826AD276AF}" type="slidenum">
              <a:rPr lang="en-GB" smtClean="0"/>
              <a:t>4</a:t>
            </a:fld>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7398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Example exam questions</a:t>
            </a:r>
            <a:endParaRPr lang="en-GB" dirty="0">
              <a:solidFill>
                <a:srgbClr val="7030A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GB" sz="2000" dirty="0" smtClean="0"/>
              <a:t>Many </a:t>
            </a:r>
            <a:r>
              <a:rPr lang="en-GB" sz="2000" dirty="0"/>
              <a:t>of the principal causes of premature death can be reduced by the application of small measures by many people.  Imagine yourself in your future career, perhaps as a community pharmacist or a chemistry teacher or an accountant.  Describe three simple interventions that you could introduce to reduce the death rate, even by a small amount.  Identify the disease or other cause of death, the intervention and why you believe it would help (3 marks per intervention).  There will be one bonus mark available for originality or practicality.  [10 marks] </a:t>
            </a:r>
            <a:endParaRPr lang="en-GB" sz="2000" dirty="0" smtClean="0"/>
          </a:p>
          <a:p>
            <a:pPr marL="0" indent="0">
              <a:buNone/>
            </a:pPr>
            <a:endParaRPr lang="en-GB" sz="2000" dirty="0" smtClean="0"/>
          </a:p>
          <a:p>
            <a:pPr marL="0" indent="0">
              <a:buNone/>
            </a:pPr>
            <a:r>
              <a:rPr lang="en-GB" sz="2000" dirty="0" smtClean="0"/>
              <a:t>The Member </a:t>
            </a:r>
            <a:r>
              <a:rPr lang="en-GB" sz="2000" dirty="0"/>
              <a:t>of Parliament for Manchester </a:t>
            </a:r>
            <a:r>
              <a:rPr lang="en-GB" sz="2000" dirty="0" smtClean="0"/>
              <a:t>Central, including </a:t>
            </a:r>
            <a:r>
              <a:rPr lang="en-GB" sz="2000" dirty="0"/>
              <a:t>Manchester University</a:t>
            </a:r>
            <a:r>
              <a:rPr lang="en-GB" sz="2000" dirty="0" smtClean="0"/>
              <a:t>, </a:t>
            </a:r>
            <a:r>
              <a:rPr lang="en-GB" sz="2000" dirty="0"/>
              <a:t>is Lucy Powell</a:t>
            </a:r>
            <a:r>
              <a:rPr lang="en-GB" sz="2000" dirty="0" smtClean="0"/>
              <a:t>, </a:t>
            </a:r>
            <a:r>
              <a:rPr lang="en-GB" sz="2000" dirty="0"/>
              <a:t>the Shadow Minister for </a:t>
            </a:r>
            <a:r>
              <a:rPr lang="en-GB" sz="2000" dirty="0" smtClean="0"/>
              <a:t>Education. Write </a:t>
            </a:r>
            <a:r>
              <a:rPr lang="en-GB" sz="2000" dirty="0"/>
              <a:t>her a letter urging her to act to reduce deaths in Manchester or elsewhere from one cause you have </a:t>
            </a:r>
            <a:r>
              <a:rPr lang="en-GB" sz="2000" dirty="0" smtClean="0"/>
              <a:t>studied. Make </a:t>
            </a:r>
            <a:r>
              <a:rPr lang="en-GB" sz="2000" dirty="0"/>
              <a:t>it clear why you feel strongly enough to write to her</a:t>
            </a:r>
            <a:r>
              <a:rPr lang="en-GB" sz="2000" dirty="0" smtClean="0"/>
              <a:t>, </a:t>
            </a:r>
            <a:r>
              <a:rPr lang="en-GB" sz="2000" dirty="0"/>
              <a:t>remembering to address your letter to a </a:t>
            </a:r>
            <a:r>
              <a:rPr lang="en-GB" sz="2000" dirty="0" smtClean="0"/>
              <a:t>layperson.  You </a:t>
            </a:r>
            <a:r>
              <a:rPr lang="en-GB" sz="2000" dirty="0"/>
              <a:t>should specify what you would like her to do</a:t>
            </a:r>
            <a:r>
              <a:rPr lang="en-GB" sz="2000" dirty="0" smtClean="0"/>
              <a:t>, </a:t>
            </a:r>
            <a:r>
              <a:rPr lang="en-GB" sz="2000" dirty="0"/>
              <a:t>how much it would cost and how many lives you could expect to </a:t>
            </a:r>
            <a:r>
              <a:rPr lang="en-GB" sz="2000" dirty="0" smtClean="0"/>
              <a:t>save.  Note </a:t>
            </a:r>
            <a:r>
              <a:rPr lang="en-GB" sz="2000" dirty="0"/>
              <a:t>any other benefits of your </a:t>
            </a:r>
            <a:r>
              <a:rPr lang="en-GB" sz="2000" dirty="0" smtClean="0"/>
              <a:t>ideas.  Because </a:t>
            </a:r>
            <a:r>
              <a:rPr lang="en-GB" sz="2000" dirty="0"/>
              <a:t>you are writing a letter to a public figure</a:t>
            </a:r>
            <a:r>
              <a:rPr lang="en-GB" sz="2000" dirty="0" smtClean="0"/>
              <a:t>, </a:t>
            </a:r>
            <a:r>
              <a:rPr lang="en-GB" sz="2000" dirty="0"/>
              <a:t>you are expected to be polite and to use good formal English </a:t>
            </a:r>
            <a:r>
              <a:rPr lang="en-GB" sz="2000" dirty="0" smtClean="0"/>
              <a:t>[10 marks </a:t>
            </a:r>
            <a:r>
              <a:rPr lang="en-GB" sz="2000" dirty="0"/>
              <a:t>in </a:t>
            </a:r>
            <a:r>
              <a:rPr lang="en-GB" sz="2000" dirty="0" smtClean="0"/>
              <a:t>total]</a:t>
            </a:r>
            <a:endParaRPr lang="en-GB" sz="20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4203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Questions asked by dentists</a:t>
            </a:r>
            <a:endParaRPr lang="en-GB" dirty="0">
              <a:solidFill>
                <a:srgbClr val="7030A0"/>
              </a:solidFill>
            </a:endParaRPr>
          </a:p>
        </p:txBody>
      </p:sp>
      <p:sp>
        <p:nvSpPr>
          <p:cNvPr id="3" name="Content Placeholder 2"/>
          <p:cNvSpPr>
            <a:spLocks noGrp="1"/>
          </p:cNvSpPr>
          <p:nvPr>
            <p:ph sz="half" idx="1"/>
          </p:nvPr>
        </p:nvSpPr>
        <p:spPr/>
        <p:txBody>
          <a:bodyPr/>
          <a:lstStyle/>
          <a:p>
            <a:pPr marL="0" indent="0">
              <a:buNone/>
            </a:pPr>
            <a:r>
              <a:rPr lang="en-GB" dirty="0" smtClean="0"/>
              <a:t>On a scale of 1-10, how much do you value your teeth?</a:t>
            </a:r>
            <a:endParaRPr lang="en-GB" dirty="0"/>
          </a:p>
        </p:txBody>
      </p:sp>
      <p:sp>
        <p:nvSpPr>
          <p:cNvPr id="4" name="Content Placeholder 3"/>
          <p:cNvSpPr>
            <a:spLocks noGrp="1"/>
          </p:cNvSpPr>
          <p:nvPr>
            <p:ph sz="half" idx="2"/>
          </p:nvPr>
        </p:nvSpPr>
        <p:spPr/>
        <p:txBody>
          <a:bodyPr/>
          <a:lstStyle/>
          <a:p>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9099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Questions asked by dentists</a:t>
            </a:r>
            <a:endParaRPr lang="en-GB" dirty="0">
              <a:solidFill>
                <a:srgbClr val="7030A0"/>
              </a:solidFill>
            </a:endParaRPr>
          </a:p>
        </p:txBody>
      </p:sp>
      <p:sp>
        <p:nvSpPr>
          <p:cNvPr id="3" name="Content Placeholder 2"/>
          <p:cNvSpPr>
            <a:spLocks noGrp="1"/>
          </p:cNvSpPr>
          <p:nvPr>
            <p:ph sz="half" idx="1"/>
          </p:nvPr>
        </p:nvSpPr>
        <p:spPr/>
        <p:txBody>
          <a:bodyPr/>
          <a:lstStyle/>
          <a:p>
            <a:pPr marL="0" indent="0">
              <a:buNone/>
            </a:pPr>
            <a:r>
              <a:rPr lang="en-GB" dirty="0" smtClean="0"/>
              <a:t>On a scale of 1-10, how much do you value your teeth?</a:t>
            </a:r>
            <a:endParaRPr lang="en-GB" dirty="0"/>
          </a:p>
        </p:txBody>
      </p:sp>
      <p:sp>
        <p:nvSpPr>
          <p:cNvPr id="4" name="Content Placeholder 3"/>
          <p:cNvSpPr>
            <a:spLocks noGrp="1"/>
          </p:cNvSpPr>
          <p:nvPr>
            <p:ph sz="half" idx="2"/>
          </p:nvPr>
        </p:nvSpPr>
        <p:spPr/>
        <p:txBody>
          <a:bodyPr/>
          <a:lstStyle/>
          <a:p>
            <a:pPr marL="0" indent="0">
              <a:buNone/>
            </a:pPr>
            <a:r>
              <a:rPr lang="en-GB" dirty="0" smtClean="0"/>
              <a:t>Which do you value more, your teeth or your eyes?</a:t>
            </a:r>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1916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Assessment by comparison</a:t>
            </a:r>
            <a:endParaRPr lang="en-GB" dirty="0">
              <a:solidFill>
                <a:srgbClr val="7030A0"/>
              </a:solidFill>
            </a:endParaRPr>
          </a:p>
        </p:txBody>
      </p:sp>
      <p:sp>
        <p:nvSpPr>
          <p:cNvPr id="3" name="Content Placeholder 2"/>
          <p:cNvSpPr>
            <a:spLocks noGrp="1"/>
          </p:cNvSpPr>
          <p:nvPr>
            <p:ph idx="1"/>
          </p:nvPr>
        </p:nvSpPr>
        <p:spPr/>
        <p:txBody>
          <a:bodyPr/>
          <a:lstStyle/>
          <a:p>
            <a:pPr marL="0" indent="0">
              <a:buNone/>
            </a:pPr>
            <a:r>
              <a:rPr lang="en-GB" dirty="0" smtClean="0"/>
              <a:t>DR Hunter, </a:t>
            </a:r>
            <a:r>
              <a:rPr lang="en-GB" b="1" dirty="0"/>
              <a:t>MM algorithms for generalized Bradley-Terry </a:t>
            </a:r>
            <a:r>
              <a:rPr lang="en-GB" b="1" dirty="0" smtClean="0"/>
              <a:t>models  </a:t>
            </a:r>
            <a:r>
              <a:rPr lang="en-GB" dirty="0" smtClean="0"/>
              <a:t>Ann</a:t>
            </a:r>
            <a:r>
              <a:rPr lang="en-GB" dirty="0"/>
              <a:t>. </a:t>
            </a:r>
            <a:r>
              <a:rPr lang="en-GB" dirty="0" smtClean="0"/>
              <a:t>Statist. 2004,  32</a:t>
            </a:r>
            <a:r>
              <a:rPr lang="en-GB" dirty="0"/>
              <a:t>, </a:t>
            </a:r>
            <a:r>
              <a:rPr lang="en-GB" dirty="0" smtClean="0"/>
              <a:t>384-406.</a:t>
            </a:r>
          </a:p>
          <a:p>
            <a:pPr marL="0" indent="0">
              <a:buNone/>
            </a:pPr>
            <a:r>
              <a:rPr lang="en-GB" dirty="0"/>
              <a:t>(MM= “</a:t>
            </a:r>
            <a:r>
              <a:rPr lang="en-GB" dirty="0" err="1"/>
              <a:t>Majorize</a:t>
            </a:r>
            <a:r>
              <a:rPr lang="en-GB" dirty="0"/>
              <a:t>-Minimization” or “</a:t>
            </a:r>
            <a:r>
              <a:rPr lang="en-GB" dirty="0" err="1"/>
              <a:t>Minorize</a:t>
            </a:r>
            <a:r>
              <a:rPr lang="en-GB" dirty="0"/>
              <a:t>-Maximization</a:t>
            </a:r>
            <a:r>
              <a:rPr lang="en-GB" dirty="0" smtClean="0"/>
              <a:t>”)</a:t>
            </a:r>
            <a:endParaRPr lang="en-GB" dirty="0"/>
          </a:p>
        </p:txBody>
      </p:sp>
      <p:pic>
        <p:nvPicPr>
          <p:cNvPr id="2050" name="Picture 2" descr="image-2832-5301@uk03">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230" y="4643173"/>
            <a:ext cx="5791200"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0393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normAutofit fontScale="90000"/>
          </a:bodyPr>
          <a:lstStyle/>
          <a:p>
            <a:r>
              <a:rPr lang="en-GB" dirty="0" smtClean="0">
                <a:solidFill>
                  <a:srgbClr val="7030A0"/>
                </a:solidFill>
              </a:rPr>
              <a:t>A weekend chess congress 32 players (simplified)</a:t>
            </a:r>
            <a:endParaRPr lang="en-GB" dirty="0">
              <a:solidFill>
                <a:srgbClr val="7030A0"/>
              </a:solidFill>
            </a:endParaRPr>
          </a:p>
        </p:txBody>
      </p:sp>
      <p:pic>
        <p:nvPicPr>
          <p:cNvPr id="1026" name="Picture 2" descr="Image result for chess"/>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4605338"/>
            <a:ext cx="3754437" cy="22526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1983686656"/>
              </p:ext>
            </p:extLst>
          </p:nvPr>
        </p:nvGraphicFramePr>
        <p:xfrm>
          <a:off x="971600" y="1916832"/>
          <a:ext cx="7416822" cy="2225040"/>
        </p:xfrm>
        <a:graphic>
          <a:graphicData uri="http://schemas.openxmlformats.org/drawingml/2006/table">
            <a:tbl>
              <a:tblPr firstRow="1" bandRow="1">
                <a:tableStyleId>{5C22544A-7EE6-4342-B048-85BDC9FD1C3A}</a:tableStyleId>
              </a:tblPr>
              <a:tblGrid>
                <a:gridCol w="1136941">
                  <a:extLst>
                    <a:ext uri="{9D8B030D-6E8A-4147-A177-3AD203B41FA5}">
                      <a16:colId xmlns:a16="http://schemas.microsoft.com/office/drawing/2014/main" val="20000"/>
                    </a:ext>
                  </a:extLst>
                </a:gridCol>
                <a:gridCol w="982151">
                  <a:extLst>
                    <a:ext uri="{9D8B030D-6E8A-4147-A177-3AD203B41FA5}">
                      <a16:colId xmlns:a16="http://schemas.microsoft.com/office/drawing/2014/main" val="20001"/>
                    </a:ext>
                  </a:extLst>
                </a:gridCol>
                <a:gridCol w="1059546">
                  <a:extLst>
                    <a:ext uri="{9D8B030D-6E8A-4147-A177-3AD203B41FA5}">
                      <a16:colId xmlns:a16="http://schemas.microsoft.com/office/drawing/2014/main" val="20002"/>
                    </a:ext>
                  </a:extLst>
                </a:gridCol>
                <a:gridCol w="1059546">
                  <a:extLst>
                    <a:ext uri="{9D8B030D-6E8A-4147-A177-3AD203B41FA5}">
                      <a16:colId xmlns:a16="http://schemas.microsoft.com/office/drawing/2014/main" val="20003"/>
                    </a:ext>
                  </a:extLst>
                </a:gridCol>
                <a:gridCol w="1059546">
                  <a:extLst>
                    <a:ext uri="{9D8B030D-6E8A-4147-A177-3AD203B41FA5}">
                      <a16:colId xmlns:a16="http://schemas.microsoft.com/office/drawing/2014/main" val="20004"/>
                    </a:ext>
                  </a:extLst>
                </a:gridCol>
                <a:gridCol w="1059546">
                  <a:extLst>
                    <a:ext uri="{9D8B030D-6E8A-4147-A177-3AD203B41FA5}">
                      <a16:colId xmlns:a16="http://schemas.microsoft.com/office/drawing/2014/main" val="20005"/>
                    </a:ext>
                  </a:extLst>
                </a:gridCol>
                <a:gridCol w="1059546">
                  <a:extLst>
                    <a:ext uri="{9D8B030D-6E8A-4147-A177-3AD203B41FA5}">
                      <a16:colId xmlns:a16="http://schemas.microsoft.com/office/drawing/2014/main" val="20006"/>
                    </a:ext>
                  </a:extLst>
                </a:gridCol>
              </a:tblGrid>
              <a:tr h="370840">
                <a:tc>
                  <a:txBody>
                    <a:bodyPr/>
                    <a:lstStyle/>
                    <a:p>
                      <a:endParaRPr lang="en-GB" sz="1800" dirty="0"/>
                    </a:p>
                  </a:txBody>
                  <a:tcPr/>
                </a:tc>
                <a:tc>
                  <a:txBody>
                    <a:bodyPr/>
                    <a:lstStyle/>
                    <a:p>
                      <a:pPr algn="ctr"/>
                      <a:r>
                        <a:rPr lang="en-GB" sz="1800" dirty="0" smtClean="0"/>
                        <a:t>0</a:t>
                      </a:r>
                      <a:r>
                        <a:rPr lang="en-GB" sz="1800" baseline="0" dirty="0" smtClean="0"/>
                        <a:t> points</a:t>
                      </a:r>
                      <a:endParaRPr lang="en-GB" sz="1800" dirty="0"/>
                    </a:p>
                  </a:txBody>
                  <a:tcPr/>
                </a:tc>
                <a:tc>
                  <a:txBody>
                    <a:bodyPr/>
                    <a:lstStyle/>
                    <a:p>
                      <a:pPr algn="ctr"/>
                      <a:r>
                        <a:rPr lang="en-GB" sz="1800" dirty="0" smtClean="0"/>
                        <a:t>1 point</a:t>
                      </a:r>
                      <a:endParaRPr lang="en-GB" sz="1800" dirty="0"/>
                    </a:p>
                  </a:txBody>
                  <a:tcPr/>
                </a:tc>
                <a:tc>
                  <a:txBody>
                    <a:bodyPr/>
                    <a:lstStyle/>
                    <a:p>
                      <a:pPr algn="ctr"/>
                      <a:r>
                        <a:rPr lang="en-GB" sz="1800" dirty="0" smtClean="0"/>
                        <a:t>2 points</a:t>
                      </a:r>
                      <a:endParaRPr lang="en-GB" sz="1800" dirty="0"/>
                    </a:p>
                  </a:txBody>
                  <a:tcPr/>
                </a:tc>
                <a:tc>
                  <a:txBody>
                    <a:bodyPr/>
                    <a:lstStyle/>
                    <a:p>
                      <a:pPr algn="ctr"/>
                      <a:r>
                        <a:rPr lang="en-GB" sz="1800" dirty="0" smtClean="0"/>
                        <a:t>3 points</a:t>
                      </a:r>
                      <a:endParaRPr lang="en-GB" sz="1800" dirty="0"/>
                    </a:p>
                  </a:txBody>
                  <a:tcPr/>
                </a:tc>
                <a:tc>
                  <a:txBody>
                    <a:bodyPr/>
                    <a:lstStyle/>
                    <a:p>
                      <a:pPr algn="ctr"/>
                      <a:r>
                        <a:rPr lang="en-GB" sz="1800" dirty="0" smtClean="0"/>
                        <a:t>4 points</a:t>
                      </a:r>
                      <a:endParaRPr lang="en-GB" sz="1800" dirty="0"/>
                    </a:p>
                  </a:txBody>
                  <a:tcPr/>
                </a:tc>
                <a:tc>
                  <a:txBody>
                    <a:bodyPr/>
                    <a:lstStyle/>
                    <a:p>
                      <a:pPr algn="ctr"/>
                      <a:r>
                        <a:rPr lang="en-GB" sz="1800" dirty="0" smtClean="0"/>
                        <a:t>5 points</a:t>
                      </a:r>
                      <a:endParaRPr lang="en-GB" sz="1800" dirty="0"/>
                    </a:p>
                  </a:txBody>
                  <a:tcPr/>
                </a:tc>
                <a:extLst>
                  <a:ext uri="{0D108BD9-81ED-4DB2-BD59-A6C34878D82A}">
                    <a16:rowId xmlns:a16="http://schemas.microsoft.com/office/drawing/2014/main" val="10000"/>
                  </a:ext>
                </a:extLst>
              </a:tr>
              <a:tr h="370840">
                <a:tc>
                  <a:txBody>
                    <a:bodyPr/>
                    <a:lstStyle/>
                    <a:p>
                      <a:r>
                        <a:rPr lang="en-GB" dirty="0" smtClean="0"/>
                        <a:t>Round 1</a:t>
                      </a:r>
                      <a:endParaRPr lang="en-GB" dirty="0"/>
                    </a:p>
                  </a:txBody>
                  <a:tcPr/>
                </a:tc>
                <a:tc>
                  <a:txBody>
                    <a:bodyPr/>
                    <a:lstStyle/>
                    <a:p>
                      <a:pPr algn="ctr"/>
                      <a:r>
                        <a:rPr lang="en-GB" dirty="0" smtClean="0"/>
                        <a:t>16</a:t>
                      </a:r>
                      <a:endParaRPr lang="en-GB" dirty="0"/>
                    </a:p>
                  </a:txBody>
                  <a:tcPr/>
                </a:tc>
                <a:tc>
                  <a:txBody>
                    <a:bodyPr/>
                    <a:lstStyle/>
                    <a:p>
                      <a:pPr algn="ctr"/>
                      <a:r>
                        <a:rPr lang="en-GB" dirty="0" smtClean="0"/>
                        <a:t>16</a:t>
                      </a:r>
                      <a:endParaRPr lang="en-GB" dirty="0"/>
                    </a:p>
                  </a:txBody>
                  <a:tcPr/>
                </a:tc>
                <a:tc>
                  <a:txBody>
                    <a:bodyPr/>
                    <a:lstStyle/>
                    <a:p>
                      <a:pPr algn="ctr"/>
                      <a:endParaRPr lang="en-GB"/>
                    </a:p>
                  </a:txBody>
                  <a:tcPr/>
                </a:tc>
                <a:tc>
                  <a:txBody>
                    <a:bodyPr/>
                    <a:lstStyle/>
                    <a:p>
                      <a:pPr algn="ctr"/>
                      <a:endParaRPr lang="en-GB" dirty="0"/>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10001"/>
                  </a:ext>
                </a:extLst>
              </a:tr>
              <a:tr h="370840">
                <a:tc>
                  <a:txBody>
                    <a:bodyPr/>
                    <a:lstStyle/>
                    <a:p>
                      <a:r>
                        <a:rPr lang="en-GB" dirty="0" smtClean="0"/>
                        <a:t>Round 2</a:t>
                      </a:r>
                      <a:endParaRPr lang="en-GB" dirty="0"/>
                    </a:p>
                  </a:txBody>
                  <a:tcPr/>
                </a:tc>
                <a:tc>
                  <a:txBody>
                    <a:bodyPr/>
                    <a:lstStyle/>
                    <a:p>
                      <a:pPr algn="ctr"/>
                      <a:r>
                        <a:rPr lang="en-GB" dirty="0" smtClean="0"/>
                        <a:t>8</a:t>
                      </a:r>
                      <a:endParaRPr lang="en-GB" dirty="0"/>
                    </a:p>
                  </a:txBody>
                  <a:tcPr/>
                </a:tc>
                <a:tc>
                  <a:txBody>
                    <a:bodyPr/>
                    <a:lstStyle/>
                    <a:p>
                      <a:pPr algn="ctr"/>
                      <a:r>
                        <a:rPr lang="en-GB" dirty="0" smtClean="0"/>
                        <a:t>16</a:t>
                      </a:r>
                      <a:endParaRPr lang="en-GB" dirty="0"/>
                    </a:p>
                  </a:txBody>
                  <a:tcPr/>
                </a:tc>
                <a:tc>
                  <a:txBody>
                    <a:bodyPr/>
                    <a:lstStyle/>
                    <a:p>
                      <a:pPr algn="ctr"/>
                      <a:r>
                        <a:rPr lang="en-GB" dirty="0" smtClean="0"/>
                        <a:t>8</a:t>
                      </a:r>
                      <a:endParaRPr lang="en-GB" dirty="0"/>
                    </a:p>
                  </a:txBody>
                  <a:tcPr/>
                </a:tc>
                <a:tc>
                  <a:txBody>
                    <a:bodyPr/>
                    <a:lstStyle/>
                    <a:p>
                      <a:pPr algn="ctr"/>
                      <a:endParaRPr lang="en-GB"/>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10002"/>
                  </a:ext>
                </a:extLst>
              </a:tr>
              <a:tr h="370840">
                <a:tc>
                  <a:txBody>
                    <a:bodyPr/>
                    <a:lstStyle/>
                    <a:p>
                      <a:r>
                        <a:rPr lang="en-GB" dirty="0" smtClean="0"/>
                        <a:t>Round 3</a:t>
                      </a:r>
                      <a:endParaRPr lang="en-GB" dirty="0"/>
                    </a:p>
                  </a:txBody>
                  <a:tcPr/>
                </a:tc>
                <a:tc>
                  <a:txBody>
                    <a:bodyPr/>
                    <a:lstStyle/>
                    <a:p>
                      <a:pPr algn="ctr"/>
                      <a:r>
                        <a:rPr lang="en-GB" dirty="0" smtClean="0"/>
                        <a:t>4</a:t>
                      </a:r>
                      <a:endParaRPr lang="en-GB" dirty="0"/>
                    </a:p>
                  </a:txBody>
                  <a:tcPr/>
                </a:tc>
                <a:tc>
                  <a:txBody>
                    <a:bodyPr/>
                    <a:lstStyle/>
                    <a:p>
                      <a:pPr algn="ctr"/>
                      <a:r>
                        <a:rPr lang="en-GB" dirty="0" smtClean="0"/>
                        <a:t>12</a:t>
                      </a:r>
                      <a:endParaRPr lang="en-GB" dirty="0"/>
                    </a:p>
                  </a:txBody>
                  <a:tcPr/>
                </a:tc>
                <a:tc>
                  <a:txBody>
                    <a:bodyPr/>
                    <a:lstStyle/>
                    <a:p>
                      <a:pPr algn="ctr"/>
                      <a:r>
                        <a:rPr lang="en-GB" dirty="0" smtClean="0"/>
                        <a:t>12</a:t>
                      </a:r>
                      <a:endParaRPr lang="en-GB" dirty="0"/>
                    </a:p>
                  </a:txBody>
                  <a:tcPr/>
                </a:tc>
                <a:tc>
                  <a:txBody>
                    <a:bodyPr/>
                    <a:lstStyle/>
                    <a:p>
                      <a:pPr algn="ctr"/>
                      <a:r>
                        <a:rPr lang="en-GB" dirty="0" smtClean="0"/>
                        <a:t>4</a:t>
                      </a:r>
                      <a:endParaRPr lang="en-GB" dirty="0"/>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10003"/>
                  </a:ext>
                </a:extLst>
              </a:tr>
              <a:tr h="370840">
                <a:tc>
                  <a:txBody>
                    <a:bodyPr/>
                    <a:lstStyle/>
                    <a:p>
                      <a:r>
                        <a:rPr lang="en-GB" dirty="0" smtClean="0"/>
                        <a:t>Round 4</a:t>
                      </a:r>
                      <a:endParaRPr lang="en-GB" dirty="0"/>
                    </a:p>
                  </a:txBody>
                  <a:tcPr/>
                </a:tc>
                <a:tc>
                  <a:txBody>
                    <a:bodyPr/>
                    <a:lstStyle/>
                    <a:p>
                      <a:pPr algn="ctr"/>
                      <a:r>
                        <a:rPr lang="en-GB" dirty="0" smtClean="0"/>
                        <a:t>2</a:t>
                      </a:r>
                      <a:endParaRPr lang="en-GB" dirty="0"/>
                    </a:p>
                  </a:txBody>
                  <a:tcPr/>
                </a:tc>
                <a:tc>
                  <a:txBody>
                    <a:bodyPr/>
                    <a:lstStyle/>
                    <a:p>
                      <a:pPr algn="ctr"/>
                      <a:r>
                        <a:rPr lang="en-GB" dirty="0" smtClean="0"/>
                        <a:t>8</a:t>
                      </a:r>
                      <a:endParaRPr lang="en-GB" dirty="0"/>
                    </a:p>
                  </a:txBody>
                  <a:tcPr/>
                </a:tc>
                <a:tc>
                  <a:txBody>
                    <a:bodyPr/>
                    <a:lstStyle/>
                    <a:p>
                      <a:pPr algn="ctr"/>
                      <a:r>
                        <a:rPr lang="en-GB" dirty="0" smtClean="0"/>
                        <a:t>12</a:t>
                      </a:r>
                      <a:endParaRPr lang="en-GB" dirty="0"/>
                    </a:p>
                  </a:txBody>
                  <a:tcPr/>
                </a:tc>
                <a:tc>
                  <a:txBody>
                    <a:bodyPr/>
                    <a:lstStyle/>
                    <a:p>
                      <a:pPr algn="ctr"/>
                      <a:r>
                        <a:rPr lang="en-GB" dirty="0" smtClean="0"/>
                        <a:t>8</a:t>
                      </a:r>
                      <a:endParaRPr lang="en-GB" dirty="0"/>
                    </a:p>
                  </a:txBody>
                  <a:tcPr/>
                </a:tc>
                <a:tc>
                  <a:txBody>
                    <a:bodyPr/>
                    <a:lstStyle/>
                    <a:p>
                      <a:pPr algn="ctr"/>
                      <a:r>
                        <a:rPr lang="en-GB" dirty="0" smtClean="0"/>
                        <a:t>2</a:t>
                      </a:r>
                      <a:endParaRPr lang="en-GB" dirty="0"/>
                    </a:p>
                  </a:txBody>
                  <a:tcPr/>
                </a:tc>
                <a:tc>
                  <a:txBody>
                    <a:bodyPr/>
                    <a:lstStyle/>
                    <a:p>
                      <a:pPr algn="ctr"/>
                      <a:endParaRPr lang="en-GB" dirty="0"/>
                    </a:p>
                  </a:txBody>
                  <a:tcPr/>
                </a:tc>
                <a:extLst>
                  <a:ext uri="{0D108BD9-81ED-4DB2-BD59-A6C34878D82A}">
                    <a16:rowId xmlns:a16="http://schemas.microsoft.com/office/drawing/2014/main" val="10004"/>
                  </a:ext>
                </a:extLst>
              </a:tr>
              <a:tr h="370840">
                <a:tc>
                  <a:txBody>
                    <a:bodyPr/>
                    <a:lstStyle/>
                    <a:p>
                      <a:r>
                        <a:rPr lang="en-GB" dirty="0" smtClean="0"/>
                        <a:t>Round 5</a:t>
                      </a:r>
                      <a:endParaRPr lang="en-GB" dirty="0"/>
                    </a:p>
                  </a:txBody>
                  <a:tcPr/>
                </a:tc>
                <a:tc>
                  <a:txBody>
                    <a:bodyPr/>
                    <a:lstStyle/>
                    <a:p>
                      <a:pPr algn="ctr"/>
                      <a:r>
                        <a:rPr lang="en-GB" dirty="0" smtClean="0"/>
                        <a:t>1</a:t>
                      </a:r>
                      <a:endParaRPr lang="en-GB" dirty="0"/>
                    </a:p>
                  </a:txBody>
                  <a:tcPr/>
                </a:tc>
                <a:tc>
                  <a:txBody>
                    <a:bodyPr/>
                    <a:lstStyle/>
                    <a:p>
                      <a:pPr algn="ctr"/>
                      <a:r>
                        <a:rPr lang="en-GB" dirty="0" smtClean="0"/>
                        <a:t>5</a:t>
                      </a:r>
                      <a:endParaRPr lang="en-GB" dirty="0"/>
                    </a:p>
                  </a:txBody>
                  <a:tcPr/>
                </a:tc>
                <a:tc>
                  <a:txBody>
                    <a:bodyPr/>
                    <a:lstStyle/>
                    <a:p>
                      <a:pPr algn="ctr"/>
                      <a:r>
                        <a:rPr lang="en-GB" dirty="0" smtClean="0"/>
                        <a:t>10</a:t>
                      </a:r>
                      <a:endParaRPr lang="en-GB" dirty="0"/>
                    </a:p>
                  </a:txBody>
                  <a:tcPr/>
                </a:tc>
                <a:tc>
                  <a:txBody>
                    <a:bodyPr/>
                    <a:lstStyle/>
                    <a:p>
                      <a:pPr algn="ctr"/>
                      <a:r>
                        <a:rPr lang="en-GB" dirty="0" smtClean="0"/>
                        <a:t>10</a:t>
                      </a:r>
                      <a:endParaRPr lang="en-GB" dirty="0"/>
                    </a:p>
                  </a:txBody>
                  <a:tcPr/>
                </a:tc>
                <a:tc>
                  <a:txBody>
                    <a:bodyPr/>
                    <a:lstStyle/>
                    <a:p>
                      <a:pPr algn="ctr"/>
                      <a:r>
                        <a:rPr lang="en-GB" dirty="0" smtClean="0"/>
                        <a:t>5</a:t>
                      </a:r>
                      <a:endParaRPr lang="en-GB" dirty="0"/>
                    </a:p>
                  </a:txBody>
                  <a:tcPr/>
                </a:tc>
                <a:tc>
                  <a:txBody>
                    <a:bodyPr/>
                    <a:lstStyle/>
                    <a:p>
                      <a:pPr algn="ctr"/>
                      <a:r>
                        <a:rPr lang="en-GB" dirty="0" smtClean="0"/>
                        <a:t>1</a:t>
                      </a:r>
                      <a:endParaRPr lang="en-GB" dirty="0"/>
                    </a:p>
                  </a:txBody>
                  <a:tcPr/>
                </a:tc>
                <a:extLst>
                  <a:ext uri="{0D108BD9-81ED-4DB2-BD59-A6C34878D82A}">
                    <a16:rowId xmlns:a16="http://schemas.microsoft.com/office/drawing/2014/main" val="10005"/>
                  </a:ext>
                </a:extLst>
              </a:tr>
            </a:tbl>
          </a:graphicData>
        </a:graphic>
      </p:graphicFrame>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1592"/>
            <a:ext cx="1717665" cy="56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89777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ASPOLLED" val="208CCA2726D84617B8ABF0F1372A11B4"/>
  <p:tag name="TPVERSION" val="5"/>
  <p:tag name="TPFULLVERSION" val="5.4.1.2"/>
  <p:tag name="PPTVERSION" val="14"/>
  <p:tag name="TPOS" val="2"/>
</p:tagLst>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3606</TotalTime>
  <Words>787</Words>
  <Application>Microsoft Office PowerPoint</Application>
  <PresentationFormat>On-screen Show (4:3)</PresentationFormat>
  <Paragraphs>214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Template</vt:lpstr>
      <vt:lpstr>PowerPoint Presentation</vt:lpstr>
      <vt:lpstr>A Typical Assessment</vt:lpstr>
      <vt:lpstr>A Typical Assessment (2)</vt:lpstr>
      <vt:lpstr>Global Health - Learning outcomes</vt:lpstr>
      <vt:lpstr>Example exam questions</vt:lpstr>
      <vt:lpstr>Questions asked by dentists</vt:lpstr>
      <vt:lpstr>Questions asked by dentists</vt:lpstr>
      <vt:lpstr>Assessment by comparison</vt:lpstr>
      <vt:lpstr>A weekend chess congress 32 players (simplified)</vt:lpstr>
      <vt:lpstr>Sorting algorithm then applies</vt:lpstr>
      <vt:lpstr>Results</vt:lpstr>
      <vt:lpstr>Peer Assessment (mock exam)</vt:lpstr>
      <vt:lpstr>Peer assessment</vt:lpstr>
      <vt:lpstr>Interim conclusions</vt:lpstr>
      <vt:lpstr>Acknowledgements</vt:lpstr>
      <vt:lpstr>The question</vt:lpstr>
      <vt:lpstr>Please have a go</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Barber</dc:creator>
  <cp:lastModifiedBy>Denton, Philip</cp:lastModifiedBy>
  <cp:revision>35</cp:revision>
  <dcterms:created xsi:type="dcterms:W3CDTF">2017-06-24T20:53:07Z</dcterms:created>
  <dcterms:modified xsi:type="dcterms:W3CDTF">2017-09-14T14:44:17Z</dcterms:modified>
</cp:coreProperties>
</file>