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54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smtClean="0"/>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275D11-9DA0-42AE-97C8-6C7301C54BE8}"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4091524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275D11-9DA0-42AE-97C8-6C7301C54BE8}"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190612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275D11-9DA0-42AE-97C8-6C7301C54BE8}"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24369397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275D11-9DA0-42AE-97C8-6C7301C54BE8}"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7164370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smtClean="0"/>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275D11-9DA0-42AE-97C8-6C7301C54BE8}" type="datetimeFigureOut">
              <a:rPr lang="en-GB" smtClean="0"/>
              <a:t>27/01/2016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2658298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275D11-9DA0-42AE-97C8-6C7301C54BE8}"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14175814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275D11-9DA0-42AE-97C8-6C7301C54BE8}" type="datetimeFigureOut">
              <a:rPr lang="en-GB" smtClean="0"/>
              <a:t>27/01/2016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3005582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275D11-9DA0-42AE-97C8-6C7301C54BE8}" type="datetimeFigureOut">
              <a:rPr lang="en-GB" smtClean="0"/>
              <a:t>27/01/2016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40711438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275D11-9DA0-42AE-97C8-6C7301C54BE8}" type="datetimeFigureOut">
              <a:rPr lang="en-GB" smtClean="0"/>
              <a:t>27/01/2016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2165045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275D11-9DA0-42AE-97C8-6C7301C54BE8}"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33551793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275D11-9DA0-42AE-97C8-6C7301C54BE8}" type="datetimeFigureOut">
              <a:rPr lang="en-GB" smtClean="0"/>
              <a:t>27/01/2016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1E4EE56-F76A-4DCD-8E96-915907853DD5}" type="slidenum">
              <a:rPr lang="en-GB" smtClean="0"/>
              <a:t>‹#›</a:t>
            </a:fld>
            <a:endParaRPr lang="en-GB"/>
          </a:p>
        </p:txBody>
      </p:sp>
    </p:spTree>
    <p:extLst>
      <p:ext uri="{BB962C8B-B14F-4D97-AF65-F5344CB8AC3E}">
        <p14:creationId xmlns:p14="http://schemas.microsoft.com/office/powerpoint/2010/main" val="17199196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8275D11-9DA0-42AE-97C8-6C7301C54BE8}" type="datetimeFigureOut">
              <a:rPr lang="en-GB" smtClean="0"/>
              <a:t>27/01/2016</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91E4EE56-F76A-4DCD-8E96-915907853DD5}" type="slidenum">
              <a:rPr lang="en-GB" smtClean="0"/>
              <a:t>‹#›</a:t>
            </a:fld>
            <a:endParaRPr lang="en-GB"/>
          </a:p>
        </p:txBody>
      </p:sp>
    </p:spTree>
    <p:extLst>
      <p:ext uri="{BB962C8B-B14F-4D97-AF65-F5344CB8AC3E}">
        <p14:creationId xmlns:p14="http://schemas.microsoft.com/office/powerpoint/2010/main" val="32794286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harriet.jones@uea.ac.uk" TargetMode="External"/><Relationship Id="rId2" Type="http://schemas.openxmlformats.org/officeDocument/2006/relationships/hyperlink" Target="mailto:k.yeoman@uea.ac.uk"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5">
            <a:alpha val="68000"/>
          </a:schemeClr>
        </a:solidFill>
        <a:effectLst/>
      </p:bgPr>
    </p:bg>
    <p:spTree>
      <p:nvGrpSpPr>
        <p:cNvPr id="1" name=""/>
        <p:cNvGrpSpPr/>
        <p:nvPr/>
      </p:nvGrpSpPr>
      <p:grpSpPr>
        <a:xfrm>
          <a:off x="0" y="0"/>
          <a:ext cx="0" cy="0"/>
          <a:chOff x="0" y="0"/>
          <a:chExt cx="0" cy="0"/>
        </a:xfrm>
      </p:grpSpPr>
      <p:sp>
        <p:nvSpPr>
          <p:cNvPr id="9" name="Rectangle 8"/>
          <p:cNvSpPr/>
          <p:nvPr/>
        </p:nvSpPr>
        <p:spPr>
          <a:xfrm>
            <a:off x="224031" y="221457"/>
            <a:ext cx="6390778" cy="9447836"/>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3"/>
          <p:cNvSpPr/>
          <p:nvPr/>
        </p:nvSpPr>
        <p:spPr>
          <a:xfrm>
            <a:off x="340764" y="1031744"/>
            <a:ext cx="6312955" cy="1077218"/>
          </a:xfrm>
          <a:prstGeom prst="rect">
            <a:avLst/>
          </a:prstGeom>
        </p:spPr>
        <p:txBody>
          <a:bodyPr wrap="square">
            <a:spAutoFit/>
          </a:bodyPr>
          <a:lstStyle/>
          <a:p>
            <a:pPr algn="ctr"/>
            <a:r>
              <a:rPr lang="en-GB" sz="3200" b="1" cap="all" dirty="0" smtClean="0">
                <a:solidFill>
                  <a:schemeClr val="accent5"/>
                </a:solidFill>
              </a:rPr>
              <a:t>Exploring The Research Experience Of Our Students </a:t>
            </a:r>
            <a:endParaRPr lang="en-GB" sz="3200" b="1" cap="all" dirty="0">
              <a:solidFill>
                <a:schemeClr val="accent5"/>
              </a:solidFill>
            </a:endParaRPr>
          </a:p>
        </p:txBody>
      </p:sp>
      <p:sp>
        <p:nvSpPr>
          <p:cNvPr id="5" name="TextBox 4"/>
          <p:cNvSpPr txBox="1"/>
          <p:nvPr/>
        </p:nvSpPr>
        <p:spPr>
          <a:xfrm>
            <a:off x="729114" y="2223815"/>
            <a:ext cx="5625386" cy="369332"/>
          </a:xfrm>
          <a:prstGeom prst="rect">
            <a:avLst/>
          </a:prstGeom>
          <a:noFill/>
        </p:spPr>
        <p:txBody>
          <a:bodyPr wrap="none" rtlCol="0">
            <a:spAutoFit/>
          </a:bodyPr>
          <a:lstStyle/>
          <a:p>
            <a:r>
              <a:rPr lang="en-GB" dirty="0" smtClean="0"/>
              <a:t>Tuesday 15</a:t>
            </a:r>
            <a:r>
              <a:rPr lang="en-GB" baseline="30000" dirty="0" smtClean="0"/>
              <a:t>th</a:t>
            </a:r>
            <a:r>
              <a:rPr lang="en-GB" dirty="0" smtClean="0"/>
              <a:t> March  2016 at the University of East Anglia</a:t>
            </a:r>
            <a:endParaRPr lang="en-GB" dirty="0"/>
          </a:p>
        </p:txBody>
      </p:sp>
      <p:sp>
        <p:nvSpPr>
          <p:cNvPr id="6" name="Rectangle 5"/>
          <p:cNvSpPr/>
          <p:nvPr/>
        </p:nvSpPr>
        <p:spPr>
          <a:xfrm>
            <a:off x="729114" y="396552"/>
            <a:ext cx="5359346" cy="646331"/>
          </a:xfrm>
          <a:prstGeom prst="rect">
            <a:avLst/>
          </a:prstGeom>
        </p:spPr>
        <p:txBody>
          <a:bodyPr wrap="square">
            <a:spAutoFit/>
          </a:bodyPr>
          <a:lstStyle/>
          <a:p>
            <a:pPr algn="ctr"/>
            <a:r>
              <a:rPr lang="en-GB" dirty="0" smtClean="0"/>
              <a:t>Royal Society of Biology</a:t>
            </a:r>
          </a:p>
          <a:p>
            <a:pPr algn="ctr"/>
            <a:r>
              <a:rPr lang="en-GB" dirty="0" smtClean="0"/>
              <a:t>Learning &amp; Teaching Workshop Series 2015-16</a:t>
            </a:r>
            <a:endParaRPr lang="en-GB" dirty="0"/>
          </a:p>
        </p:txBody>
      </p:sp>
      <p:sp>
        <p:nvSpPr>
          <p:cNvPr id="7" name="Rectangle 6"/>
          <p:cNvSpPr/>
          <p:nvPr/>
        </p:nvSpPr>
        <p:spPr>
          <a:xfrm>
            <a:off x="340765" y="2809157"/>
            <a:ext cx="6157312" cy="4031873"/>
          </a:xfrm>
          <a:prstGeom prst="rect">
            <a:avLst/>
          </a:prstGeom>
        </p:spPr>
        <p:txBody>
          <a:bodyPr wrap="square">
            <a:spAutoFit/>
          </a:bodyPr>
          <a:lstStyle/>
          <a:p>
            <a:pPr algn="just"/>
            <a:r>
              <a:rPr lang="en-GB" sz="1600" dirty="0" smtClean="0"/>
              <a:t>The focus of this workshop is an exploration of what ‘research; means to students at different stages of their education.  We want to think about how the concept of research is introduced and how we develop students’ research skills from their project work at school (the EPQ, or Extended Project Qualification) right through their undergraduate degrees, to their training as a PhD student in preparation for work as a post-doctoral scientist.</a:t>
            </a:r>
          </a:p>
          <a:p>
            <a:pPr algn="just"/>
            <a:endParaRPr lang="en-GB" sz="1600" dirty="0" smtClean="0"/>
          </a:p>
          <a:p>
            <a:pPr algn="just"/>
            <a:r>
              <a:rPr lang="en-GB" sz="1600" dirty="0" smtClean="0"/>
              <a:t>Speakers include: Kay Yeoman from UEA  </a:t>
            </a:r>
          </a:p>
          <a:p>
            <a:pPr algn="just"/>
            <a:r>
              <a:rPr lang="en-GB" sz="1600" dirty="0" smtClean="0"/>
              <a:t>Jane Taylor and Catherine Baxendale from Lancaster University</a:t>
            </a:r>
          </a:p>
          <a:p>
            <a:pPr algn="just"/>
            <a:endParaRPr lang="en-GB" sz="1600" dirty="0">
              <a:effectLst/>
            </a:endParaRPr>
          </a:p>
          <a:p>
            <a:pPr algn="just"/>
            <a:r>
              <a:rPr lang="en-GB" sz="1600" dirty="0" smtClean="0"/>
              <a:t>There will be lots of discussions and interactive sessions. The meeting will run from 10 am </a:t>
            </a:r>
            <a:r>
              <a:rPr lang="en-GB" sz="1600" dirty="0" err="1" smtClean="0"/>
              <a:t>til</a:t>
            </a:r>
            <a:r>
              <a:rPr lang="en-GB" sz="1600" dirty="0" smtClean="0"/>
              <a:t> 4 pm.</a:t>
            </a:r>
          </a:p>
          <a:p>
            <a:pPr algn="just"/>
            <a:endParaRPr lang="en-GB" sz="1600" dirty="0">
              <a:effectLst/>
            </a:endParaRPr>
          </a:p>
          <a:p>
            <a:pPr algn="just"/>
            <a:r>
              <a:rPr lang="en-GB" sz="1600" dirty="0" smtClean="0"/>
              <a:t>Please e-mail </a:t>
            </a:r>
            <a:r>
              <a:rPr lang="en-GB" sz="1600" dirty="0" smtClean="0">
                <a:hlinkClick r:id="rId2"/>
              </a:rPr>
              <a:t>k.yeoman@uea.ac.uk</a:t>
            </a:r>
            <a:r>
              <a:rPr lang="en-GB" sz="1600" dirty="0" smtClean="0"/>
              <a:t> or </a:t>
            </a:r>
            <a:r>
              <a:rPr lang="en-GB" sz="1600" dirty="0" smtClean="0">
                <a:hlinkClick r:id="rId3"/>
              </a:rPr>
              <a:t>harriet.jones@uea.ac.uk</a:t>
            </a:r>
            <a:r>
              <a:rPr lang="en-GB" sz="1600" dirty="0" smtClean="0"/>
              <a:t> to book a place.</a:t>
            </a:r>
          </a:p>
        </p:txBody>
      </p:sp>
      <p:sp>
        <p:nvSpPr>
          <p:cNvPr id="8" name="TextBox 7"/>
          <p:cNvSpPr txBox="1"/>
          <p:nvPr/>
        </p:nvSpPr>
        <p:spPr>
          <a:xfrm>
            <a:off x="340764" y="6984450"/>
            <a:ext cx="6157313" cy="2585323"/>
          </a:xfrm>
          <a:prstGeom prst="rect">
            <a:avLst/>
          </a:prstGeom>
          <a:noFill/>
        </p:spPr>
        <p:txBody>
          <a:bodyPr wrap="square" rtlCol="0">
            <a:spAutoFit/>
          </a:bodyPr>
          <a:lstStyle/>
          <a:p>
            <a:pPr algn="just"/>
            <a:r>
              <a:rPr lang="en-GB" sz="1600" dirty="0" smtClean="0"/>
              <a:t>The topic of this seminar is very timely from a variety of perspectives.  The EPQ is gaining credibility and many universities are lowing offers if the student has this qualification.  But what does it really teach the students about research?</a:t>
            </a:r>
          </a:p>
          <a:p>
            <a:pPr algn="just"/>
            <a:r>
              <a:rPr lang="en-GB" sz="1600" dirty="0" smtClean="0"/>
              <a:t>With the increase in student numbers at many universities it is becoming increasingly difficult to offer each student their own research project.  We want to explore what students really gain from this experience and would, for example, group projects offer the same value to a potential PhD student.</a:t>
            </a:r>
          </a:p>
          <a:p>
            <a:pPr algn="just"/>
            <a:endParaRPr lang="en-GB" sz="1600" dirty="0"/>
          </a:p>
        </p:txBody>
      </p:sp>
    </p:spTree>
    <p:extLst>
      <p:ext uri="{BB962C8B-B14F-4D97-AF65-F5344CB8AC3E}">
        <p14:creationId xmlns:p14="http://schemas.microsoft.com/office/powerpoint/2010/main" val="317342677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28</TotalTime>
  <Words>248</Words>
  <Application>Microsoft Office PowerPoint</Application>
  <PresentationFormat>A4 Paper (210x297 mm)</PresentationFormat>
  <Paragraphs>14</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Harriet</dc:creator>
  <cp:lastModifiedBy>Denton, Philip</cp:lastModifiedBy>
  <cp:revision>3</cp:revision>
  <dcterms:created xsi:type="dcterms:W3CDTF">2016-01-11T19:30:50Z</dcterms:created>
  <dcterms:modified xsi:type="dcterms:W3CDTF">2016-01-27T11:42:03Z</dcterms:modified>
</cp:coreProperties>
</file>