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mp" ContentType="image/p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5"/>
  </p:notesMasterIdLst>
  <p:sldIdLst>
    <p:sldId id="256" r:id="rId2"/>
    <p:sldId id="343" r:id="rId3"/>
    <p:sldId id="298" r:id="rId4"/>
    <p:sldId id="296" r:id="rId5"/>
    <p:sldId id="344" r:id="rId6"/>
    <p:sldId id="301" r:id="rId7"/>
    <p:sldId id="273" r:id="rId8"/>
    <p:sldId id="285" r:id="rId9"/>
    <p:sldId id="302" r:id="rId10"/>
    <p:sldId id="288" r:id="rId11"/>
    <p:sldId id="317" r:id="rId12"/>
    <p:sldId id="290" r:id="rId13"/>
    <p:sldId id="306" r:id="rId14"/>
    <p:sldId id="291" r:id="rId15"/>
    <p:sldId id="323" r:id="rId16"/>
    <p:sldId id="324" r:id="rId17"/>
    <p:sldId id="275" r:id="rId18"/>
    <p:sldId id="276" r:id="rId19"/>
    <p:sldId id="274" r:id="rId20"/>
    <p:sldId id="325" r:id="rId21"/>
    <p:sldId id="282" r:id="rId22"/>
    <p:sldId id="279" r:id="rId23"/>
    <p:sldId id="305" r:id="rId24"/>
    <p:sldId id="310" r:id="rId25"/>
    <p:sldId id="315" r:id="rId26"/>
    <p:sldId id="326" r:id="rId27"/>
    <p:sldId id="332" r:id="rId28"/>
    <p:sldId id="330" r:id="rId29"/>
    <p:sldId id="328" r:id="rId30"/>
    <p:sldId id="329" r:id="rId31"/>
    <p:sldId id="333" r:id="rId32"/>
    <p:sldId id="334" r:id="rId33"/>
    <p:sldId id="335" r:id="rId34"/>
    <p:sldId id="336" r:id="rId35"/>
    <p:sldId id="339" r:id="rId36"/>
    <p:sldId id="341" r:id="rId37"/>
    <p:sldId id="342" r:id="rId38"/>
    <p:sldId id="312" r:id="rId39"/>
    <p:sldId id="316" r:id="rId40"/>
    <p:sldId id="262" r:id="rId41"/>
    <p:sldId id="267" r:id="rId42"/>
    <p:sldId id="265" r:id="rId43"/>
    <p:sldId id="263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8" d="100"/>
        <a:sy n="128" d="100"/>
      </p:scale>
      <p:origin x="0" y="129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9B143D-7F98-44BF-AA79-11F9117F30FA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24370D38-88EA-4024-9D95-EE7CA8FFD081}">
      <dgm:prSet phldrT="[Text]"/>
      <dgm:spPr/>
      <dgm:t>
        <a:bodyPr/>
        <a:lstStyle/>
        <a:p>
          <a:r>
            <a:rPr lang="en-GB" b="0" i="0" dirty="0" smtClean="0"/>
            <a:t>Regular constant feed</a:t>
          </a:r>
          <a:endParaRPr lang="en-GB" dirty="0"/>
        </a:p>
      </dgm:t>
    </dgm:pt>
    <dgm:pt modelId="{09125967-B5F0-4F1E-80E0-E92150496F63}" type="parTrans" cxnId="{8E73E7C9-8F2B-44AC-A0AF-6FF1A918E673}">
      <dgm:prSet/>
      <dgm:spPr/>
      <dgm:t>
        <a:bodyPr/>
        <a:lstStyle/>
        <a:p>
          <a:endParaRPr lang="en-GB"/>
        </a:p>
      </dgm:t>
    </dgm:pt>
    <dgm:pt modelId="{E981D29D-1D7C-4E74-AC85-23F5F554803E}" type="sibTrans" cxnId="{8E73E7C9-8F2B-44AC-A0AF-6FF1A918E673}">
      <dgm:prSet/>
      <dgm:spPr/>
      <dgm:t>
        <a:bodyPr/>
        <a:lstStyle/>
        <a:p>
          <a:endParaRPr lang="en-GB"/>
        </a:p>
      </dgm:t>
    </dgm:pt>
    <dgm:pt modelId="{FECCEF3A-55F1-416F-874A-DD1E91F5CAAB}">
      <dgm:prSet phldrT="[Text]"/>
      <dgm:spPr/>
      <dgm:t>
        <a:bodyPr/>
        <a:lstStyle/>
        <a:p>
          <a:r>
            <a:rPr lang="en-GB" b="0" i="0" dirty="0" smtClean="0"/>
            <a:t>Variety of content, e.g. agriculture, laboratory-based science...</a:t>
          </a:r>
          <a:endParaRPr lang="en-GB" dirty="0"/>
        </a:p>
      </dgm:t>
    </dgm:pt>
    <dgm:pt modelId="{1E9E68A9-7C39-45F5-B04C-7D67263C669A}" type="parTrans" cxnId="{89504158-B8B0-4852-9E8D-6E0D01D2E920}">
      <dgm:prSet/>
      <dgm:spPr/>
      <dgm:t>
        <a:bodyPr/>
        <a:lstStyle/>
        <a:p>
          <a:endParaRPr lang="en-GB"/>
        </a:p>
      </dgm:t>
    </dgm:pt>
    <dgm:pt modelId="{C5DA77B6-3163-4829-8811-353C2083E996}" type="sibTrans" cxnId="{89504158-B8B0-4852-9E8D-6E0D01D2E920}">
      <dgm:prSet/>
      <dgm:spPr/>
      <dgm:t>
        <a:bodyPr/>
        <a:lstStyle/>
        <a:p>
          <a:endParaRPr lang="en-GB"/>
        </a:p>
      </dgm:t>
    </dgm:pt>
    <dgm:pt modelId="{CE5580A2-45CD-43C8-8868-0E1FD2EE47C2}">
      <dgm:prSet phldrT="[Text]"/>
      <dgm:spPr/>
      <dgm:t>
        <a:bodyPr/>
        <a:lstStyle/>
        <a:p>
          <a:r>
            <a:rPr lang="en-GB" b="0" i="0" dirty="0" smtClean="0"/>
            <a:t>Multimedia</a:t>
          </a:r>
          <a:endParaRPr lang="en-GB" dirty="0"/>
        </a:p>
      </dgm:t>
    </dgm:pt>
    <dgm:pt modelId="{575E348A-581C-4CC3-ACD6-5143866A4E61}" type="parTrans" cxnId="{1744329F-C5E2-41E2-9A21-B5648CDE198D}">
      <dgm:prSet/>
      <dgm:spPr/>
      <dgm:t>
        <a:bodyPr/>
        <a:lstStyle/>
        <a:p>
          <a:endParaRPr lang="en-GB"/>
        </a:p>
      </dgm:t>
    </dgm:pt>
    <dgm:pt modelId="{936B1610-8E58-415D-A16E-F70FDA67391B}" type="sibTrans" cxnId="{1744329F-C5E2-41E2-9A21-B5648CDE198D}">
      <dgm:prSet/>
      <dgm:spPr/>
      <dgm:t>
        <a:bodyPr/>
        <a:lstStyle/>
        <a:p>
          <a:endParaRPr lang="en-GB"/>
        </a:p>
      </dgm:t>
    </dgm:pt>
    <dgm:pt modelId="{4FEF3123-1E9B-4B3C-961D-E09248A813F3}">
      <dgm:prSet phldrT="[Text]"/>
      <dgm:spPr/>
      <dgm:t>
        <a:bodyPr/>
        <a:lstStyle/>
        <a:p>
          <a:r>
            <a:rPr lang="en-GB" b="0" i="0" dirty="0" smtClean="0"/>
            <a:t>Re-tweeting others</a:t>
          </a:r>
          <a:endParaRPr lang="en-GB" dirty="0"/>
        </a:p>
      </dgm:t>
    </dgm:pt>
    <dgm:pt modelId="{1BAF6A5C-81C0-4ED8-A120-1260CF8097EB}" type="parTrans" cxnId="{E1B5A0D7-51CB-4496-BEE1-11458B7C1B23}">
      <dgm:prSet/>
      <dgm:spPr/>
      <dgm:t>
        <a:bodyPr/>
        <a:lstStyle/>
        <a:p>
          <a:endParaRPr lang="en-GB"/>
        </a:p>
      </dgm:t>
    </dgm:pt>
    <dgm:pt modelId="{D802F478-5A2A-4787-B61D-3E0C27D917E5}" type="sibTrans" cxnId="{E1B5A0D7-51CB-4496-BEE1-11458B7C1B23}">
      <dgm:prSet/>
      <dgm:spPr/>
      <dgm:t>
        <a:bodyPr/>
        <a:lstStyle/>
        <a:p>
          <a:endParaRPr lang="en-GB"/>
        </a:p>
      </dgm:t>
    </dgm:pt>
    <dgm:pt modelId="{99E102A3-BBA6-4F5A-AC1A-5E91B12BA47C}">
      <dgm:prSet phldrT="[Text]"/>
      <dgm:spPr/>
      <dgm:t>
        <a:bodyPr/>
        <a:lstStyle/>
        <a:p>
          <a:r>
            <a:rPr lang="en-GB" b="0" i="0" dirty="0" smtClean="0"/>
            <a:t>Engage trending hashtags</a:t>
          </a:r>
          <a:endParaRPr lang="en-GB" dirty="0"/>
        </a:p>
      </dgm:t>
    </dgm:pt>
    <dgm:pt modelId="{1299A8B5-CAD8-4628-AAB1-7B23F57530A5}" type="parTrans" cxnId="{D17AF710-7276-4401-A214-7D5A86CD1FA2}">
      <dgm:prSet/>
      <dgm:spPr/>
      <dgm:t>
        <a:bodyPr/>
        <a:lstStyle/>
        <a:p>
          <a:endParaRPr lang="en-GB"/>
        </a:p>
      </dgm:t>
    </dgm:pt>
    <dgm:pt modelId="{EAAA3E1A-F4FC-4D2F-A601-487D05DD6FAE}" type="sibTrans" cxnId="{D17AF710-7276-4401-A214-7D5A86CD1FA2}">
      <dgm:prSet/>
      <dgm:spPr/>
      <dgm:t>
        <a:bodyPr/>
        <a:lstStyle/>
        <a:p>
          <a:endParaRPr lang="en-GB"/>
        </a:p>
      </dgm:t>
    </dgm:pt>
    <dgm:pt modelId="{E2661EBA-9399-4831-AB1E-D26DA4247A48}">
      <dgm:prSet phldrT="[Text]"/>
      <dgm:spPr/>
      <dgm:t>
        <a:bodyPr/>
        <a:lstStyle/>
        <a:p>
          <a:r>
            <a:rPr lang="en-GB" b="0" i="0" dirty="0" smtClean="0"/>
            <a:t>Grammar, spelling</a:t>
          </a:r>
          <a:endParaRPr lang="en-GB" dirty="0"/>
        </a:p>
      </dgm:t>
    </dgm:pt>
    <dgm:pt modelId="{8AFA2232-C7EB-4968-8CEB-F3BA6BA43837}" type="parTrans" cxnId="{F3424D7B-FAD9-46A6-A1CD-805AAFCBC895}">
      <dgm:prSet/>
      <dgm:spPr/>
      <dgm:t>
        <a:bodyPr/>
        <a:lstStyle/>
        <a:p>
          <a:endParaRPr lang="en-GB"/>
        </a:p>
      </dgm:t>
    </dgm:pt>
    <dgm:pt modelId="{645B33BB-E3BF-43E4-988D-77E47970D2F1}" type="sibTrans" cxnId="{F3424D7B-FAD9-46A6-A1CD-805AAFCBC895}">
      <dgm:prSet/>
      <dgm:spPr/>
      <dgm:t>
        <a:bodyPr/>
        <a:lstStyle/>
        <a:p>
          <a:endParaRPr lang="en-GB"/>
        </a:p>
      </dgm:t>
    </dgm:pt>
    <dgm:pt modelId="{2D697F1F-A5E5-4B4E-89C9-A08CB6F9C87F}" type="pres">
      <dgm:prSet presAssocID="{199B143D-7F98-44BF-AA79-11F9117F30F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04FE21A-2130-4F52-84B4-C90B27E1CEF7}" type="pres">
      <dgm:prSet presAssocID="{24370D38-88EA-4024-9D95-EE7CA8FFD08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B1EF98-924F-4AA8-A115-AE03530C6A95}" type="pres">
      <dgm:prSet presAssocID="{E981D29D-1D7C-4E74-AC85-23F5F554803E}" presName="sibTrans" presStyleCnt="0"/>
      <dgm:spPr/>
      <dgm:t>
        <a:bodyPr/>
        <a:lstStyle/>
        <a:p>
          <a:endParaRPr lang="en-GB"/>
        </a:p>
      </dgm:t>
    </dgm:pt>
    <dgm:pt modelId="{399D5071-0715-4EF1-8745-B6A8361A1B97}" type="pres">
      <dgm:prSet presAssocID="{FECCEF3A-55F1-416F-874A-DD1E91F5CAA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F25D82-6274-4084-8B13-AE6069BB3356}" type="pres">
      <dgm:prSet presAssocID="{C5DA77B6-3163-4829-8811-353C2083E996}" presName="sibTrans" presStyleCnt="0"/>
      <dgm:spPr/>
      <dgm:t>
        <a:bodyPr/>
        <a:lstStyle/>
        <a:p>
          <a:endParaRPr lang="en-GB"/>
        </a:p>
      </dgm:t>
    </dgm:pt>
    <dgm:pt modelId="{A5D4DD0E-B823-42BA-A8AA-6AC15C40D0B6}" type="pres">
      <dgm:prSet presAssocID="{CE5580A2-45CD-43C8-8868-0E1FD2EE47C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F58985-236C-49E9-98D8-4304224D6403}" type="pres">
      <dgm:prSet presAssocID="{936B1610-8E58-415D-A16E-F70FDA67391B}" presName="sibTrans" presStyleCnt="0"/>
      <dgm:spPr/>
      <dgm:t>
        <a:bodyPr/>
        <a:lstStyle/>
        <a:p>
          <a:endParaRPr lang="en-GB"/>
        </a:p>
      </dgm:t>
    </dgm:pt>
    <dgm:pt modelId="{D7FCBE4A-7BE1-43F1-A1BD-857E09B9A672}" type="pres">
      <dgm:prSet presAssocID="{4FEF3123-1E9B-4B3C-961D-E09248A813F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38B7B9-831C-4C27-B614-56300A67DC85}" type="pres">
      <dgm:prSet presAssocID="{D802F478-5A2A-4787-B61D-3E0C27D917E5}" presName="sibTrans" presStyleCnt="0"/>
      <dgm:spPr/>
      <dgm:t>
        <a:bodyPr/>
        <a:lstStyle/>
        <a:p>
          <a:endParaRPr lang="en-GB"/>
        </a:p>
      </dgm:t>
    </dgm:pt>
    <dgm:pt modelId="{8903A6AA-7F78-4C04-9A56-2C98F3065D78}" type="pres">
      <dgm:prSet presAssocID="{99E102A3-BBA6-4F5A-AC1A-5E91B12BA47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5FA3A0-08AA-4EB2-96CC-1B759336CBA7}" type="pres">
      <dgm:prSet presAssocID="{EAAA3E1A-F4FC-4D2F-A601-487D05DD6FAE}" presName="sibTrans" presStyleCnt="0"/>
      <dgm:spPr/>
      <dgm:t>
        <a:bodyPr/>
        <a:lstStyle/>
        <a:p>
          <a:endParaRPr lang="en-GB"/>
        </a:p>
      </dgm:t>
    </dgm:pt>
    <dgm:pt modelId="{E92A8415-5CCB-48D6-84AE-2E799C6FF558}" type="pres">
      <dgm:prSet presAssocID="{E2661EBA-9399-4831-AB1E-D26DA4247A4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744329F-C5E2-41E2-9A21-B5648CDE198D}" srcId="{199B143D-7F98-44BF-AA79-11F9117F30FA}" destId="{CE5580A2-45CD-43C8-8868-0E1FD2EE47C2}" srcOrd="2" destOrd="0" parTransId="{575E348A-581C-4CC3-ACD6-5143866A4E61}" sibTransId="{936B1610-8E58-415D-A16E-F70FDA67391B}"/>
    <dgm:cxn modelId="{D17AF710-7276-4401-A214-7D5A86CD1FA2}" srcId="{199B143D-7F98-44BF-AA79-11F9117F30FA}" destId="{99E102A3-BBA6-4F5A-AC1A-5E91B12BA47C}" srcOrd="4" destOrd="0" parTransId="{1299A8B5-CAD8-4628-AAB1-7B23F57530A5}" sibTransId="{EAAA3E1A-F4FC-4D2F-A601-487D05DD6FAE}"/>
    <dgm:cxn modelId="{8E73E7C9-8F2B-44AC-A0AF-6FF1A918E673}" srcId="{199B143D-7F98-44BF-AA79-11F9117F30FA}" destId="{24370D38-88EA-4024-9D95-EE7CA8FFD081}" srcOrd="0" destOrd="0" parTransId="{09125967-B5F0-4F1E-80E0-E92150496F63}" sibTransId="{E981D29D-1D7C-4E74-AC85-23F5F554803E}"/>
    <dgm:cxn modelId="{3BF10408-B92D-4DD1-B1AC-F9EF9FEE935A}" type="presOf" srcId="{4FEF3123-1E9B-4B3C-961D-E09248A813F3}" destId="{D7FCBE4A-7BE1-43F1-A1BD-857E09B9A672}" srcOrd="0" destOrd="0" presId="urn:microsoft.com/office/officeart/2005/8/layout/default"/>
    <dgm:cxn modelId="{CCD49AF3-CC58-430E-9363-D148DAAD4DA1}" type="presOf" srcId="{FECCEF3A-55F1-416F-874A-DD1E91F5CAAB}" destId="{399D5071-0715-4EF1-8745-B6A8361A1B97}" srcOrd="0" destOrd="0" presId="urn:microsoft.com/office/officeart/2005/8/layout/default"/>
    <dgm:cxn modelId="{89504158-B8B0-4852-9E8D-6E0D01D2E920}" srcId="{199B143D-7F98-44BF-AA79-11F9117F30FA}" destId="{FECCEF3A-55F1-416F-874A-DD1E91F5CAAB}" srcOrd="1" destOrd="0" parTransId="{1E9E68A9-7C39-45F5-B04C-7D67263C669A}" sibTransId="{C5DA77B6-3163-4829-8811-353C2083E996}"/>
    <dgm:cxn modelId="{B3D34C37-5EEA-407D-BF8F-9F2124536547}" type="presOf" srcId="{199B143D-7F98-44BF-AA79-11F9117F30FA}" destId="{2D697F1F-A5E5-4B4E-89C9-A08CB6F9C87F}" srcOrd="0" destOrd="0" presId="urn:microsoft.com/office/officeart/2005/8/layout/default"/>
    <dgm:cxn modelId="{CB6F406A-530D-40E9-9642-F876BC450DAC}" type="presOf" srcId="{CE5580A2-45CD-43C8-8868-0E1FD2EE47C2}" destId="{A5D4DD0E-B823-42BA-A8AA-6AC15C40D0B6}" srcOrd="0" destOrd="0" presId="urn:microsoft.com/office/officeart/2005/8/layout/default"/>
    <dgm:cxn modelId="{F373930B-D5F2-4F0E-BD25-812A028A54AA}" type="presOf" srcId="{E2661EBA-9399-4831-AB1E-D26DA4247A48}" destId="{E92A8415-5CCB-48D6-84AE-2E799C6FF558}" srcOrd="0" destOrd="0" presId="urn:microsoft.com/office/officeart/2005/8/layout/default"/>
    <dgm:cxn modelId="{E1B5A0D7-51CB-4496-BEE1-11458B7C1B23}" srcId="{199B143D-7F98-44BF-AA79-11F9117F30FA}" destId="{4FEF3123-1E9B-4B3C-961D-E09248A813F3}" srcOrd="3" destOrd="0" parTransId="{1BAF6A5C-81C0-4ED8-A120-1260CF8097EB}" sibTransId="{D802F478-5A2A-4787-B61D-3E0C27D917E5}"/>
    <dgm:cxn modelId="{2EF5EE4A-BBBA-465A-AE73-77B4C39FAD14}" type="presOf" srcId="{99E102A3-BBA6-4F5A-AC1A-5E91B12BA47C}" destId="{8903A6AA-7F78-4C04-9A56-2C98F3065D78}" srcOrd="0" destOrd="0" presId="urn:microsoft.com/office/officeart/2005/8/layout/default"/>
    <dgm:cxn modelId="{F3424D7B-FAD9-46A6-A1CD-805AAFCBC895}" srcId="{199B143D-7F98-44BF-AA79-11F9117F30FA}" destId="{E2661EBA-9399-4831-AB1E-D26DA4247A48}" srcOrd="5" destOrd="0" parTransId="{8AFA2232-C7EB-4968-8CEB-F3BA6BA43837}" sibTransId="{645B33BB-E3BF-43E4-988D-77E47970D2F1}"/>
    <dgm:cxn modelId="{C02DEFEE-4450-4AC3-8192-F963599A020A}" type="presOf" srcId="{24370D38-88EA-4024-9D95-EE7CA8FFD081}" destId="{A04FE21A-2130-4F52-84B4-C90B27E1CEF7}" srcOrd="0" destOrd="0" presId="urn:microsoft.com/office/officeart/2005/8/layout/default"/>
    <dgm:cxn modelId="{54DB8DC5-C8D1-44B8-B8A7-DBE25AFED44B}" type="presParOf" srcId="{2D697F1F-A5E5-4B4E-89C9-A08CB6F9C87F}" destId="{A04FE21A-2130-4F52-84B4-C90B27E1CEF7}" srcOrd="0" destOrd="0" presId="urn:microsoft.com/office/officeart/2005/8/layout/default"/>
    <dgm:cxn modelId="{E1C22E7F-0AAD-40CF-9974-3A75E6C83AFB}" type="presParOf" srcId="{2D697F1F-A5E5-4B4E-89C9-A08CB6F9C87F}" destId="{8FB1EF98-924F-4AA8-A115-AE03530C6A95}" srcOrd="1" destOrd="0" presId="urn:microsoft.com/office/officeart/2005/8/layout/default"/>
    <dgm:cxn modelId="{11609C03-641A-44D3-83A4-9ACE44710BDF}" type="presParOf" srcId="{2D697F1F-A5E5-4B4E-89C9-A08CB6F9C87F}" destId="{399D5071-0715-4EF1-8745-B6A8361A1B97}" srcOrd="2" destOrd="0" presId="urn:microsoft.com/office/officeart/2005/8/layout/default"/>
    <dgm:cxn modelId="{1269FEE3-F2A0-4F0F-86C5-29343D58DF22}" type="presParOf" srcId="{2D697F1F-A5E5-4B4E-89C9-A08CB6F9C87F}" destId="{17F25D82-6274-4084-8B13-AE6069BB3356}" srcOrd="3" destOrd="0" presId="urn:microsoft.com/office/officeart/2005/8/layout/default"/>
    <dgm:cxn modelId="{B5FC797B-D3B6-4840-ABA2-C99003B97C14}" type="presParOf" srcId="{2D697F1F-A5E5-4B4E-89C9-A08CB6F9C87F}" destId="{A5D4DD0E-B823-42BA-A8AA-6AC15C40D0B6}" srcOrd="4" destOrd="0" presId="urn:microsoft.com/office/officeart/2005/8/layout/default"/>
    <dgm:cxn modelId="{C6022FBF-8259-411B-AB0C-6A1D2E6979C5}" type="presParOf" srcId="{2D697F1F-A5E5-4B4E-89C9-A08CB6F9C87F}" destId="{8DF58985-236C-49E9-98D8-4304224D6403}" srcOrd="5" destOrd="0" presId="urn:microsoft.com/office/officeart/2005/8/layout/default"/>
    <dgm:cxn modelId="{FB071373-0D3B-44C9-A1A6-0115975011CA}" type="presParOf" srcId="{2D697F1F-A5E5-4B4E-89C9-A08CB6F9C87F}" destId="{D7FCBE4A-7BE1-43F1-A1BD-857E09B9A672}" srcOrd="6" destOrd="0" presId="urn:microsoft.com/office/officeart/2005/8/layout/default"/>
    <dgm:cxn modelId="{D1C266CC-DB4F-4AE3-8839-AC6D90BA7089}" type="presParOf" srcId="{2D697F1F-A5E5-4B4E-89C9-A08CB6F9C87F}" destId="{5338B7B9-831C-4C27-B614-56300A67DC85}" srcOrd="7" destOrd="0" presId="urn:microsoft.com/office/officeart/2005/8/layout/default"/>
    <dgm:cxn modelId="{39E5B127-F9E9-4043-8E3D-9C1C286ACB46}" type="presParOf" srcId="{2D697F1F-A5E5-4B4E-89C9-A08CB6F9C87F}" destId="{8903A6AA-7F78-4C04-9A56-2C98F3065D78}" srcOrd="8" destOrd="0" presId="urn:microsoft.com/office/officeart/2005/8/layout/default"/>
    <dgm:cxn modelId="{727F09DD-270F-445C-AD41-AA9E496B8B11}" type="presParOf" srcId="{2D697F1F-A5E5-4B4E-89C9-A08CB6F9C87F}" destId="{AA5FA3A0-08AA-4EB2-96CC-1B759336CBA7}" srcOrd="9" destOrd="0" presId="urn:microsoft.com/office/officeart/2005/8/layout/default"/>
    <dgm:cxn modelId="{AB0139DD-DFFB-4E9B-94D2-FFE0A5EB5A24}" type="presParOf" srcId="{2D697F1F-A5E5-4B4E-89C9-A08CB6F9C87F}" destId="{E92A8415-5CCB-48D6-84AE-2E799C6FF55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FE21A-2130-4F52-84B4-C90B27E1CEF7}">
      <dsp:nvSpPr>
        <dsp:cNvPr id="0" name=""/>
        <dsp:cNvSpPr/>
      </dsp:nvSpPr>
      <dsp:spPr>
        <a:xfrm>
          <a:off x="1038973" y="246"/>
          <a:ext cx="2268005" cy="13608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kern="1200" dirty="0" smtClean="0"/>
            <a:t>Regular constant feed</a:t>
          </a:r>
          <a:endParaRPr lang="en-GB" sz="2000" kern="1200" dirty="0"/>
        </a:p>
      </dsp:txBody>
      <dsp:txXfrm>
        <a:off x="1038973" y="246"/>
        <a:ext cx="2268005" cy="1360803"/>
      </dsp:txXfrm>
    </dsp:sp>
    <dsp:sp modelId="{399D5071-0715-4EF1-8745-B6A8361A1B97}">
      <dsp:nvSpPr>
        <dsp:cNvPr id="0" name=""/>
        <dsp:cNvSpPr/>
      </dsp:nvSpPr>
      <dsp:spPr>
        <a:xfrm>
          <a:off x="3533780" y="246"/>
          <a:ext cx="2268005" cy="13608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kern="1200" dirty="0" smtClean="0"/>
            <a:t>Variety of content, e.g. agriculture, laboratory-based science...</a:t>
          </a:r>
          <a:endParaRPr lang="en-GB" sz="2000" kern="1200" dirty="0"/>
        </a:p>
      </dsp:txBody>
      <dsp:txXfrm>
        <a:off x="3533780" y="246"/>
        <a:ext cx="2268005" cy="1360803"/>
      </dsp:txXfrm>
    </dsp:sp>
    <dsp:sp modelId="{A5D4DD0E-B823-42BA-A8AA-6AC15C40D0B6}">
      <dsp:nvSpPr>
        <dsp:cNvPr id="0" name=""/>
        <dsp:cNvSpPr/>
      </dsp:nvSpPr>
      <dsp:spPr>
        <a:xfrm>
          <a:off x="1038973" y="1587850"/>
          <a:ext cx="2268005" cy="13608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kern="1200" dirty="0" smtClean="0"/>
            <a:t>Multimedia</a:t>
          </a:r>
          <a:endParaRPr lang="en-GB" sz="2000" kern="1200" dirty="0"/>
        </a:p>
      </dsp:txBody>
      <dsp:txXfrm>
        <a:off x="1038973" y="1587850"/>
        <a:ext cx="2268005" cy="1360803"/>
      </dsp:txXfrm>
    </dsp:sp>
    <dsp:sp modelId="{D7FCBE4A-7BE1-43F1-A1BD-857E09B9A672}">
      <dsp:nvSpPr>
        <dsp:cNvPr id="0" name=""/>
        <dsp:cNvSpPr/>
      </dsp:nvSpPr>
      <dsp:spPr>
        <a:xfrm>
          <a:off x="3533780" y="1587850"/>
          <a:ext cx="2268005" cy="13608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kern="1200" dirty="0" smtClean="0"/>
            <a:t>Re-tweeting others</a:t>
          </a:r>
          <a:endParaRPr lang="en-GB" sz="2000" kern="1200" dirty="0"/>
        </a:p>
      </dsp:txBody>
      <dsp:txXfrm>
        <a:off x="3533780" y="1587850"/>
        <a:ext cx="2268005" cy="1360803"/>
      </dsp:txXfrm>
    </dsp:sp>
    <dsp:sp modelId="{8903A6AA-7F78-4C04-9A56-2C98F3065D78}">
      <dsp:nvSpPr>
        <dsp:cNvPr id="0" name=""/>
        <dsp:cNvSpPr/>
      </dsp:nvSpPr>
      <dsp:spPr>
        <a:xfrm>
          <a:off x="1038973" y="3175454"/>
          <a:ext cx="2268005" cy="13608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kern="1200" dirty="0" smtClean="0"/>
            <a:t>Engage trending hashtags</a:t>
          </a:r>
          <a:endParaRPr lang="en-GB" sz="2000" kern="1200" dirty="0"/>
        </a:p>
      </dsp:txBody>
      <dsp:txXfrm>
        <a:off x="1038973" y="3175454"/>
        <a:ext cx="2268005" cy="1360803"/>
      </dsp:txXfrm>
    </dsp:sp>
    <dsp:sp modelId="{E92A8415-5CCB-48D6-84AE-2E799C6FF558}">
      <dsp:nvSpPr>
        <dsp:cNvPr id="0" name=""/>
        <dsp:cNvSpPr/>
      </dsp:nvSpPr>
      <dsp:spPr>
        <a:xfrm>
          <a:off x="3533780" y="3175454"/>
          <a:ext cx="2268005" cy="13608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kern="1200" dirty="0" smtClean="0"/>
            <a:t>Grammar, spelling</a:t>
          </a:r>
          <a:endParaRPr lang="en-GB" sz="2000" kern="1200" dirty="0"/>
        </a:p>
      </dsp:txBody>
      <dsp:txXfrm>
        <a:off x="3533780" y="3175454"/>
        <a:ext cx="2268005" cy="1360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4C123-E4D8-9E47-BCCF-E4B12AFDD6CE}" type="datetimeFigureOut">
              <a:rPr lang="en-US" smtClean="0"/>
              <a:t>18-04-17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6B58F-C4A7-0B41-A2F5-A5E373168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49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6B58F-C4A7-0B41-A2F5-A5E3731688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45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6B58F-C4A7-0B41-A2F5-A5E3731688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45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958B-68DC-4C10-8CBD-1C70F42E118F}" type="datetimeFigureOut">
              <a:rPr lang="en-GB" smtClean="0"/>
              <a:t>18-04-17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AE1C-DCD6-4993-8C75-7EBB91B210DC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958B-68DC-4C10-8CBD-1C70F42E118F}" type="datetimeFigureOut">
              <a:rPr lang="en-GB" smtClean="0"/>
              <a:t>18-04-17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AE1C-DCD6-4993-8C75-7EBB91B210D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958B-68DC-4C10-8CBD-1C70F42E118F}" type="datetimeFigureOut">
              <a:rPr lang="en-GB" smtClean="0"/>
              <a:t>18-04-17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AE1C-DCD6-4993-8C75-7EBB91B210D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958B-68DC-4C10-8CBD-1C70F42E118F}" type="datetimeFigureOut">
              <a:rPr lang="en-GB" smtClean="0"/>
              <a:t>18-04-17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AE1C-DCD6-4993-8C75-7EBB91B210D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958B-68DC-4C10-8CBD-1C70F42E118F}" type="datetimeFigureOut">
              <a:rPr lang="en-GB" smtClean="0"/>
              <a:t>18-04-17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AE1C-DCD6-4993-8C75-7EBB91B210DC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958B-68DC-4C10-8CBD-1C70F42E118F}" type="datetimeFigureOut">
              <a:rPr lang="en-GB" smtClean="0"/>
              <a:t>18-04-17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AE1C-DCD6-4993-8C75-7EBB91B210D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958B-68DC-4C10-8CBD-1C70F42E118F}" type="datetimeFigureOut">
              <a:rPr lang="en-GB" smtClean="0"/>
              <a:t>18-04-17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AE1C-DCD6-4993-8C75-7EBB91B210DC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958B-68DC-4C10-8CBD-1C70F42E118F}" type="datetimeFigureOut">
              <a:rPr lang="en-GB" smtClean="0"/>
              <a:t>18-04-17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AE1C-DCD6-4993-8C75-7EBB91B210D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958B-68DC-4C10-8CBD-1C70F42E118F}" type="datetimeFigureOut">
              <a:rPr lang="en-GB" smtClean="0"/>
              <a:t>18-04-17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AE1C-DCD6-4993-8C75-7EBB91B210D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958B-68DC-4C10-8CBD-1C70F42E118F}" type="datetimeFigureOut">
              <a:rPr lang="en-GB" smtClean="0"/>
              <a:t>18-04-17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AE1C-DCD6-4993-8C75-7EBB91B210DC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958B-68DC-4C10-8CBD-1C70F42E118F}" type="datetimeFigureOut">
              <a:rPr lang="en-GB" smtClean="0"/>
              <a:t>18-04-17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AE1C-DCD6-4993-8C75-7EBB91B210D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C69958B-68DC-4C10-8CBD-1C70F42E118F}" type="datetimeFigureOut">
              <a:rPr lang="en-GB" smtClean="0"/>
              <a:t>18-04-17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848AE1C-DCD6-4993-8C75-7EBB91B210D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microsoft.com/office/2007/relationships/hdphoto" Target="../media/hdphoto3.wdp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asbmb.org/asbmbtoday/201703/Education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theguardian.com/education/mortarboard/2013/nov/22/universities-twitter-engage-with-students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mmons.wikimedia.org/w/index.php?curid=2135450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11.jpeg"/><Relationship Id="rId5" Type="http://schemas.microsoft.com/office/2007/relationships/hdphoto" Target="../media/hdphoto7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3" Type="http://schemas.microsoft.com/office/2007/relationships/hdphoto" Target="../media/hdphoto8.wdp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microsoft.com/office/2007/relationships/hdphoto" Target="../media/hdphoto9.wdp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microsoft.com/office/2007/relationships/hdphoto" Target="../media/hdphoto10.wdp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microsoft.com/office/2007/relationships/hdphoto" Target="../media/hdphoto11.wdp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timeshighereducation.com/features/is-there-a-problem-with-academic-integrity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tmp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tmp"/><Relationship Id="rId3" Type="http://schemas.openxmlformats.org/officeDocument/2006/relationships/image" Target="../media/image17.tmp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tmp"/><Relationship Id="rId3" Type="http://schemas.openxmlformats.org/officeDocument/2006/relationships/image" Target="../media/image19.tmp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tmp"/><Relationship Id="rId3" Type="http://schemas.openxmlformats.org/officeDocument/2006/relationships/image" Target="../media/image21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2.wdp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848600" cy="2390105"/>
          </a:xfrm>
        </p:spPr>
        <p:txBody>
          <a:bodyPr>
            <a:noAutofit/>
          </a:bodyPr>
          <a:lstStyle/>
          <a:p>
            <a:r>
              <a:rPr lang="en-GB" sz="3600" dirty="0"/>
              <a:t>Blended learning approaches to support the development of professional skills and identities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3717032"/>
            <a:ext cx="6400800" cy="2207096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rgbClr val="292934"/>
                </a:solidFill>
                <a:latin typeface="Calibri"/>
                <a:cs typeface="Calibri"/>
              </a:rPr>
              <a:t>Anne </a:t>
            </a:r>
            <a:r>
              <a:rPr lang="en-GB" dirty="0">
                <a:solidFill>
                  <a:srgbClr val="292934"/>
                </a:solidFill>
                <a:latin typeface="Calibri"/>
                <a:cs typeface="Calibri"/>
              </a:rPr>
              <a:t>Osterrieder (@</a:t>
            </a:r>
            <a:r>
              <a:rPr lang="en-GB" dirty="0" err="1" smtClean="0">
                <a:solidFill>
                  <a:srgbClr val="292934"/>
                </a:solidFill>
                <a:latin typeface="Calibri"/>
                <a:cs typeface="Calibri"/>
              </a:rPr>
              <a:t>AnneOsterrieder</a:t>
            </a:r>
            <a:r>
              <a:rPr lang="en-GB" dirty="0" smtClean="0">
                <a:solidFill>
                  <a:srgbClr val="292934"/>
                </a:solidFill>
                <a:latin typeface="Calibri"/>
                <a:cs typeface="Calibri"/>
              </a:rPr>
              <a:t>)</a:t>
            </a:r>
            <a:endParaRPr lang="en-GB" dirty="0" smtClean="0">
              <a:solidFill>
                <a:srgbClr val="292934"/>
              </a:solidFill>
              <a:latin typeface="Calibri"/>
              <a:cs typeface="Calibri"/>
            </a:endParaRPr>
          </a:p>
          <a:p>
            <a:r>
              <a:rPr lang="en-GB" dirty="0" smtClean="0">
                <a:solidFill>
                  <a:srgbClr val="292934"/>
                </a:solidFill>
                <a:latin typeface="Calibri"/>
                <a:cs typeface="Calibri"/>
              </a:rPr>
              <a:t>Oxford Brookes University</a:t>
            </a:r>
          </a:p>
          <a:p>
            <a:endParaRPr lang="en-GB" dirty="0" smtClean="0">
              <a:solidFill>
                <a:srgbClr val="292934"/>
              </a:solidFill>
              <a:latin typeface="Calibri"/>
              <a:cs typeface="Calibri"/>
            </a:endParaRPr>
          </a:p>
          <a:p>
            <a:r>
              <a:rPr lang="en-GB" dirty="0" smtClean="0">
                <a:solidFill>
                  <a:srgbClr val="292934"/>
                </a:solidFill>
                <a:latin typeface="Calibri"/>
                <a:cs typeface="Calibri"/>
              </a:rPr>
              <a:t>Liverpool John Moore University</a:t>
            </a:r>
          </a:p>
          <a:p>
            <a:r>
              <a:rPr lang="en-GB" dirty="0" smtClean="0">
                <a:solidFill>
                  <a:srgbClr val="292934"/>
                </a:solidFill>
                <a:latin typeface="Calibri"/>
                <a:cs typeface="Calibri"/>
              </a:rPr>
              <a:t>18</a:t>
            </a:r>
            <a:r>
              <a:rPr lang="en-GB" baseline="30000" dirty="0" smtClean="0">
                <a:solidFill>
                  <a:srgbClr val="292934"/>
                </a:solidFill>
                <a:latin typeface="Calibri"/>
                <a:cs typeface="Calibri"/>
              </a:rPr>
              <a:t>th</a:t>
            </a:r>
            <a:r>
              <a:rPr lang="en-GB" dirty="0" smtClean="0">
                <a:solidFill>
                  <a:srgbClr val="292934"/>
                </a:solidFill>
                <a:latin typeface="Calibri"/>
                <a:cs typeface="Calibri"/>
              </a:rPr>
              <a:t> April 2018</a:t>
            </a:r>
            <a:endParaRPr lang="en-GB" dirty="0" smtClean="0">
              <a:solidFill>
                <a:srgbClr val="292934"/>
              </a:solidFill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5589240"/>
            <a:ext cx="2412776" cy="99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95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#</a:t>
            </a:r>
            <a:r>
              <a:rPr lang="en-GB" dirty="0" err="1" smtClean="0"/>
              <a:t>Organellewars</a:t>
            </a:r>
            <a:r>
              <a:rPr lang="en-GB" dirty="0" smtClean="0"/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75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83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5661248"/>
            <a:ext cx="80637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“Starting the </a:t>
            </a:r>
            <a:r>
              <a:rPr lang="en-GB" sz="2400" dirty="0" err="1" smtClean="0"/>
              <a:t>Organellewars</a:t>
            </a:r>
            <a:r>
              <a:rPr lang="en-GB" sz="2400" dirty="0" smtClean="0"/>
              <a:t>”, </a:t>
            </a:r>
            <a:r>
              <a:rPr lang="en-GB" sz="2400" b="1" dirty="0" smtClean="0"/>
              <a:t>Brad </a:t>
            </a:r>
            <a:r>
              <a:rPr lang="en-GB" sz="2400" b="1" dirty="0" err="1" smtClean="0"/>
              <a:t>Graba</a:t>
            </a:r>
            <a:r>
              <a:rPr lang="en-GB" sz="2400" b="1" dirty="0" smtClean="0"/>
              <a:t> </a:t>
            </a:r>
            <a:r>
              <a:rPr lang="en-GB" sz="2400" dirty="0" smtClean="0"/>
              <a:t>(@</a:t>
            </a:r>
            <a:r>
              <a:rPr lang="en-GB" sz="2400" dirty="0" err="1" smtClean="0"/>
              <a:t>mr_graba</a:t>
            </a:r>
            <a:r>
              <a:rPr lang="en-GB" sz="2400" dirty="0" smtClean="0"/>
              <a:t>):  </a:t>
            </a:r>
            <a:r>
              <a:rPr lang="en-GB" sz="2400" dirty="0" smtClean="0">
                <a:hlinkClick r:id="rId2"/>
              </a:rPr>
              <a:t>http</a:t>
            </a:r>
            <a:r>
              <a:rPr lang="en-GB" sz="2400" dirty="0">
                <a:hlinkClick r:id="rId2"/>
              </a:rPr>
              <a:t>://www.asbmb.org/asbmbtoday/201703/Education</a:t>
            </a:r>
            <a:r>
              <a:rPr lang="en-GB" sz="2400" dirty="0" smtClean="0">
                <a:hlinkClick r:id="rId2"/>
              </a:rPr>
              <a:t>/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50926"/>
          <a:stretch/>
        </p:blipFill>
        <p:spPr>
          <a:xfrm>
            <a:off x="683568" y="764704"/>
            <a:ext cx="769166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30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Organellewars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768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GB" dirty="0" smtClean="0">
                <a:latin typeface="Calibri"/>
                <a:cs typeface="Calibri"/>
              </a:rPr>
              <a:t> …</a:t>
            </a:r>
            <a:r>
              <a:rPr lang="en-GB" dirty="0">
                <a:latin typeface="Calibri"/>
                <a:cs typeface="Calibri"/>
              </a:rPr>
              <a:t>is </a:t>
            </a:r>
            <a:r>
              <a:rPr lang="en-GB" dirty="0" smtClean="0">
                <a:latin typeface="Calibri"/>
                <a:cs typeface="Calibri"/>
              </a:rPr>
              <a:t>fun!</a:t>
            </a:r>
          </a:p>
          <a:p>
            <a:pPr>
              <a:buFont typeface="Wingdings" charset="2"/>
              <a:buChar char="Ø"/>
            </a:pPr>
            <a:endParaRPr lang="en-GB" dirty="0">
              <a:latin typeface="Calibri"/>
              <a:cs typeface="Calibri"/>
            </a:endParaRPr>
          </a:p>
          <a:p>
            <a:pPr>
              <a:buFont typeface="Wingdings" charset="2"/>
              <a:buChar char="Ø"/>
            </a:pPr>
            <a:r>
              <a:rPr lang="en-GB" dirty="0" smtClean="0">
                <a:latin typeface="Calibri"/>
                <a:cs typeface="Calibri"/>
              </a:rPr>
              <a:t> </a:t>
            </a:r>
            <a:r>
              <a:rPr lang="mr-IN" dirty="0" smtClean="0">
                <a:latin typeface="Calibri"/>
                <a:cs typeface="Calibri"/>
              </a:rPr>
              <a:t>…</a:t>
            </a:r>
            <a:r>
              <a:rPr lang="en-GB" dirty="0" smtClean="0">
                <a:latin typeface="Calibri"/>
                <a:cs typeface="Calibri"/>
              </a:rPr>
              <a:t>has a specific focus and goal: design a presidential campaign for your organelle = creativity</a:t>
            </a:r>
            <a:br>
              <a:rPr lang="en-GB" dirty="0" smtClean="0">
                <a:latin typeface="Calibri"/>
                <a:cs typeface="Calibri"/>
              </a:rPr>
            </a:br>
            <a:endParaRPr lang="en-GB" dirty="0" smtClean="0">
              <a:latin typeface="Calibri"/>
              <a:cs typeface="Calibri"/>
            </a:endParaRPr>
          </a:p>
          <a:p>
            <a:pPr>
              <a:buFont typeface="Wingdings" charset="2"/>
              <a:buChar char="Ø"/>
            </a:pPr>
            <a:r>
              <a:rPr lang="en-GB" dirty="0" smtClean="0">
                <a:latin typeface="Calibri"/>
                <a:cs typeface="Calibri"/>
              </a:rPr>
              <a:t> …is run in small groups = collaboration</a:t>
            </a:r>
          </a:p>
          <a:p>
            <a:pPr>
              <a:buFont typeface="Wingdings" charset="2"/>
              <a:buChar char="Ø"/>
            </a:pPr>
            <a:endParaRPr lang="en-GB" dirty="0" smtClean="0">
              <a:latin typeface="Calibri"/>
              <a:cs typeface="Calibri"/>
            </a:endParaRPr>
          </a:p>
          <a:p>
            <a:pPr>
              <a:buFont typeface="Wingdings" charset="2"/>
              <a:buChar char="Ø"/>
            </a:pPr>
            <a:r>
              <a:rPr lang="en-GB" dirty="0" smtClean="0">
                <a:latin typeface="Calibri"/>
                <a:cs typeface="Calibri"/>
              </a:rPr>
              <a:t> …is run as organelle accounts = anonymity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smtClean="0">
                <a:latin typeface="Calibri"/>
                <a:cs typeface="Calibri"/>
              </a:rPr>
              <a:t>(in this context: child safeguarding)</a:t>
            </a:r>
          </a:p>
          <a:p>
            <a:pPr marL="0" indent="0">
              <a:buNone/>
            </a:pPr>
            <a:endParaRPr lang="en-GB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6587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9696" y="1124744"/>
            <a:ext cx="7992888" cy="353943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alibri"/>
                <a:cs typeface="Calibri"/>
              </a:rPr>
              <a:t>Twitter </a:t>
            </a:r>
            <a:r>
              <a:rPr lang="en-GB" sz="2800" dirty="0">
                <a:latin typeface="Calibri"/>
                <a:cs typeface="Calibri"/>
              </a:rPr>
              <a:t>is very </a:t>
            </a:r>
            <a:r>
              <a:rPr lang="en-GB" sz="2800" dirty="0" smtClean="0">
                <a:latin typeface="Calibri"/>
                <a:cs typeface="Calibri"/>
              </a:rPr>
              <a:t>public, </a:t>
            </a:r>
            <a:r>
              <a:rPr lang="en-GB" sz="2800" dirty="0">
                <a:latin typeface="Calibri"/>
                <a:cs typeface="Calibri"/>
              </a:rPr>
              <a:t>which can put people off using it for university queries</a:t>
            </a:r>
            <a:r>
              <a:rPr lang="en-GB" sz="2800" dirty="0" smtClean="0">
                <a:latin typeface="Calibri"/>
                <a:cs typeface="Calibri"/>
              </a:rPr>
              <a:t>. [</a:t>
            </a:r>
            <a:r>
              <a:rPr lang="mr-IN" sz="2800" dirty="0" smtClean="0">
                <a:latin typeface="Calibri"/>
                <a:cs typeface="Calibri"/>
              </a:rPr>
              <a:t>…</a:t>
            </a:r>
            <a:r>
              <a:rPr lang="en-GB" sz="2800" dirty="0" smtClean="0">
                <a:latin typeface="Calibri"/>
                <a:cs typeface="Calibri"/>
              </a:rPr>
              <a:t>]</a:t>
            </a:r>
          </a:p>
          <a:p>
            <a:endParaRPr lang="en-GB" sz="2800" i="1" dirty="0">
              <a:latin typeface="Calibri"/>
              <a:cs typeface="Calibri"/>
            </a:endParaRPr>
          </a:p>
          <a:p>
            <a:r>
              <a:rPr lang="en-GB" sz="2800" i="1" dirty="0" smtClean="0">
                <a:latin typeface="Calibri"/>
                <a:cs typeface="Calibri"/>
              </a:rPr>
              <a:t>"</a:t>
            </a:r>
            <a:r>
              <a:rPr lang="en-GB" sz="2800" i="1" dirty="0">
                <a:latin typeface="Calibri"/>
                <a:cs typeface="Calibri"/>
              </a:rPr>
              <a:t>I'm not sure I'd feel comfortable discussing any queries or academic difficulties on social media. It forms a personal record that can be used to define you," </a:t>
            </a:r>
            <a:r>
              <a:rPr lang="en-GB" sz="2800" dirty="0">
                <a:latin typeface="Calibri"/>
                <a:cs typeface="Calibri"/>
              </a:rPr>
              <a:t>says a history of medicine postgraduate student at UCL</a:t>
            </a:r>
            <a:r>
              <a:rPr lang="en-GB" sz="2800" dirty="0" smtClean="0">
                <a:latin typeface="Calibri"/>
                <a:cs typeface="Calibri"/>
              </a:rPr>
              <a:t>.</a:t>
            </a:r>
            <a:endParaRPr lang="en-GB" sz="2800" dirty="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5014917"/>
            <a:ext cx="7992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‘Universities </a:t>
            </a:r>
            <a:r>
              <a:rPr lang="en-GB" sz="2000" dirty="0"/>
              <a:t>should use Twitter to engage with </a:t>
            </a:r>
            <a:r>
              <a:rPr lang="en-GB" sz="2000" dirty="0" smtClean="0"/>
              <a:t>students’, Maria Cross, Nov 2013, The Guardian. Available at: </a:t>
            </a:r>
            <a:r>
              <a:rPr lang="en-GB" sz="2000" dirty="0" smtClean="0">
                <a:hlinkClick r:id="rId2"/>
              </a:rPr>
              <a:t>https</a:t>
            </a:r>
            <a:r>
              <a:rPr lang="en-GB" sz="2000" dirty="0">
                <a:hlinkClick r:id="rId2"/>
              </a:rPr>
              <a:t>://www.theguardian.com/education/mortarboard/2013/nov/22/universities-twitter-engage-with-students</a:t>
            </a:r>
            <a:r>
              <a:rPr lang="en-GB" sz="2000" dirty="0"/>
              <a:t>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0580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Redesigning #</a:t>
            </a:r>
            <a:r>
              <a:rPr lang="en-US" dirty="0" err="1" smtClean="0"/>
              <a:t>organellewars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for Higher </a:t>
            </a:r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48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brief (abridged) </a:t>
            </a:r>
            <a:r>
              <a:rPr lang="mr-IN" dirty="0" smtClean="0"/>
              <a:t>–</a:t>
            </a:r>
            <a:r>
              <a:rPr lang="en-US" dirty="0" smtClean="0"/>
              <a:t>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alibri"/>
                <a:cs typeface="Calibri"/>
              </a:rPr>
              <a:t>“In </a:t>
            </a:r>
            <a:r>
              <a:rPr lang="en-US" sz="2800" dirty="0">
                <a:latin typeface="Calibri"/>
                <a:cs typeface="Calibri"/>
              </a:rPr>
              <a:t>a small group, you will create and curate a professional biotechnology-themed 'Twitter' </a:t>
            </a:r>
            <a:r>
              <a:rPr lang="en-US" sz="2800" dirty="0" smtClean="0">
                <a:latin typeface="Calibri"/>
                <a:cs typeface="Calibri"/>
              </a:rPr>
              <a:t>account”</a:t>
            </a:r>
          </a:p>
          <a:p>
            <a:pPr marL="0" indent="0">
              <a:buNone/>
            </a:pPr>
            <a:endParaRPr lang="en-US" sz="2800" dirty="0">
              <a:latin typeface="Calibri"/>
              <a:cs typeface="Calibri"/>
            </a:endParaRPr>
          </a:p>
          <a:p>
            <a:pPr>
              <a:buFont typeface="Wingdings" charset="2"/>
              <a:buChar char="ü"/>
            </a:pPr>
            <a:r>
              <a:rPr lang="en-US" sz="2800" dirty="0" smtClean="0">
                <a:solidFill>
                  <a:srgbClr val="292934"/>
                </a:solidFill>
                <a:latin typeface="Calibri"/>
                <a:cs typeface="Calibri"/>
              </a:rPr>
              <a:t> Creativity </a:t>
            </a:r>
          </a:p>
          <a:p>
            <a:pPr>
              <a:buFont typeface="Wingdings" charset="2"/>
              <a:buChar char="ü"/>
            </a:pPr>
            <a:r>
              <a:rPr lang="en-US" sz="2800" dirty="0" smtClean="0">
                <a:solidFill>
                  <a:srgbClr val="292934"/>
                </a:solidFill>
                <a:latin typeface="Calibri"/>
                <a:cs typeface="Calibri"/>
              </a:rPr>
              <a:t> Professionalism</a:t>
            </a:r>
          </a:p>
          <a:p>
            <a:pPr>
              <a:buFont typeface="Wingdings" charset="2"/>
              <a:buChar char="ü"/>
            </a:pPr>
            <a:r>
              <a:rPr lang="en-US" sz="2800" dirty="0" smtClean="0">
                <a:solidFill>
                  <a:srgbClr val="292934"/>
                </a:solidFill>
                <a:latin typeface="Calibri"/>
                <a:cs typeface="Calibri"/>
              </a:rPr>
              <a:t> Anonymity </a:t>
            </a:r>
            <a:r>
              <a:rPr lang="mr-IN" sz="2800" dirty="0" smtClean="0">
                <a:solidFill>
                  <a:srgbClr val="292934"/>
                </a:solidFill>
                <a:latin typeface="Calibri"/>
                <a:cs typeface="Calibri"/>
              </a:rPr>
              <a:t>–</a:t>
            </a:r>
            <a:r>
              <a:rPr lang="en-US" sz="2800" dirty="0" smtClean="0">
                <a:solidFill>
                  <a:srgbClr val="292934"/>
                </a:solidFill>
                <a:latin typeface="Calibri"/>
                <a:cs typeface="Calibri"/>
              </a:rPr>
              <a:t> not even I know who tweeted what</a:t>
            </a:r>
            <a:endParaRPr lang="en-US" sz="2800" dirty="0">
              <a:solidFill>
                <a:srgbClr val="292934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5174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204864"/>
            <a:ext cx="8229600" cy="1296144"/>
          </a:xfrm>
        </p:spPr>
        <p:txBody>
          <a:bodyPr>
            <a:noAutofit/>
          </a:bodyPr>
          <a:lstStyle/>
          <a:p>
            <a:r>
              <a:rPr lang="en-GB" sz="4400" dirty="0" smtClean="0"/>
              <a:t>“What will we be marked on -  </a:t>
            </a:r>
            <a:br>
              <a:rPr lang="en-GB" sz="4400" dirty="0" smtClean="0"/>
            </a:br>
            <a:r>
              <a:rPr lang="en-GB" sz="4400" dirty="0" smtClean="0"/>
              <a:t>how many followers we’ll have?!”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08831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2" b="7578"/>
          <a:stretch/>
        </p:blipFill>
        <p:spPr>
          <a:xfrm>
            <a:off x="30187" y="476671"/>
            <a:ext cx="9113813" cy="533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16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makes a ‘good’ Twitter account? Student-sourced criteria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07124003"/>
              </p:ext>
            </p:extLst>
          </p:nvPr>
        </p:nvGraphicFramePr>
        <p:xfrm>
          <a:off x="1259632" y="1844824"/>
          <a:ext cx="684076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2108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Blended Learning?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11560" y="2060848"/>
            <a:ext cx="6336704" cy="1224136"/>
            <a:chOff x="611560" y="2060848"/>
            <a:chExt cx="6336704" cy="1224136"/>
          </a:xfrm>
        </p:grpSpPr>
        <p:sp>
          <p:nvSpPr>
            <p:cNvPr id="6" name="Rounded Rectangle 5"/>
            <p:cNvSpPr/>
            <p:nvPr/>
          </p:nvSpPr>
          <p:spPr>
            <a:xfrm>
              <a:off x="611560" y="2060848"/>
              <a:ext cx="2664296" cy="1224136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Calibri"/>
                  <a:cs typeface="Calibri"/>
                </a:rPr>
                <a:t>Face-to-face teaching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283968" y="2060848"/>
              <a:ext cx="2664296" cy="1224136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Calibri"/>
                  <a:cs typeface="Calibri"/>
                </a:rPr>
                <a:t>Online teaching</a:t>
              </a:r>
              <a:endParaRPr lang="en-US" sz="2800" dirty="0">
                <a:latin typeface="Calibri"/>
                <a:cs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91880" y="2132856"/>
              <a:ext cx="5678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latin typeface="Calibri"/>
                  <a:cs typeface="Calibri"/>
                </a:rPr>
                <a:t>+</a:t>
              </a:r>
              <a:endParaRPr lang="en-US" sz="6000" dirty="0">
                <a:latin typeface="Calibri"/>
                <a:cs typeface="Calibri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03648" y="3573016"/>
            <a:ext cx="3672408" cy="1872208"/>
            <a:chOff x="1403648" y="3501008"/>
            <a:chExt cx="3672408" cy="1872208"/>
          </a:xfrm>
        </p:grpSpPr>
        <p:sp>
          <p:nvSpPr>
            <p:cNvPr id="10" name="Down Arrow 9"/>
            <p:cNvSpPr/>
            <p:nvPr/>
          </p:nvSpPr>
          <p:spPr>
            <a:xfrm>
              <a:off x="4355976" y="3501008"/>
              <a:ext cx="648072" cy="648072"/>
            </a:xfrm>
            <a:prstGeom prst="down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403648" y="4293096"/>
              <a:ext cx="3672408" cy="108012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alibri"/>
                  <a:cs typeface="Calibri"/>
                </a:rPr>
                <a:t>Substitution of instructional activities</a:t>
              </a:r>
              <a:endParaRPr lang="en-US" sz="2400" dirty="0">
                <a:latin typeface="Calibri"/>
                <a:cs typeface="Calibri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220072" y="3573016"/>
            <a:ext cx="3528392" cy="1872208"/>
            <a:chOff x="5220072" y="3501008"/>
            <a:chExt cx="3528392" cy="1872208"/>
          </a:xfrm>
        </p:grpSpPr>
        <p:sp>
          <p:nvSpPr>
            <p:cNvPr id="13" name="Down Arrow 12"/>
            <p:cNvSpPr/>
            <p:nvPr/>
          </p:nvSpPr>
          <p:spPr>
            <a:xfrm>
              <a:off x="6300192" y="3501008"/>
              <a:ext cx="648072" cy="648072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220072" y="4293096"/>
              <a:ext cx="3528392" cy="108012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alibri"/>
                  <a:cs typeface="Calibri"/>
                </a:rPr>
                <a:t>Redefinition = </a:t>
              </a:r>
            </a:p>
            <a:p>
              <a:pPr algn="ctr"/>
              <a:r>
                <a:rPr lang="en-US" sz="2400" dirty="0" smtClean="0">
                  <a:latin typeface="Calibri"/>
                  <a:cs typeface="Calibri"/>
                </a:rPr>
                <a:t>design of new activities</a:t>
              </a:r>
              <a:endParaRPr lang="en-US" sz="2400" dirty="0">
                <a:latin typeface="Calibri"/>
                <a:cs typeface="Calibri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27584" y="638132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Calibri"/>
                <a:cs typeface="Calibri"/>
              </a:rPr>
              <a:t>Boelens</a:t>
            </a:r>
            <a:r>
              <a:rPr lang="en-US" i="1" dirty="0" smtClean="0">
                <a:latin typeface="Calibri"/>
                <a:cs typeface="Calibri"/>
              </a:rPr>
              <a:t>, R., De </a:t>
            </a:r>
            <a:r>
              <a:rPr lang="en-US" i="1" dirty="0" err="1" smtClean="0">
                <a:latin typeface="Calibri"/>
                <a:cs typeface="Calibri"/>
              </a:rPr>
              <a:t>Wever</a:t>
            </a:r>
            <a:r>
              <a:rPr lang="en-US" i="1" dirty="0" smtClean="0">
                <a:latin typeface="Calibri"/>
                <a:cs typeface="Calibri"/>
              </a:rPr>
              <a:t> B., </a:t>
            </a:r>
            <a:r>
              <a:rPr lang="en-US" i="1" dirty="0" err="1" smtClean="0">
                <a:latin typeface="Calibri"/>
                <a:cs typeface="Calibri"/>
              </a:rPr>
              <a:t>Voet</a:t>
            </a:r>
            <a:r>
              <a:rPr lang="en-US" i="1" dirty="0" smtClean="0">
                <a:latin typeface="Calibri"/>
                <a:cs typeface="Calibri"/>
              </a:rPr>
              <a:t>, M. (2017). Educational Research Review 22, </a:t>
            </a:r>
            <a:r>
              <a:rPr lang="en-US" i="1" dirty="0" err="1" smtClean="0">
                <a:latin typeface="Calibri"/>
                <a:cs typeface="Calibri"/>
              </a:rPr>
              <a:t>pp</a:t>
            </a:r>
            <a:r>
              <a:rPr lang="en-US" i="1" dirty="0" smtClean="0">
                <a:latin typeface="Calibri"/>
                <a:cs typeface="Calibri"/>
              </a:rPr>
              <a:t> 1-18 </a:t>
            </a:r>
            <a:endParaRPr lang="en-US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2217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brief (abridged) </a:t>
            </a:r>
            <a:r>
              <a:rPr lang="mr-IN" dirty="0" smtClean="0"/>
              <a:t>–</a:t>
            </a:r>
            <a:r>
              <a:rPr lang="en-US" dirty="0" smtClean="0"/>
              <a:t>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ibri"/>
                <a:cs typeface="Calibri"/>
              </a:rPr>
              <a:t>“Run a creative campaign for </a:t>
            </a:r>
            <a:r>
              <a:rPr lang="en-US" dirty="0" smtClean="0">
                <a:latin typeface="Calibri"/>
                <a:cs typeface="Calibri"/>
              </a:rPr>
              <a:t>#</a:t>
            </a:r>
            <a:r>
              <a:rPr lang="en-US" dirty="0" err="1" smtClean="0">
                <a:latin typeface="Calibri"/>
                <a:cs typeface="Calibri"/>
              </a:rPr>
              <a:t>BiologyWeek</a:t>
            </a:r>
            <a:r>
              <a:rPr lang="en-US" dirty="0" smtClean="0">
                <a:latin typeface="Calibri"/>
                <a:cs typeface="Calibri"/>
              </a:rPr>
              <a:t> (</a:t>
            </a:r>
            <a:r>
              <a:rPr lang="en-US" dirty="0">
                <a:latin typeface="Calibri"/>
                <a:cs typeface="Calibri"/>
              </a:rPr>
              <a:t>7-15 October 2017) to engage non-experts with biotechnology. </a:t>
            </a:r>
            <a:r>
              <a:rPr lang="en-US" dirty="0" smtClean="0">
                <a:latin typeface="Calibri"/>
                <a:cs typeface="Calibri"/>
              </a:rPr>
              <a:t>”</a:t>
            </a:r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(2015: #</a:t>
            </a:r>
            <a:r>
              <a:rPr lang="en-US" dirty="0" err="1" smtClean="0">
                <a:latin typeface="Calibri"/>
                <a:cs typeface="Calibri"/>
              </a:rPr>
              <a:t>BiotechWeek</a:t>
            </a:r>
            <a:r>
              <a:rPr lang="en-US" dirty="0" smtClean="0">
                <a:latin typeface="Calibri"/>
                <a:cs typeface="Calibri"/>
              </a:rPr>
              <a:t>)</a:t>
            </a: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</p:txBody>
      </p:sp>
      <p:pic>
        <p:nvPicPr>
          <p:cNvPr id="4" name="Picture 3" descr="Screen Shot 2017-12-18 at 23.40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924944"/>
            <a:ext cx="5760639" cy="369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47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6816" y="533400"/>
            <a:ext cx="8229600" cy="990600"/>
          </a:xfrm>
        </p:spPr>
        <p:txBody>
          <a:bodyPr>
            <a:normAutofit/>
          </a:bodyPr>
          <a:lstStyle/>
          <a:p>
            <a:r>
              <a:rPr lang="en-GB" dirty="0" smtClean="0"/>
              <a:t>What did the students do?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611560" y="1628800"/>
            <a:ext cx="3528392" cy="2105461"/>
            <a:chOff x="178214" y="1465"/>
            <a:chExt cx="3749129" cy="2249477"/>
          </a:xfrm>
          <a:solidFill>
            <a:schemeClr val="accent6">
              <a:lumMod val="75000"/>
            </a:schemeClr>
          </a:solidFill>
        </p:grpSpPr>
        <p:sp>
          <p:nvSpPr>
            <p:cNvPr id="8" name="Rectangle 7"/>
            <p:cNvSpPr/>
            <p:nvPr/>
          </p:nvSpPr>
          <p:spPr>
            <a:xfrm>
              <a:off x="178214" y="1465"/>
              <a:ext cx="3749129" cy="2249477"/>
            </a:xfrm>
            <a:prstGeom prst="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178214" y="1465"/>
              <a:ext cx="3749129" cy="22494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kern="1200" dirty="0" smtClean="0">
                  <a:latin typeface="Calibri"/>
                  <a:cs typeface="Calibri"/>
                </a:rPr>
                <a:t>The ‘A – Z’ of Biotechnology</a:t>
              </a:r>
              <a:r>
                <a:rPr lang="en-GB" sz="2800" dirty="0" smtClean="0">
                  <a:latin typeface="Calibri"/>
                  <a:cs typeface="Calibri"/>
                </a:rPr>
                <a:t>, </a:t>
              </a:r>
              <a:br>
                <a:rPr lang="en-GB" sz="2800" dirty="0" smtClean="0">
                  <a:latin typeface="Calibri"/>
                  <a:cs typeface="Calibri"/>
                </a:rPr>
              </a:br>
              <a:r>
                <a:rPr lang="en-GB" sz="2800" kern="1200" dirty="0" smtClean="0">
                  <a:latin typeface="Calibri"/>
                  <a:cs typeface="Calibri"/>
                </a:rPr>
                <a:t>quizzes, podcasts</a:t>
              </a:r>
              <a:endParaRPr lang="en-GB" sz="2800" kern="1200" dirty="0">
                <a:latin typeface="Calibri"/>
                <a:cs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44008" y="1700808"/>
            <a:ext cx="3749129" cy="2249477"/>
            <a:chOff x="4302256" y="1465"/>
            <a:chExt cx="3749129" cy="2249477"/>
          </a:xfrm>
        </p:grpSpPr>
        <p:sp>
          <p:nvSpPr>
            <p:cNvPr id="11" name="Rectangle 10"/>
            <p:cNvSpPr/>
            <p:nvPr/>
          </p:nvSpPr>
          <p:spPr>
            <a:xfrm>
              <a:off x="4302256" y="1465"/>
              <a:ext cx="3749129" cy="224947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811475"/>
                <a:satOff val="828"/>
                <a:lumOff val="-1177"/>
                <a:alphaOff val="0"/>
              </a:schemeClr>
            </a:fillRef>
            <a:effectRef idx="1">
              <a:schemeClr val="accent3">
                <a:hueOff val="3811475"/>
                <a:satOff val="828"/>
                <a:lumOff val="-117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4302256" y="1465"/>
              <a:ext cx="3749129" cy="22494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kern="1200" dirty="0" smtClean="0">
                  <a:latin typeface="Calibri"/>
                  <a:cs typeface="Calibri"/>
                </a:rPr>
                <a:t>Asked followers and lecturers what Biotechnology meant to them, tweeted replies</a:t>
              </a:r>
              <a:endParaRPr lang="en-GB" sz="2800" kern="1200" dirty="0">
                <a:latin typeface="Calibri"/>
                <a:cs typeface="Calibri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509250" y="21272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67544" y="4077072"/>
            <a:ext cx="3749129" cy="2249477"/>
            <a:chOff x="178214" y="2625856"/>
            <a:chExt cx="3749129" cy="2249477"/>
          </a:xfrm>
        </p:grpSpPr>
        <p:sp>
          <p:nvSpPr>
            <p:cNvPr id="18" name="Rectangle 17"/>
            <p:cNvSpPr/>
            <p:nvPr/>
          </p:nvSpPr>
          <p:spPr>
            <a:xfrm>
              <a:off x="178214" y="2625856"/>
              <a:ext cx="3749129" cy="224947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7622949"/>
                <a:satOff val="1656"/>
                <a:lumOff val="-2353"/>
                <a:alphaOff val="0"/>
              </a:schemeClr>
            </a:fillRef>
            <a:effectRef idx="1">
              <a:schemeClr val="accent3">
                <a:hueOff val="7622949"/>
                <a:satOff val="1656"/>
                <a:lumOff val="-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178214" y="2625856"/>
              <a:ext cx="3749129" cy="22494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kern="1200" dirty="0" smtClean="0"/>
                <a:t>Daily explanations </a:t>
              </a:r>
              <a:r>
                <a:rPr lang="en-GB" sz="2800" dirty="0"/>
                <a:t/>
              </a:r>
              <a:br>
                <a:rPr lang="en-GB" sz="2800" dirty="0"/>
              </a:br>
              <a:r>
                <a:rPr lang="en-GB" sz="2800" kern="1200" dirty="0" smtClean="0"/>
                <a:t>of the ‘</a:t>
              </a:r>
              <a:r>
                <a:rPr lang="en-GB" sz="2800" dirty="0"/>
                <a:t>C</a:t>
              </a:r>
              <a:r>
                <a:rPr lang="en-GB" sz="2800" kern="1200" dirty="0" smtClean="0"/>
                <a:t>olours of </a:t>
              </a:r>
              <a:r>
                <a:rPr lang="en-GB" sz="2800" dirty="0" smtClean="0"/>
                <a:t>B</a:t>
              </a:r>
              <a:r>
                <a:rPr lang="en-GB" sz="2800" kern="1200" dirty="0" smtClean="0"/>
                <a:t>iotechnology’ </a:t>
              </a:r>
              <a:endParaRPr lang="en-GB" sz="2800" kern="1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491880" y="3284984"/>
            <a:ext cx="5328592" cy="3240360"/>
            <a:chOff x="4302256" y="2625856"/>
            <a:chExt cx="3749129" cy="2249477"/>
          </a:xfrm>
          <a:solidFill>
            <a:schemeClr val="accent5">
              <a:lumMod val="75000"/>
            </a:schemeClr>
          </a:solidFill>
        </p:grpSpPr>
        <p:sp>
          <p:nvSpPr>
            <p:cNvPr id="22" name="Rectangle 21"/>
            <p:cNvSpPr/>
            <p:nvPr/>
          </p:nvSpPr>
          <p:spPr>
            <a:xfrm>
              <a:off x="4302256" y="2625856"/>
              <a:ext cx="3749129" cy="2249477"/>
            </a:xfrm>
            <a:prstGeom prst="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434424"/>
                <a:satOff val="2484"/>
                <a:lumOff val="-3530"/>
                <a:alphaOff val="0"/>
              </a:schemeClr>
            </a:fillRef>
            <a:effectRef idx="1">
              <a:schemeClr val="accent3">
                <a:hueOff val="11434424"/>
                <a:satOff val="2484"/>
                <a:lumOff val="-35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4302256" y="2625856"/>
              <a:ext cx="3749129" cy="224947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kern="1200" dirty="0" smtClean="0">
                  <a:latin typeface="Calibri"/>
                  <a:cs typeface="Calibri"/>
                </a:rPr>
                <a:t>Pretended to be a big company sending their interns to biotech sites across the UK</a:t>
              </a:r>
              <a:r>
                <a:rPr lang="en-GB" sz="2800" dirty="0" smtClean="0">
                  <a:latin typeface="Calibri"/>
                  <a:cs typeface="Calibri"/>
                </a:rPr>
                <a:t>, </a:t>
              </a:r>
              <a:br>
                <a:rPr lang="en-GB" sz="2800" dirty="0" smtClean="0">
                  <a:latin typeface="Calibri"/>
                  <a:cs typeface="Calibri"/>
                </a:rPr>
              </a:br>
              <a:r>
                <a:rPr lang="en-GB" sz="2800" kern="1200" dirty="0" smtClean="0">
                  <a:latin typeface="Calibri"/>
                  <a:cs typeface="Calibri"/>
                </a:rPr>
                <a:t>visited family farm and pond, </a:t>
              </a:r>
              <a:r>
                <a:rPr lang="en-GB" sz="2800" dirty="0">
                  <a:latin typeface="Calibri"/>
                  <a:cs typeface="Calibri"/>
                </a:rPr>
                <a:t/>
              </a:r>
              <a:br>
                <a:rPr lang="en-GB" sz="2800" dirty="0">
                  <a:latin typeface="Calibri"/>
                  <a:cs typeface="Calibri"/>
                </a:rPr>
              </a:br>
              <a:r>
                <a:rPr lang="en-GB" sz="2800" kern="1200" dirty="0" smtClean="0">
                  <a:latin typeface="Calibri"/>
                  <a:cs typeface="Calibri"/>
                </a:rPr>
                <a:t>took pictures of themselves, </a:t>
              </a:r>
              <a:br>
                <a:rPr lang="en-GB" sz="2800" kern="1200" dirty="0" smtClean="0">
                  <a:latin typeface="Calibri"/>
                  <a:cs typeface="Calibri"/>
                </a:rPr>
              </a:br>
              <a:r>
                <a:rPr lang="en-GB" sz="2800" kern="1200" dirty="0" smtClean="0">
                  <a:latin typeface="Calibri"/>
                  <a:cs typeface="Calibri"/>
                </a:rPr>
                <a:t>and </a:t>
              </a:r>
              <a:r>
                <a:rPr lang="en-GB" sz="2800" dirty="0" smtClean="0">
                  <a:latin typeface="Calibri"/>
                  <a:cs typeface="Calibri"/>
                </a:rPr>
                <a:t>posted </a:t>
              </a:r>
              <a:r>
                <a:rPr lang="en-GB" sz="2800" kern="1200" dirty="0" smtClean="0">
                  <a:latin typeface="Calibri"/>
                  <a:cs typeface="Calibri"/>
                </a:rPr>
                <a:t>pictures of their ‘interns’ on Twitter</a:t>
              </a:r>
              <a:endParaRPr lang="en-GB" sz="2800" kern="12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594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Final grade (worth 15% of module mark)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rtl="0">
              <a:buFont typeface="Wingdings" charset="2"/>
              <a:buChar char="Ø"/>
            </a:pPr>
            <a:r>
              <a:rPr lang="en-GB" dirty="0" smtClean="0">
                <a:latin typeface="Calibri"/>
                <a:cs typeface="Calibri"/>
              </a:rPr>
              <a:t> 50% average group peer mark: Each group marks each of the other accounts</a:t>
            </a:r>
          </a:p>
          <a:p>
            <a:pPr lvl="0" rtl="0">
              <a:buFont typeface="Wingdings" charset="2"/>
              <a:buChar char="Ø"/>
            </a:pPr>
            <a:endParaRPr lang="en-GB" dirty="0">
              <a:latin typeface="Calibri"/>
              <a:cs typeface="Calibri"/>
            </a:endParaRPr>
          </a:p>
          <a:p>
            <a:pPr lvl="0" rtl="0">
              <a:buFont typeface="Wingdings" charset="2"/>
              <a:buChar char="Ø"/>
            </a:pPr>
            <a:r>
              <a:rPr lang="en-GB" dirty="0" smtClean="0">
                <a:latin typeface="Calibri"/>
                <a:cs typeface="Calibri"/>
              </a:rPr>
              <a:t> 50% module leader mark for individual Twitter ‘portfolios’: screenshots of all tweets, submitted on </a:t>
            </a:r>
            <a:r>
              <a:rPr lang="en-GB" dirty="0" err="1" smtClean="0">
                <a:latin typeface="Calibri"/>
                <a:cs typeface="Calibri"/>
              </a:rPr>
              <a:t>Turnitin</a:t>
            </a:r>
            <a:r>
              <a:rPr lang="en-GB" dirty="0" smtClean="0">
                <a:latin typeface="Calibri"/>
                <a:cs typeface="Calibri"/>
              </a:rPr>
              <a:t> anonymously</a:t>
            </a:r>
          </a:p>
          <a:p>
            <a:pPr lvl="0" rtl="0">
              <a:buFont typeface="Wingdings" charset="2"/>
              <a:buChar char="Ø"/>
            </a:pPr>
            <a:endParaRPr lang="en-GB" dirty="0">
              <a:latin typeface="Calibri"/>
              <a:cs typeface="Calibri"/>
            </a:endParaRPr>
          </a:p>
          <a:p>
            <a:pPr lvl="0" rtl="0">
              <a:buFont typeface="Wingdings" charset="2"/>
              <a:buChar char="Ø"/>
            </a:pPr>
            <a:r>
              <a:rPr lang="en-GB" dirty="0" smtClean="0">
                <a:latin typeface="Calibri"/>
                <a:cs typeface="Calibri"/>
              </a:rPr>
              <a:t> Final grade weighted by student’s contribution to ‘content’, ‘presentation’ and ‘engagement’.</a:t>
            </a:r>
          </a:p>
          <a:p>
            <a:pPr lvl="0" rtl="0">
              <a:buFont typeface="Wingdings" charset="2"/>
              <a:buChar char="Ø"/>
            </a:pPr>
            <a:endParaRPr lang="en-GB" dirty="0">
              <a:latin typeface="Calibri"/>
              <a:cs typeface="Calibri"/>
            </a:endParaRPr>
          </a:p>
          <a:p>
            <a:pPr lvl="0" rtl="0">
              <a:buFont typeface="Wingdings" charset="2"/>
              <a:buChar char="Ø"/>
            </a:pP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smtClean="0">
                <a:latin typeface="Calibri"/>
                <a:cs typeface="Calibri"/>
              </a:rPr>
              <a:t>Deadline for portfolio submission: </a:t>
            </a:r>
            <a:r>
              <a:rPr lang="en-GB" b="1" dirty="0" smtClean="0">
                <a:latin typeface="Calibri"/>
                <a:cs typeface="Calibri"/>
              </a:rPr>
              <a:t>Week 9</a:t>
            </a:r>
            <a:endParaRPr lang="en-GB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03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Tweeting for 8 weeks?!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79512" y="6525344"/>
            <a:ext cx="82089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By </a:t>
            </a:r>
            <a:r>
              <a:rPr lang="en-GB" sz="1200" dirty="0" err="1"/>
              <a:t>Rorybowman</a:t>
            </a:r>
            <a:r>
              <a:rPr lang="en-GB" sz="1200" dirty="0"/>
              <a:t> - Own work, Public Domain, </a:t>
            </a:r>
            <a:r>
              <a:rPr lang="en-GB" sz="1200" dirty="0">
                <a:hlinkClick r:id="rId2"/>
              </a:rPr>
              <a:t>https://</a:t>
            </a:r>
            <a:r>
              <a:rPr lang="en-GB" sz="1200" dirty="0" smtClean="0">
                <a:hlinkClick r:id="rId2"/>
              </a:rPr>
              <a:t>commons.wikimedia.org/w/index.php?curid=2135450</a:t>
            </a:r>
            <a:r>
              <a:rPr lang="en-GB" sz="1200" dirty="0" smtClean="0"/>
              <a:t> </a:t>
            </a:r>
            <a:endParaRPr lang="en-GB" sz="1200" dirty="0"/>
          </a:p>
        </p:txBody>
      </p:sp>
      <p:pic>
        <p:nvPicPr>
          <p:cNvPr id="2050" name="Picture 2" descr="https://upload.wikimedia.org/wikipedia/commons/3/32/MerrillCoveyMatrix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6"/>
            <a:ext cx="4392488" cy="450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559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0832" y="533400"/>
            <a:ext cx="8229600" cy="990600"/>
          </a:xfrm>
        </p:spPr>
        <p:txBody>
          <a:bodyPr/>
          <a:lstStyle/>
          <a:p>
            <a:r>
              <a:rPr lang="en-GB" dirty="0" smtClean="0"/>
              <a:t>Student feedback</a:t>
            </a:r>
            <a:endParaRPr lang="en-GB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043608" y="1772816"/>
            <a:ext cx="2880320" cy="2160240"/>
          </a:xfrm>
          <a:prstGeom prst="wedgeRoundRectCallou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alibri"/>
                <a:cs typeface="Calibri"/>
              </a:rPr>
              <a:t>Learning how </a:t>
            </a:r>
            <a:r>
              <a:rPr lang="en-GB" sz="2400" dirty="0">
                <a:latin typeface="Calibri"/>
                <a:cs typeface="Calibri"/>
              </a:rPr>
              <a:t>to persistently do something over a long period of time</a:t>
            </a:r>
          </a:p>
          <a:p>
            <a:pPr algn="ctr"/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907704" y="4509120"/>
            <a:ext cx="4968552" cy="1728192"/>
          </a:xfrm>
          <a:prstGeom prst="wedgeRoundRectCallou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>
                <a:latin typeface="Calibri"/>
                <a:cs typeface="Calibri"/>
              </a:rPr>
              <a:t>Unusual skills </a:t>
            </a:r>
            <a:r>
              <a:rPr lang="en-GB" sz="2400" dirty="0">
                <a:latin typeface="Calibri"/>
                <a:cs typeface="Calibri"/>
              </a:rPr>
              <a:t>to put on </a:t>
            </a:r>
            <a:r>
              <a:rPr lang="en-GB" sz="2400" dirty="0" smtClean="0">
                <a:latin typeface="Calibri"/>
                <a:cs typeface="Calibri"/>
              </a:rPr>
              <a:t>CV</a:t>
            </a:r>
            <a:r>
              <a:rPr lang="en-GB" sz="2400" dirty="0">
                <a:latin typeface="Calibri"/>
                <a:cs typeface="Calibri"/>
              </a:rPr>
              <a:t>: science communication, social media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572000" y="1916832"/>
            <a:ext cx="2880320" cy="2016224"/>
          </a:xfrm>
          <a:prstGeom prst="wedgeRoundRectCallou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latin typeface="Calibri"/>
                <a:cs typeface="Calibri"/>
              </a:rPr>
              <a:t>Sharing passion for science with like-minded people</a:t>
            </a:r>
          </a:p>
        </p:txBody>
      </p:sp>
    </p:spTree>
    <p:extLst>
      <p:ext uri="{BB962C8B-B14F-4D97-AF65-F5344CB8AC3E}">
        <p14:creationId xmlns:p14="http://schemas.microsoft.com/office/powerpoint/2010/main" val="3460676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dirty="0" smtClean="0"/>
              <a:t>mpact?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alibri"/>
                <a:cs typeface="Calibri"/>
              </a:rPr>
              <a:t>Assignment helped students to keep up with reading over course of the module </a:t>
            </a:r>
          </a:p>
          <a:p>
            <a:endParaRPr lang="en-US" dirty="0">
              <a:latin typeface="Calibri"/>
              <a:cs typeface="Calibri"/>
            </a:endParaRPr>
          </a:p>
          <a:p>
            <a:pPr lvl="0" rtl="0"/>
            <a:r>
              <a:rPr lang="en-US" dirty="0" smtClean="0">
                <a:latin typeface="Calibri"/>
                <a:cs typeface="Calibri"/>
              </a:rPr>
              <a:t>Exam results and module averages were higher than for other modules </a:t>
            </a:r>
          </a:p>
          <a:p>
            <a:pPr lvl="0" rtl="0"/>
            <a:endParaRPr lang="en-US" dirty="0">
              <a:latin typeface="Calibri"/>
              <a:cs typeface="Calibri"/>
            </a:endParaRPr>
          </a:p>
          <a:p>
            <a:pPr lvl="0" rtl="0"/>
            <a:r>
              <a:rPr lang="en-US" dirty="0" smtClean="0">
                <a:latin typeface="Calibri"/>
                <a:cs typeface="Calibri"/>
              </a:rPr>
              <a:t>BUT! Due to: </a:t>
            </a:r>
          </a:p>
          <a:p>
            <a:pPr lvl="1"/>
            <a:r>
              <a:rPr lang="en-US" sz="2800" dirty="0">
                <a:latin typeface="Calibri"/>
                <a:cs typeface="Calibri"/>
              </a:rPr>
              <a:t>B</a:t>
            </a:r>
            <a:r>
              <a:rPr lang="en-US" sz="2800" dirty="0" smtClean="0">
                <a:latin typeface="Calibri"/>
                <a:cs typeface="Calibri"/>
              </a:rPr>
              <a:t>etter learning retention?</a:t>
            </a:r>
          </a:p>
          <a:p>
            <a:pPr lvl="1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dirty="0" smtClean="0">
                <a:latin typeface="Calibri"/>
                <a:cs typeface="Calibri"/>
              </a:rPr>
              <a:t>ngaged students? </a:t>
            </a:r>
          </a:p>
          <a:p>
            <a:pPr lvl="1"/>
            <a:r>
              <a:rPr lang="en-US" sz="2800" dirty="0">
                <a:latin typeface="Calibri"/>
                <a:cs typeface="Calibri"/>
              </a:rPr>
              <a:t>G</a:t>
            </a:r>
            <a:r>
              <a:rPr lang="en-US" sz="2800" dirty="0" smtClean="0">
                <a:latin typeface="Calibri"/>
                <a:cs typeface="Calibri"/>
              </a:rPr>
              <a:t>enerous marking?!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2924944"/>
            <a:ext cx="4038600" cy="346671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Calibri"/>
                <a:cs typeface="Calibri"/>
              </a:rPr>
              <a:t>The ‘European Biotech Week’ </a:t>
            </a:r>
            <a:r>
              <a:rPr lang="en-US" dirty="0" err="1">
                <a:latin typeface="Calibri"/>
                <a:cs typeface="Calibri"/>
              </a:rPr>
              <a:t>organisers</a:t>
            </a:r>
            <a:r>
              <a:rPr lang="en-US" dirty="0">
                <a:latin typeface="Calibri"/>
                <a:cs typeface="Calibri"/>
              </a:rPr>
              <a:t> approached two groups to write articles about their campaigns for their </a:t>
            </a:r>
            <a:r>
              <a:rPr lang="en-US" dirty="0" smtClean="0">
                <a:latin typeface="Calibri"/>
                <a:cs typeface="Calibri"/>
              </a:rPr>
              <a:t>magazine </a:t>
            </a:r>
            <a:r>
              <a:rPr lang="mr-IN" dirty="0" smtClean="0">
                <a:latin typeface="Calibri"/>
                <a:cs typeface="Calibri"/>
              </a:rPr>
              <a:t>–</a:t>
            </a:r>
            <a:r>
              <a:rPr lang="en-US" dirty="0" smtClean="0">
                <a:latin typeface="Calibri"/>
                <a:cs typeface="Calibri"/>
              </a:rPr>
              <a:t> and were surprised they were students</a:t>
            </a: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Some </a:t>
            </a:r>
            <a:r>
              <a:rPr lang="en-US" dirty="0" smtClean="0">
                <a:latin typeface="Calibri"/>
                <a:cs typeface="Calibri"/>
              </a:rPr>
              <a:t>student accounts </a:t>
            </a:r>
            <a:r>
              <a:rPr lang="en-US" dirty="0">
                <a:latin typeface="Calibri"/>
                <a:cs typeface="Calibri"/>
              </a:rPr>
              <a:t>came back to life after the end of the </a:t>
            </a:r>
            <a:r>
              <a:rPr lang="en-US" dirty="0" smtClean="0">
                <a:latin typeface="Calibri"/>
                <a:cs typeface="Calibri"/>
              </a:rPr>
              <a:t>semester</a:t>
            </a:r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5004048" y="476672"/>
            <a:ext cx="4032448" cy="2232248"/>
          </a:xfrm>
          <a:prstGeom prst="irregularSeal1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Calibri"/>
                <a:cs typeface="Calibri"/>
              </a:rPr>
              <a:t>Unexpected impact</a:t>
            </a:r>
            <a:endParaRPr lang="en-US" sz="2800" b="1" dirty="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000250" y="2471177"/>
            <a:ext cx="2286000" cy="328089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indent="-182880">
              <a:spcBef>
                <a:spcPct val="20000"/>
              </a:spcBef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en-US" sz="2800" dirty="0">
                <a:solidFill>
                  <a:srgbClr val="292934"/>
                </a:solidFill>
                <a:latin typeface="Calibri"/>
                <a:cs typeface="Calibri"/>
              </a:rPr>
              <a:t>Better learning retention?</a:t>
            </a:r>
          </a:p>
          <a:p>
            <a:pPr lvl="1" indent="-182880">
              <a:spcBef>
                <a:spcPct val="20000"/>
              </a:spcBef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en-US" sz="2800" dirty="0">
                <a:solidFill>
                  <a:srgbClr val="292934"/>
                </a:solidFill>
                <a:latin typeface="Calibri"/>
                <a:cs typeface="Calibri"/>
              </a:rPr>
              <a:t>Engaged students? </a:t>
            </a:r>
          </a:p>
          <a:p>
            <a:pPr lvl="1" indent="-182880">
              <a:spcBef>
                <a:spcPct val="20000"/>
              </a:spcBef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en-US" sz="2800" dirty="0">
                <a:solidFill>
                  <a:srgbClr val="292934"/>
                </a:solidFill>
                <a:latin typeface="Calibri"/>
                <a:cs typeface="Calibri"/>
              </a:rPr>
              <a:t>Generous marking?!</a:t>
            </a:r>
            <a:endParaRPr lang="en-US" sz="2800" dirty="0">
              <a:solidFill>
                <a:srgbClr val="292934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7306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Engaging </a:t>
            </a:r>
            <a:r>
              <a:rPr lang="en-US" sz="4000" dirty="0" smtClean="0">
                <a:solidFill>
                  <a:schemeClr val="tx1"/>
                </a:solidFill>
              </a:rPr>
              <a:t>students </a:t>
            </a:r>
            <a:r>
              <a:rPr lang="en-US" sz="4000" dirty="0">
                <a:solidFill>
                  <a:schemeClr val="tx1"/>
                </a:solidFill>
              </a:rPr>
              <a:t>with professional values and ethical decision-</a:t>
            </a:r>
            <a:r>
              <a:rPr lang="en-US" sz="4000" dirty="0" smtClean="0">
                <a:solidFill>
                  <a:schemeClr val="tx1"/>
                </a:solidFill>
              </a:rPr>
              <a:t>making</a:t>
            </a:r>
            <a:endParaRPr lang="en-US" sz="4000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ln>
            <a:solidFill>
              <a:srgbClr val="90C226"/>
            </a:solidFill>
          </a:ln>
          <a:effectLst/>
        </p:spPr>
        <p:txBody>
          <a:bodyPr>
            <a:normAutofit/>
          </a:bodyPr>
          <a:lstStyle/>
          <a:p>
            <a:endParaRPr lang="en-US" sz="44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1480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>
            <a:off x="429160" y="2242593"/>
            <a:ext cx="340189" cy="340206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iley Face 2"/>
          <p:cNvSpPr/>
          <p:nvPr/>
        </p:nvSpPr>
        <p:spPr>
          <a:xfrm>
            <a:off x="429160" y="1761327"/>
            <a:ext cx="340189" cy="340206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923993" y="1761327"/>
            <a:ext cx="340189" cy="340206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972965" y="2242593"/>
            <a:ext cx="340189" cy="340206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/>
          <p:cNvSpPr/>
          <p:nvPr/>
        </p:nvSpPr>
        <p:spPr>
          <a:xfrm>
            <a:off x="432774" y="3494994"/>
            <a:ext cx="340189" cy="340206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/>
          <p:cNvSpPr/>
          <p:nvPr/>
        </p:nvSpPr>
        <p:spPr>
          <a:xfrm>
            <a:off x="432774" y="3013728"/>
            <a:ext cx="340189" cy="340206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927607" y="3013728"/>
            <a:ext cx="340189" cy="340206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/>
          <p:cNvSpPr/>
          <p:nvPr/>
        </p:nvSpPr>
        <p:spPr>
          <a:xfrm>
            <a:off x="976579" y="3494994"/>
            <a:ext cx="340189" cy="340206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450468" y="4674378"/>
            <a:ext cx="340189" cy="340206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/>
          <p:cNvSpPr/>
          <p:nvPr/>
        </p:nvSpPr>
        <p:spPr>
          <a:xfrm>
            <a:off x="450468" y="4193112"/>
            <a:ext cx="340189" cy="340206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945301" y="4193112"/>
            <a:ext cx="340189" cy="340206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994273" y="4674378"/>
            <a:ext cx="340189" cy="340206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474021" y="5763039"/>
            <a:ext cx="340189" cy="340206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474021" y="5281773"/>
            <a:ext cx="340189" cy="340206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/>
          <p:cNvSpPr/>
          <p:nvPr/>
        </p:nvSpPr>
        <p:spPr>
          <a:xfrm>
            <a:off x="968854" y="5281773"/>
            <a:ext cx="340189" cy="340206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iley Face 17"/>
          <p:cNvSpPr/>
          <p:nvPr/>
        </p:nvSpPr>
        <p:spPr>
          <a:xfrm>
            <a:off x="1017826" y="5763039"/>
            <a:ext cx="340189" cy="340206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1643791" y="3494994"/>
            <a:ext cx="742438" cy="57060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476033" y="2104405"/>
            <a:ext cx="29635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Face-to-face: </a:t>
            </a:r>
          </a:p>
          <a:p>
            <a:r>
              <a:rPr lang="en-US" sz="2400" dirty="0" smtClean="0"/>
              <a:t>Small groups meet to discuss topic and produce assessed one-page summary.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519307" y="1542270"/>
            <a:ext cx="3279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Before the seminar</a:t>
            </a:r>
            <a:endParaRPr lang="en-US" sz="2400" b="1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‘Science and Ethics’ – a ‘blended’ approach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2519308" y="4193112"/>
            <a:ext cx="302289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Online: </a:t>
            </a:r>
          </a:p>
          <a:p>
            <a:r>
              <a:rPr lang="en-US" sz="2400" dirty="0"/>
              <a:t>Individuals complete</a:t>
            </a:r>
          </a:p>
          <a:p>
            <a:r>
              <a:rPr lang="en-US" sz="2400" dirty="0"/>
              <a:t>e-learning activity.</a:t>
            </a:r>
          </a:p>
        </p:txBody>
      </p:sp>
    </p:spTree>
    <p:extLst>
      <p:ext uri="{BB962C8B-B14F-4D97-AF65-F5344CB8AC3E}">
        <p14:creationId xmlns:p14="http://schemas.microsoft.com/office/powerpoint/2010/main" val="771550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27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repurposed e-learning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384" y="1600200"/>
            <a:ext cx="781441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err="1" smtClean="0">
                <a:latin typeface="Calibri"/>
                <a:cs typeface="Calibri"/>
              </a:rPr>
              <a:t>Roff</a:t>
            </a:r>
            <a:r>
              <a:rPr lang="en-US" sz="2800" dirty="0">
                <a:latin typeface="Calibri"/>
                <a:cs typeface="Calibri"/>
              </a:rPr>
              <a:t>, S., </a:t>
            </a:r>
            <a:r>
              <a:rPr lang="en-US" sz="2800" dirty="0" err="1">
                <a:latin typeface="Calibri"/>
                <a:cs typeface="Calibri"/>
              </a:rPr>
              <a:t>Chandratilake</a:t>
            </a:r>
            <a:r>
              <a:rPr lang="en-US" sz="2800" dirty="0">
                <a:latin typeface="Calibri"/>
                <a:cs typeface="Calibri"/>
              </a:rPr>
              <a:t>, M., </a:t>
            </a:r>
            <a:r>
              <a:rPr lang="en-US" sz="2800" dirty="0" err="1">
                <a:latin typeface="Calibri"/>
                <a:cs typeface="Calibri"/>
              </a:rPr>
              <a:t>McAleer</a:t>
            </a:r>
            <a:r>
              <a:rPr lang="en-US" sz="2800" dirty="0">
                <a:latin typeface="Calibri"/>
                <a:cs typeface="Calibri"/>
              </a:rPr>
              <a:t>, S. and Gibson, J. (2012). "</a:t>
            </a:r>
            <a:r>
              <a:rPr lang="en-US" sz="2800" i="1" dirty="0">
                <a:latin typeface="Calibri"/>
                <a:cs typeface="Calibri"/>
              </a:rPr>
              <a:t>Medical student rankings of proposed sanction for unprofessional </a:t>
            </a:r>
            <a:r>
              <a:rPr lang="en-US" sz="2800" i="1" dirty="0" err="1">
                <a:latin typeface="Calibri"/>
                <a:cs typeface="Calibri"/>
              </a:rPr>
              <a:t>behaviours</a:t>
            </a:r>
            <a:r>
              <a:rPr lang="en-US" sz="2800" i="1" dirty="0">
                <a:latin typeface="Calibri"/>
                <a:cs typeface="Calibri"/>
              </a:rPr>
              <a:t> relating to academic integrity: Results from a Scottish medical school</a:t>
            </a:r>
            <a:r>
              <a:rPr lang="en-US" sz="2800" dirty="0">
                <a:latin typeface="Calibri"/>
                <a:cs typeface="Calibri"/>
              </a:rPr>
              <a:t>." Scott Med J 57(2): 76-79.</a:t>
            </a:r>
          </a:p>
          <a:p>
            <a:pPr marL="0" indent="0">
              <a:buNone/>
            </a:pPr>
            <a:endParaRPr lang="en-US" sz="2800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dirty="0" smtClean="0">
                <a:latin typeface="Calibri"/>
                <a:cs typeface="Calibri"/>
              </a:rPr>
              <a:t>Lloyd-Jones, N., Mills, K., </a:t>
            </a:r>
            <a:r>
              <a:rPr lang="en-US" sz="2800" dirty="0" err="1" smtClean="0">
                <a:latin typeface="Calibri"/>
                <a:cs typeface="Calibri"/>
              </a:rPr>
              <a:t>Dalrymple</a:t>
            </a:r>
            <a:r>
              <a:rPr lang="en-US" sz="2800" dirty="0" smtClean="0">
                <a:latin typeface="Calibri"/>
                <a:cs typeface="Calibri"/>
              </a:rPr>
              <a:t>, R. and </a:t>
            </a:r>
            <a:r>
              <a:rPr lang="en-US" sz="2800" dirty="0" err="1" smtClean="0">
                <a:latin typeface="Calibri"/>
                <a:cs typeface="Calibri"/>
              </a:rPr>
              <a:t>Roff</a:t>
            </a:r>
            <a:r>
              <a:rPr lang="en-US" sz="2800" dirty="0" smtClean="0">
                <a:latin typeface="Calibri"/>
                <a:cs typeface="Calibri"/>
              </a:rPr>
              <a:t>, S. (unpublished). "</a:t>
            </a:r>
            <a:r>
              <a:rPr lang="en-US" sz="2800" i="1" dirty="0" smtClean="0">
                <a:latin typeface="Calibri"/>
                <a:cs typeface="Calibri"/>
              </a:rPr>
              <a:t>Promoting student engagement with the concept of professionalism in practice: An emerging pedagogic strategy</a:t>
            </a:r>
            <a:r>
              <a:rPr lang="en-US" sz="2800" dirty="0" smtClean="0">
                <a:latin typeface="Calibri"/>
                <a:cs typeface="Calibri"/>
              </a:rPr>
              <a:t>."</a:t>
            </a:r>
            <a:endParaRPr lang="en-GB" sz="2800" dirty="0" smtClean="0">
              <a:latin typeface="Calibri"/>
              <a:cs typeface="Calibri"/>
            </a:endParaRPr>
          </a:p>
          <a:p>
            <a:endParaRPr lang="en-US" sz="2400" dirty="0" smtClean="0">
              <a:latin typeface="Calibri"/>
              <a:cs typeface="Calibri"/>
            </a:endParaRPr>
          </a:p>
          <a:p>
            <a:endParaRPr lang="en-GB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3624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24 </a:t>
            </a:r>
            <a:r>
              <a:rPr lang="en-US" dirty="0" smtClean="0"/>
              <a:t>unprofessional scenarios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Removing an assigned reference book from a shelf in the library.</a:t>
            </a:r>
          </a:p>
          <a:p>
            <a:r>
              <a:rPr lang="en-US" sz="2800" dirty="0" smtClean="0">
                <a:latin typeface="Calibri"/>
                <a:cs typeface="Calibri"/>
              </a:rPr>
              <a:t>Signing attendance sheets for absent friends.</a:t>
            </a:r>
          </a:p>
          <a:p>
            <a:r>
              <a:rPr lang="en-US" sz="2800" dirty="0" smtClean="0">
                <a:latin typeface="Calibri"/>
                <a:cs typeface="Calibri"/>
              </a:rPr>
              <a:t>Fabricating data from scratch.</a:t>
            </a:r>
          </a:p>
          <a:p>
            <a:r>
              <a:rPr lang="en-US" sz="2800" dirty="0" smtClean="0">
                <a:latin typeface="Calibri"/>
                <a:cs typeface="Calibri"/>
              </a:rPr>
              <a:t>Altering or manipulating data.</a:t>
            </a:r>
          </a:p>
          <a:p>
            <a:r>
              <a:rPr lang="en-US" sz="2800" dirty="0" smtClean="0">
                <a:latin typeface="Calibri"/>
                <a:cs typeface="Calibri"/>
              </a:rPr>
              <a:t>Making an honest but serious mistake in reporting research results.</a:t>
            </a:r>
          </a:p>
          <a:p>
            <a:r>
              <a:rPr lang="en-US" sz="2800" dirty="0" smtClean="0">
                <a:latin typeface="Calibri"/>
                <a:cs typeface="Calibri"/>
              </a:rPr>
              <a:t>Not </a:t>
            </a:r>
            <a:r>
              <a:rPr lang="en-US" sz="2800" dirty="0" smtClean="0">
                <a:latin typeface="Calibri"/>
                <a:cs typeface="Calibri"/>
              </a:rPr>
              <a:t>doing the part assigned to you in group work or assessment</a:t>
            </a:r>
            <a:r>
              <a:rPr lang="en-US" sz="2800" dirty="0" smtClean="0">
                <a:latin typeface="Calibri"/>
                <a:cs typeface="Calibri"/>
              </a:rPr>
              <a:t>.</a:t>
            </a:r>
            <a:endParaRPr lang="en-US" sz="28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1421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Let’s talk about ‘employability’…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Graduate Employability, University Rankings, LEO,TEF…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883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7-04 at 15.07.28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7724"/>
          <a:stretch/>
        </p:blipFill>
        <p:spPr>
          <a:xfrm>
            <a:off x="170396" y="1268760"/>
            <a:ext cx="8866100" cy="4320480"/>
          </a:xfrm>
          <a:prstGeom prst="rect">
            <a:avLst/>
          </a:prstGeom>
        </p:spPr>
      </p:pic>
      <p:pic>
        <p:nvPicPr>
          <p:cNvPr id="4" name="Picture 3" descr="Screen Shot 2016-07-04 at 15.07.28.p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276"/>
          <a:stretch/>
        </p:blipFill>
        <p:spPr>
          <a:xfrm>
            <a:off x="251520" y="836712"/>
            <a:ext cx="8659242" cy="38522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0647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>
            <a:off x="429160" y="2242593"/>
            <a:ext cx="340189" cy="340206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iley Face 2"/>
          <p:cNvSpPr/>
          <p:nvPr/>
        </p:nvSpPr>
        <p:spPr>
          <a:xfrm>
            <a:off x="429160" y="1761327"/>
            <a:ext cx="340189" cy="340206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923993" y="1761327"/>
            <a:ext cx="340189" cy="340206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972965" y="2242593"/>
            <a:ext cx="340189" cy="340206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/>
          <p:cNvSpPr/>
          <p:nvPr/>
        </p:nvSpPr>
        <p:spPr>
          <a:xfrm>
            <a:off x="432774" y="3494994"/>
            <a:ext cx="340189" cy="340206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/>
          <p:cNvSpPr/>
          <p:nvPr/>
        </p:nvSpPr>
        <p:spPr>
          <a:xfrm>
            <a:off x="432774" y="3013728"/>
            <a:ext cx="340189" cy="340206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927607" y="3013728"/>
            <a:ext cx="340189" cy="340206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/>
          <p:cNvSpPr/>
          <p:nvPr/>
        </p:nvSpPr>
        <p:spPr>
          <a:xfrm>
            <a:off x="976579" y="3494994"/>
            <a:ext cx="340189" cy="340206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450468" y="4674378"/>
            <a:ext cx="340189" cy="340206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/>
          <p:cNvSpPr/>
          <p:nvPr/>
        </p:nvSpPr>
        <p:spPr>
          <a:xfrm>
            <a:off x="450468" y="4193112"/>
            <a:ext cx="340189" cy="340206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945301" y="4193112"/>
            <a:ext cx="340189" cy="340206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994273" y="4674378"/>
            <a:ext cx="340189" cy="340206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474021" y="5763039"/>
            <a:ext cx="340189" cy="340206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474021" y="5281773"/>
            <a:ext cx="340189" cy="340206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/>
          <p:cNvSpPr/>
          <p:nvPr/>
        </p:nvSpPr>
        <p:spPr>
          <a:xfrm>
            <a:off x="968854" y="5281773"/>
            <a:ext cx="340189" cy="340206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iley Face 17"/>
          <p:cNvSpPr/>
          <p:nvPr/>
        </p:nvSpPr>
        <p:spPr>
          <a:xfrm>
            <a:off x="1017826" y="5763039"/>
            <a:ext cx="340189" cy="340206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1643791" y="3494994"/>
            <a:ext cx="742438" cy="57060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5401183" y="3494994"/>
            <a:ext cx="756822" cy="57060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965286" y="1542270"/>
            <a:ext cx="30151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Seminar </a:t>
            </a:r>
          </a:p>
          <a:p>
            <a:endParaRPr lang="en-US" sz="2400" b="1" dirty="0" smtClean="0"/>
          </a:p>
          <a:p>
            <a:pPr marL="457200" indent="-457200">
              <a:buAutoNum type="arabicParenR"/>
            </a:pPr>
            <a:r>
              <a:rPr lang="en-US" sz="2400" dirty="0" smtClean="0"/>
              <a:t>Discuss </a:t>
            </a:r>
            <a:r>
              <a:rPr lang="en-US" sz="2400" dirty="0"/>
              <a:t>values, examples of misconduct, impact on science and society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pPr marL="457200" indent="-457200">
              <a:buFontTx/>
              <a:buAutoNum type="arabicParenR"/>
            </a:pPr>
            <a:r>
              <a:rPr lang="en-US" sz="2400" dirty="0" smtClean="0"/>
              <a:t>Discuss </a:t>
            </a:r>
            <a:r>
              <a:rPr lang="en-US" sz="2400" dirty="0"/>
              <a:t>results of e-learning </a:t>
            </a:r>
            <a:r>
              <a:rPr lang="en-US" sz="2400" dirty="0" smtClean="0"/>
              <a:t>activity.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519308" y="1542270"/>
            <a:ext cx="313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Before the seminar</a:t>
            </a:r>
            <a:endParaRPr lang="en-US" sz="2400" b="1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‘Science and Ethics’ – a ‘blended’ approach</a:t>
            </a:r>
            <a:endParaRPr lang="en-US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2476033" y="2104405"/>
            <a:ext cx="29635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Face-to-face: </a:t>
            </a:r>
          </a:p>
          <a:p>
            <a:r>
              <a:rPr lang="en-US" sz="2400" dirty="0" smtClean="0"/>
              <a:t>Small groups meet to discuss topic and produce assessed one-page summary.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2519308" y="4193112"/>
            <a:ext cx="302289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Online: </a:t>
            </a:r>
          </a:p>
          <a:p>
            <a:r>
              <a:rPr lang="en-US" sz="2400" dirty="0"/>
              <a:t>Individuals complete</a:t>
            </a:r>
          </a:p>
          <a:p>
            <a:r>
              <a:rPr lang="en-US" sz="2400" dirty="0"/>
              <a:t>e-learning activity.</a:t>
            </a:r>
          </a:p>
        </p:txBody>
      </p:sp>
    </p:spTree>
    <p:extLst>
      <p:ext uri="{BB962C8B-B14F-4D97-AF65-F5344CB8AC3E}">
        <p14:creationId xmlns:p14="http://schemas.microsoft.com/office/powerpoint/2010/main" val="3997977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6-05 at 12.34.43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207" b="63546"/>
          <a:stretch/>
        </p:blipFill>
        <p:spPr>
          <a:xfrm>
            <a:off x="287260" y="1590631"/>
            <a:ext cx="8631786" cy="192415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Altering or manipulating data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4" name="Picture 3" descr="Screen Shot 2016-06-05 at 12.34.43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379" b="40707"/>
          <a:stretch/>
        </p:blipFill>
        <p:spPr>
          <a:xfrm>
            <a:off x="287260" y="3373679"/>
            <a:ext cx="8631786" cy="2090913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868144" y="4941168"/>
            <a:ext cx="2952328" cy="1440160"/>
          </a:xfrm>
          <a:prstGeom prst="cloudCallou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dirty="0" smtClean="0">
                <a:solidFill>
                  <a:srgbClr val="000000"/>
                </a:solidFill>
              </a:rPr>
              <a:t>…</a:t>
            </a:r>
            <a:r>
              <a:rPr lang="en-GB" dirty="0" smtClean="0">
                <a:solidFill>
                  <a:srgbClr val="000000"/>
                </a:solidFill>
              </a:rPr>
              <a:t>everyone else is doing it</a:t>
            </a:r>
            <a:r>
              <a:rPr lang="mr-IN" dirty="0" smtClean="0">
                <a:solidFill>
                  <a:srgbClr val="000000"/>
                </a:solidFill>
              </a:rPr>
              <a:t>…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581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6-05 at 12.34.43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084" b="1"/>
          <a:stretch/>
        </p:blipFill>
        <p:spPr>
          <a:xfrm>
            <a:off x="300089" y="1236267"/>
            <a:ext cx="8729873" cy="4035911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Altering or manipulating data</a:t>
            </a:r>
            <a:r>
              <a:rPr lang="is-IS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741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6-05 at 12.34.56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3407"/>
            <a:ext cx="9144000" cy="5000625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Altering or manipulating data</a:t>
            </a:r>
            <a:r>
              <a:rPr lang="is-IS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157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‘Surely this is common sense</a:t>
            </a:r>
            <a:r>
              <a:rPr lang="is-IS" dirty="0" smtClean="0"/>
              <a:t>…’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30006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‘This’ </a:t>
            </a:r>
            <a:r>
              <a:rPr lang="en-GB" dirty="0" smtClean="0">
                <a:solidFill>
                  <a:srgbClr val="000000"/>
                </a:solidFill>
                <a:latin typeface="Calibri"/>
                <a:cs typeface="Calibri"/>
              </a:rPr>
              <a:t>being: </a:t>
            </a:r>
          </a:p>
          <a:p>
            <a:pPr marL="342900" indent="-342900">
              <a:buFont typeface="Wingdings" charset="2"/>
              <a:buChar char="Ø"/>
            </a:pPr>
            <a:r>
              <a:rPr lang="en-GB" dirty="0" smtClean="0">
                <a:solidFill>
                  <a:srgbClr val="000000"/>
                </a:solidFill>
                <a:latin typeface="Calibri"/>
                <a:cs typeface="Calibri"/>
              </a:rPr>
              <a:t>Not to fabricate or manipulate data, plagiarise, not credit others</a:t>
            </a:r>
            <a:r>
              <a:rPr lang="mr-IN" dirty="0" smtClean="0">
                <a:solidFill>
                  <a:srgbClr val="000000"/>
                </a:solidFill>
                <a:latin typeface="Calibri"/>
                <a:cs typeface="Calibri"/>
              </a:rPr>
              <a:t>…</a:t>
            </a:r>
            <a:endParaRPr lang="en-GB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GB" dirty="0" smtClean="0">
                <a:solidFill>
                  <a:srgbClr val="000000"/>
                </a:solidFill>
                <a:latin typeface="Calibri"/>
                <a:cs typeface="Calibri"/>
              </a:rPr>
              <a:t>How unprofessional or unethical behaviour is sanctioned </a:t>
            </a:r>
            <a:r>
              <a:rPr lang="mr-IN" dirty="0" smtClean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lang="en-GB" dirty="0" smtClean="0">
                <a:solidFill>
                  <a:srgbClr val="000000"/>
                </a:solidFill>
                <a:latin typeface="Calibri"/>
                <a:cs typeface="Calibri"/>
              </a:rPr>
              <a:t> should be sanctioned?</a:t>
            </a:r>
            <a:endParaRPr lang="en-US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32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5805264"/>
            <a:ext cx="85057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Williams and Roberts, Times Higher Education, June 30, 2016: </a:t>
            </a:r>
            <a:r>
              <a:rPr lang="en-US" i="1" dirty="0" smtClean="0">
                <a:hlinkClick r:id="rId2"/>
              </a:rPr>
              <a:t>https</a:t>
            </a:r>
            <a:r>
              <a:rPr lang="en-US" i="1" dirty="0">
                <a:hlinkClick r:id="rId2"/>
              </a:rPr>
              <a:t>://www.timeshighereducation.com/features/is-there-a-problem-with-academic-</a:t>
            </a:r>
            <a:r>
              <a:rPr lang="en-US" i="1" dirty="0" smtClean="0">
                <a:hlinkClick r:id="rId2"/>
              </a:rPr>
              <a:t>integrity</a:t>
            </a:r>
            <a:r>
              <a:rPr lang="en-US" i="1" dirty="0" smtClean="0"/>
              <a:t> </a:t>
            </a:r>
            <a:endParaRPr lang="en-US" i="1" dirty="0"/>
          </a:p>
        </p:txBody>
      </p:sp>
      <p:pic>
        <p:nvPicPr>
          <p:cNvPr id="3" name="Picture 2" descr="Screen Shot 2016-07-04 at 00.56.58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570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64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34359"/>
            <a:ext cx="7772400" cy="1766091"/>
          </a:xfrm>
        </p:spPr>
        <p:txBody>
          <a:bodyPr>
            <a:normAutofit fontScale="90000"/>
          </a:bodyPr>
          <a:lstStyle/>
          <a:p>
            <a:r>
              <a:rPr lang="en-US" sz="8000" dirty="0" smtClean="0"/>
              <a:t>In this room</a:t>
            </a:r>
            <a:r>
              <a:rPr lang="is-IS" sz="8000" dirty="0" smtClean="0"/>
              <a:t>…?!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6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next?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smtClean="0">
                <a:latin typeface="Calibri"/>
                <a:cs typeface="Calibri"/>
              </a:rPr>
              <a:t>Publishing examples as case studies</a:t>
            </a:r>
          </a:p>
          <a:p>
            <a:pPr>
              <a:buFont typeface="Wingdings" charset="2"/>
              <a:buChar char="Ø"/>
            </a:pPr>
            <a:endParaRPr lang="en-GB" dirty="0" smtClean="0">
              <a:latin typeface="Calibri"/>
              <a:cs typeface="Calibri"/>
            </a:endParaRPr>
          </a:p>
          <a:p>
            <a:pPr>
              <a:buFont typeface="Wingdings" charset="2"/>
              <a:buChar char="Ø"/>
            </a:pPr>
            <a:r>
              <a:rPr lang="en-GB" dirty="0" smtClean="0">
                <a:latin typeface="Calibri"/>
                <a:cs typeface="Calibri"/>
              </a:rPr>
              <a:t> Diving deeper into ‘proper’ pedagogy: m</a:t>
            </a:r>
            <a:r>
              <a:rPr lang="en-GB" dirty="0" smtClean="0">
                <a:latin typeface="Calibri"/>
                <a:cs typeface="Calibri"/>
              </a:rPr>
              <a:t>apping students</a:t>
            </a:r>
            <a:r>
              <a:rPr lang="en-GB" dirty="0" smtClean="0">
                <a:latin typeface="Calibri"/>
                <a:cs typeface="Calibri"/>
              </a:rPr>
              <a:t>’ </a:t>
            </a:r>
            <a:r>
              <a:rPr lang="en-GB" dirty="0" smtClean="0">
                <a:latin typeface="Calibri"/>
                <a:cs typeface="Calibri"/>
              </a:rPr>
              <a:t>experiences </a:t>
            </a:r>
            <a:r>
              <a:rPr lang="en-GB" dirty="0" smtClean="0">
                <a:latin typeface="Calibri"/>
                <a:cs typeface="Calibri"/>
              </a:rPr>
              <a:t>onto the Graduate Capital </a:t>
            </a:r>
            <a:r>
              <a:rPr lang="en-GB" dirty="0" smtClean="0">
                <a:latin typeface="Calibri"/>
                <a:cs typeface="Calibri"/>
              </a:rPr>
              <a:t>Model, in collaboration with Michael Tomlinson, Southampton University</a:t>
            </a:r>
            <a:endParaRPr lang="en-GB" dirty="0" smtClean="0">
              <a:latin typeface="Calibri"/>
              <a:cs typeface="Calibri"/>
            </a:endParaRPr>
          </a:p>
          <a:p>
            <a:pPr marL="0" indent="0">
              <a:buNone/>
            </a:pPr>
            <a:endParaRPr lang="en-GB" dirty="0">
              <a:latin typeface="Calibri"/>
              <a:cs typeface="Calibri"/>
            </a:endParaRPr>
          </a:p>
          <a:p>
            <a:pPr>
              <a:buFont typeface="Wingdings" charset="2"/>
              <a:buChar char="Ø"/>
            </a:pPr>
            <a:r>
              <a:rPr lang="en-GB" dirty="0" smtClean="0">
                <a:latin typeface="Calibri"/>
                <a:cs typeface="Calibri"/>
              </a:rPr>
              <a:t> Oxford Brookes </a:t>
            </a:r>
            <a:r>
              <a:rPr lang="en-GB" dirty="0" smtClean="0">
                <a:latin typeface="Calibri"/>
                <a:cs typeface="Calibri"/>
              </a:rPr>
              <a:t>Teaching Excellence </a:t>
            </a:r>
            <a:r>
              <a:rPr lang="en-GB" dirty="0" smtClean="0">
                <a:latin typeface="Calibri"/>
                <a:cs typeface="Calibri"/>
              </a:rPr>
              <a:t>Fellowship Year 2</a:t>
            </a:r>
            <a:endParaRPr lang="en-GB" dirty="0" smtClean="0">
              <a:latin typeface="Calibri"/>
              <a:cs typeface="Calibri"/>
            </a:endParaRPr>
          </a:p>
          <a:p>
            <a:pPr marL="0" indent="0">
              <a:buNone/>
            </a:pPr>
            <a:endParaRPr lang="en-GB" dirty="0" smtClean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GB" sz="3200" b="1" dirty="0" smtClean="0">
                <a:solidFill>
                  <a:schemeClr val="tx2"/>
                </a:solidFill>
                <a:latin typeface="Calibri"/>
                <a:cs typeface="Calibri"/>
              </a:rPr>
              <a:t>THANK </a:t>
            </a:r>
            <a:r>
              <a:rPr lang="en-GB" sz="3200" b="1" dirty="0" smtClean="0">
                <a:solidFill>
                  <a:schemeClr val="tx2"/>
                </a:solidFill>
                <a:latin typeface="Calibri"/>
                <a:cs typeface="Calibri"/>
              </a:rPr>
              <a:t>YOU</a:t>
            </a:r>
            <a:endParaRPr lang="en-GB" sz="3200" b="1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chemeClr val="tx2"/>
                </a:solidFill>
                <a:latin typeface="Calibri"/>
                <a:cs typeface="Calibri"/>
              </a:rPr>
              <a:t>@</a:t>
            </a:r>
            <a:r>
              <a:rPr lang="en-GB" dirty="0" err="1" smtClean="0">
                <a:solidFill>
                  <a:schemeClr val="tx2"/>
                </a:solidFill>
                <a:latin typeface="Calibri"/>
                <a:cs typeface="Calibri"/>
              </a:rPr>
              <a:t>AnneOsterrieder</a:t>
            </a:r>
            <a:r>
              <a:rPr lang="en-GB" dirty="0" smtClean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endParaRPr lang="en-GB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5445224"/>
            <a:ext cx="2412776" cy="99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28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069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773" y="476672"/>
            <a:ext cx="8408263" cy="57463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403649" y="5805264"/>
            <a:ext cx="712879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GB" sz="1600" i="1" dirty="0" smtClean="0"/>
          </a:p>
          <a:p>
            <a:endParaRPr lang="en-GB" sz="1600" i="1" dirty="0"/>
          </a:p>
          <a:p>
            <a:r>
              <a:rPr lang="en-GB" sz="1600" i="1" dirty="0" smtClean="0"/>
              <a:t>Based </a:t>
            </a:r>
            <a:r>
              <a:rPr lang="en-GB" sz="1600" i="1" dirty="0" smtClean="0"/>
              <a:t>on Tomlinson</a:t>
            </a:r>
            <a:r>
              <a:rPr lang="en-GB" sz="1600" i="1" dirty="0"/>
              <a:t>, </a:t>
            </a:r>
            <a:r>
              <a:rPr lang="en-GB" sz="1600" i="1" dirty="0" smtClean="0"/>
              <a:t>M. </a:t>
            </a:r>
            <a:r>
              <a:rPr lang="en-GB" sz="1600" i="1" dirty="0" smtClean="0"/>
              <a:t>(2017</a:t>
            </a:r>
            <a:r>
              <a:rPr lang="en-GB" sz="1600" i="1" dirty="0" smtClean="0"/>
              <a:t>)</a:t>
            </a:r>
            <a:r>
              <a:rPr lang="en-GB" sz="1600" i="1" dirty="0"/>
              <a:t> Education and Training, </a:t>
            </a:r>
            <a:r>
              <a:rPr lang="en-GB" sz="1600" i="1" dirty="0" smtClean="0"/>
              <a:t>59</a:t>
            </a:r>
            <a:r>
              <a:rPr lang="en-GB" sz="1600" i="1" dirty="0" smtClean="0"/>
              <a:t>:4</a:t>
            </a:r>
            <a:r>
              <a:rPr lang="en-GB" sz="1600" i="1" dirty="0" smtClean="0"/>
              <a:t>, </a:t>
            </a:r>
            <a:r>
              <a:rPr lang="en-GB" sz="1600" i="1" dirty="0" err="1" smtClean="0"/>
              <a:t>pp</a:t>
            </a:r>
            <a:r>
              <a:rPr lang="en-GB" sz="1600" i="1" dirty="0" smtClean="0"/>
              <a:t> 338</a:t>
            </a:r>
            <a:r>
              <a:rPr lang="en-GB" sz="1600" i="1" dirty="0"/>
              <a:t>-352</a:t>
            </a:r>
            <a:r>
              <a:rPr lang="en-GB" sz="1600" i="1" dirty="0" smtClean="0"/>
              <a:t>.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2373665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30"/>
          <a:stretch/>
        </p:blipFill>
        <p:spPr>
          <a:xfrm>
            <a:off x="611560" y="1556792"/>
            <a:ext cx="7576253" cy="482453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Marking pro forma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385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9040"/>
            <a:ext cx="9144000" cy="222421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3115"/>
            <a:ext cx="9144000" cy="282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5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5" y="3429000"/>
            <a:ext cx="9144000" cy="212619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8" y="908720"/>
            <a:ext cx="9144000" cy="211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75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2" y="3573016"/>
            <a:ext cx="9144000" cy="223676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9" y="908720"/>
            <a:ext cx="9144000" cy="232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13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773" y="476672"/>
            <a:ext cx="8408263" cy="57463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403649" y="5805264"/>
            <a:ext cx="712879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GB" sz="1600" i="1" dirty="0" smtClean="0"/>
          </a:p>
          <a:p>
            <a:endParaRPr lang="en-GB" sz="1600" i="1" dirty="0"/>
          </a:p>
          <a:p>
            <a:r>
              <a:rPr lang="en-GB" sz="1600" i="1" dirty="0" smtClean="0"/>
              <a:t>Based </a:t>
            </a:r>
            <a:r>
              <a:rPr lang="en-GB" sz="1600" i="1" dirty="0" smtClean="0"/>
              <a:t>on Tomlinson</a:t>
            </a:r>
            <a:r>
              <a:rPr lang="en-GB" sz="1600" i="1" dirty="0"/>
              <a:t>, </a:t>
            </a:r>
            <a:r>
              <a:rPr lang="en-GB" sz="1600" i="1" dirty="0" smtClean="0"/>
              <a:t>M. </a:t>
            </a:r>
            <a:r>
              <a:rPr lang="en-GB" sz="1600" i="1" dirty="0" smtClean="0"/>
              <a:t>(2017</a:t>
            </a:r>
            <a:r>
              <a:rPr lang="en-GB" sz="1600" i="1" dirty="0" smtClean="0"/>
              <a:t>)</a:t>
            </a:r>
            <a:r>
              <a:rPr lang="en-GB" sz="1600" i="1" dirty="0"/>
              <a:t> Education and Training, </a:t>
            </a:r>
            <a:r>
              <a:rPr lang="en-GB" sz="1600" i="1" dirty="0" smtClean="0"/>
              <a:t>59</a:t>
            </a:r>
            <a:r>
              <a:rPr lang="en-GB" sz="1600" i="1" dirty="0" smtClean="0"/>
              <a:t>:4</a:t>
            </a:r>
            <a:r>
              <a:rPr lang="en-GB" sz="1600" i="1" dirty="0" smtClean="0"/>
              <a:t>, </a:t>
            </a:r>
            <a:r>
              <a:rPr lang="en-GB" sz="1600" i="1" dirty="0" err="1" smtClean="0"/>
              <a:t>pp</a:t>
            </a:r>
            <a:r>
              <a:rPr lang="en-GB" sz="1600" i="1" dirty="0" smtClean="0"/>
              <a:t> 338</a:t>
            </a:r>
            <a:r>
              <a:rPr lang="en-GB" sz="1600" i="1" dirty="0"/>
              <a:t>-352</a:t>
            </a:r>
            <a:r>
              <a:rPr lang="en-GB" sz="1600" i="1" dirty="0" smtClean="0"/>
              <a:t>.</a:t>
            </a:r>
            <a:endParaRPr lang="en-GB" sz="1600" i="1" dirty="0"/>
          </a:p>
        </p:txBody>
      </p:sp>
      <p:sp>
        <p:nvSpPr>
          <p:cNvPr id="4" name="Cloud Callout 3"/>
          <p:cNvSpPr/>
          <p:nvPr/>
        </p:nvSpPr>
        <p:spPr>
          <a:xfrm>
            <a:off x="755576" y="1412776"/>
            <a:ext cx="6120681" cy="4320480"/>
          </a:xfrm>
          <a:prstGeom prst="cloudCallout">
            <a:avLst/>
          </a:prstGeom>
          <a:solidFill>
            <a:srgbClr val="CCEC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alibri"/>
                <a:cs typeface="Calibri"/>
              </a:rPr>
              <a:t>How can I make my </a:t>
            </a:r>
            <a:br>
              <a:rPr lang="en-GB" sz="2800" b="1" dirty="0" smtClean="0">
                <a:latin typeface="Calibri"/>
                <a:cs typeface="Calibri"/>
              </a:rPr>
            </a:br>
            <a:r>
              <a:rPr lang="en-GB" sz="2800" b="1" dirty="0" smtClean="0">
                <a:latin typeface="Calibri"/>
                <a:cs typeface="Calibri"/>
              </a:rPr>
              <a:t> ‘</a:t>
            </a:r>
            <a:r>
              <a:rPr lang="en-GB" sz="2800" b="1" dirty="0" smtClean="0">
                <a:latin typeface="Calibri"/>
                <a:cs typeface="Calibri"/>
              </a:rPr>
              <a:t>Biotechnology’ </a:t>
            </a:r>
            <a:br>
              <a:rPr lang="en-GB" sz="2800" b="1" dirty="0" smtClean="0">
                <a:latin typeface="Calibri"/>
                <a:cs typeface="Calibri"/>
              </a:rPr>
            </a:br>
            <a:r>
              <a:rPr lang="en-GB" sz="2800" b="1" dirty="0" smtClean="0">
                <a:latin typeface="Calibri"/>
                <a:cs typeface="Calibri"/>
              </a:rPr>
              <a:t>students feel like networked professionals in their discipline - in a teaching room</a:t>
            </a:r>
            <a:r>
              <a:rPr lang="mr-IN" sz="2800" b="1" dirty="0" smtClean="0">
                <a:latin typeface="Calibri"/>
                <a:cs typeface="Calibri"/>
              </a:rPr>
              <a:t>…</a:t>
            </a:r>
            <a:endParaRPr lang="en-GB" sz="2800" b="1" dirty="0">
              <a:latin typeface="Calibri"/>
              <a:cs typeface="Calibri"/>
            </a:endParaRPr>
          </a:p>
        </p:txBody>
      </p:sp>
      <p:pic>
        <p:nvPicPr>
          <p:cNvPr id="5" name="Picture 2" descr="Image result for emoji think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642" y="3138683"/>
            <a:ext cx="3304854" cy="34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081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Twitter!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295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Twitter in a module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rtl="0">
              <a:buFont typeface="Wingdings" charset="2"/>
              <a:buChar char="Ø"/>
            </a:pPr>
            <a:r>
              <a:rPr lang="en-GB" dirty="0" smtClean="0">
                <a:latin typeface="Calibri"/>
                <a:cs typeface="Calibri"/>
              </a:rPr>
              <a:t> Show students that what they are learning is very current (especially in biotech!)</a:t>
            </a:r>
            <a:br>
              <a:rPr lang="en-GB" dirty="0" smtClean="0">
                <a:latin typeface="Calibri"/>
                <a:cs typeface="Calibri"/>
              </a:rPr>
            </a:br>
            <a:endParaRPr lang="en-GB" dirty="0">
              <a:latin typeface="Calibri"/>
              <a:cs typeface="Calibri"/>
            </a:endParaRPr>
          </a:p>
          <a:p>
            <a:pPr lvl="0" rtl="0">
              <a:buFont typeface="Wingdings" charset="2"/>
              <a:buChar char="Ø"/>
            </a:pPr>
            <a:r>
              <a:rPr lang="en-GB" dirty="0" smtClean="0">
                <a:latin typeface="Calibri"/>
                <a:cs typeface="Calibri"/>
              </a:rPr>
              <a:t> Crowd-sourced reading materials</a:t>
            </a:r>
            <a:br>
              <a:rPr lang="en-GB" dirty="0" smtClean="0">
                <a:latin typeface="Calibri"/>
                <a:cs typeface="Calibri"/>
              </a:rPr>
            </a:br>
            <a:endParaRPr lang="en-GB" dirty="0">
              <a:latin typeface="Calibri"/>
              <a:cs typeface="Calibri"/>
            </a:endParaRPr>
          </a:p>
          <a:p>
            <a:pPr lvl="0" rtl="0">
              <a:buFont typeface="Wingdings" charset="2"/>
              <a:buChar char="Ø"/>
            </a:pPr>
            <a:r>
              <a:rPr lang="en-GB" dirty="0" smtClean="0">
                <a:latin typeface="Calibri"/>
                <a:cs typeface="Calibri"/>
              </a:rPr>
              <a:t> Building a learning community that extends beyond the classroom</a:t>
            </a:r>
            <a:br>
              <a:rPr lang="en-GB" dirty="0" smtClean="0">
                <a:latin typeface="Calibri"/>
                <a:cs typeface="Calibri"/>
              </a:rPr>
            </a:br>
            <a:endParaRPr lang="en-GB" dirty="0">
              <a:latin typeface="Calibri"/>
              <a:cs typeface="Calibri"/>
            </a:endParaRPr>
          </a:p>
          <a:p>
            <a:pPr lvl="0" rtl="0">
              <a:buFont typeface="Wingdings" charset="2"/>
              <a:buChar char="Ø"/>
            </a:pPr>
            <a:r>
              <a:rPr lang="en-GB" dirty="0" smtClean="0">
                <a:latin typeface="Calibri"/>
                <a:cs typeface="Calibri"/>
              </a:rPr>
              <a:t> Gaining confidence in curating a professional online profile</a:t>
            </a:r>
            <a:endParaRPr lang="en-GB" dirty="0">
              <a:latin typeface="Calibri"/>
              <a:cs typeface="Calibri"/>
            </a:endParaRPr>
          </a:p>
          <a:p>
            <a:pPr lvl="0" rtl="0"/>
            <a:endParaRPr lang="en-GB" dirty="0" smtClean="0">
              <a:latin typeface="Calibri"/>
              <a:cs typeface="Calibri"/>
            </a:endParaRPr>
          </a:p>
          <a:p>
            <a:pPr marL="0" lvl="0" indent="0" rtl="0">
              <a:buNone/>
            </a:pPr>
            <a:r>
              <a:rPr lang="en-GB" sz="1800" i="1" dirty="0" err="1" smtClean="0">
                <a:latin typeface="Calibri"/>
                <a:cs typeface="Calibri"/>
              </a:rPr>
              <a:t>Chawinga</a:t>
            </a:r>
            <a:r>
              <a:rPr lang="en-GB" sz="1800" i="1" dirty="0" smtClean="0">
                <a:latin typeface="Calibri"/>
                <a:cs typeface="Calibri"/>
              </a:rPr>
              <a:t>, W. D. (2017). International Journal of Educational Technology in Higher Education 14:3. </a:t>
            </a:r>
            <a:r>
              <a:rPr lang="en-GB" sz="1800" i="1" dirty="0" smtClean="0">
                <a:latin typeface="Calibri"/>
                <a:cs typeface="Calibri"/>
              </a:rPr>
              <a:t>DOI 10.1186/s41239-017-0041-6</a:t>
            </a:r>
            <a:endParaRPr lang="en-GB" sz="18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0810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33400"/>
            <a:ext cx="8229600" cy="990600"/>
          </a:xfrm>
        </p:spPr>
        <p:txBody>
          <a:bodyPr/>
          <a:lstStyle/>
          <a:p>
            <a:r>
              <a:rPr lang="en-GB" dirty="0" smtClean="0"/>
              <a:t>Some Twitter approaches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492896"/>
            <a:ext cx="8229600" cy="3312368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GB" dirty="0" smtClean="0">
                <a:latin typeface="Calibri"/>
                <a:cs typeface="Calibri"/>
              </a:rPr>
              <a:t> Module/course hashtag, </a:t>
            </a:r>
            <a:br>
              <a:rPr lang="en-GB" dirty="0" smtClean="0">
                <a:latin typeface="Calibri"/>
                <a:cs typeface="Calibri"/>
              </a:rPr>
            </a:br>
            <a:r>
              <a:rPr lang="en-GB" dirty="0" smtClean="0">
                <a:latin typeface="Calibri"/>
                <a:cs typeface="Calibri"/>
              </a:rPr>
              <a:t>module leader tweets information (#U14587)</a:t>
            </a:r>
          </a:p>
          <a:p>
            <a:pPr>
              <a:buFont typeface="Wingdings" charset="2"/>
              <a:buChar char="Ø"/>
            </a:pPr>
            <a:endParaRPr lang="en-GB" dirty="0">
              <a:latin typeface="Calibri"/>
              <a:cs typeface="Calibri"/>
            </a:endParaRPr>
          </a:p>
          <a:p>
            <a:pPr>
              <a:buFont typeface="Wingdings" charset="2"/>
              <a:buChar char="Ø"/>
            </a:pPr>
            <a:r>
              <a:rPr lang="en-GB" dirty="0" smtClean="0">
                <a:latin typeface="Calibri"/>
                <a:cs typeface="Calibri"/>
              </a:rPr>
              <a:t> Twitter </a:t>
            </a:r>
            <a:r>
              <a:rPr lang="en-GB" dirty="0">
                <a:latin typeface="Calibri"/>
                <a:cs typeface="Calibri"/>
              </a:rPr>
              <a:t>as </a:t>
            </a:r>
            <a:r>
              <a:rPr lang="en-GB" dirty="0" smtClean="0">
                <a:latin typeface="Calibri"/>
                <a:cs typeface="Calibri"/>
              </a:rPr>
              <a:t>‘backchannel’ </a:t>
            </a:r>
            <a:r>
              <a:rPr lang="en-GB" dirty="0">
                <a:latin typeface="Calibri"/>
                <a:cs typeface="Calibri"/>
              </a:rPr>
              <a:t>for </a:t>
            </a:r>
            <a:r>
              <a:rPr lang="en-GB" dirty="0" smtClean="0">
                <a:latin typeface="Calibri"/>
                <a:cs typeface="Calibri"/>
              </a:rPr>
              <a:t>student questions</a:t>
            </a:r>
          </a:p>
          <a:p>
            <a:pPr>
              <a:buFont typeface="Wingdings" charset="2"/>
              <a:buChar char="Ø"/>
            </a:pPr>
            <a:endParaRPr lang="en-GB" dirty="0" smtClean="0">
              <a:latin typeface="Calibri"/>
              <a:cs typeface="Calibri"/>
            </a:endParaRPr>
          </a:p>
          <a:p>
            <a:pPr>
              <a:buFont typeface="Wingdings" charset="2"/>
              <a:buChar char="Ø"/>
            </a:pPr>
            <a:r>
              <a:rPr lang="en-GB" dirty="0" smtClean="0">
                <a:latin typeface="Calibri"/>
                <a:cs typeface="Calibri"/>
              </a:rPr>
              <a:t> Students post links, engage in discussion with lecturer and other students, ask and answer questions</a:t>
            </a:r>
            <a:endParaRPr lang="en-GB" dirty="0">
              <a:latin typeface="Calibri"/>
              <a:cs typeface="Calibri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532440" y="2636912"/>
            <a:ext cx="0" cy="3024336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52120" y="1412776"/>
            <a:ext cx="3384376" cy="1200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/>
                <a:cs typeface="Calibri"/>
              </a:rPr>
              <a:t>Lecturer = expert;</a:t>
            </a:r>
          </a:p>
          <a:p>
            <a:r>
              <a:rPr lang="en-GB" sz="2400" dirty="0" smtClean="0">
                <a:latin typeface="Calibri"/>
                <a:cs typeface="Calibri"/>
              </a:rPr>
              <a:t>Students = consumers of information, non-experts</a:t>
            </a:r>
            <a:endParaRPr lang="en-GB" sz="2400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5733256"/>
            <a:ext cx="3312369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/>
                <a:cs typeface="Calibri"/>
              </a:rPr>
              <a:t>Students and lecturer = experts, collaborate</a:t>
            </a:r>
            <a:endParaRPr lang="en-GB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7799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approach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17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2667</TotalTime>
  <Words>1179</Words>
  <Application>Microsoft Macintosh PowerPoint</Application>
  <PresentationFormat>On-screen Show (4:3)</PresentationFormat>
  <Paragraphs>161</Paragraphs>
  <Slides>43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Clarity</vt:lpstr>
      <vt:lpstr>Blended learning approaches to support the development of professional skills and identities</vt:lpstr>
      <vt:lpstr>Blended Learning?</vt:lpstr>
      <vt:lpstr>Let’s talk about ‘employability’…</vt:lpstr>
      <vt:lpstr>PowerPoint Presentation</vt:lpstr>
      <vt:lpstr>PowerPoint Presentation</vt:lpstr>
      <vt:lpstr>Twitter!</vt:lpstr>
      <vt:lpstr>Using Twitter in a module</vt:lpstr>
      <vt:lpstr>Some Twitter approaches</vt:lpstr>
      <vt:lpstr>My approach</vt:lpstr>
      <vt:lpstr>#Organellewars!</vt:lpstr>
      <vt:lpstr>PowerPoint Presentation</vt:lpstr>
      <vt:lpstr>PowerPoint Presentation</vt:lpstr>
      <vt:lpstr>Organellewars</vt:lpstr>
      <vt:lpstr>PowerPoint Presentation</vt:lpstr>
      <vt:lpstr>Redesigning #organellewars  for Higher education</vt:lpstr>
      <vt:lpstr>Assignment brief (abridged) – part 1</vt:lpstr>
      <vt:lpstr>“What will we be marked on -   how many followers we’ll have?!”</vt:lpstr>
      <vt:lpstr>PowerPoint Presentation</vt:lpstr>
      <vt:lpstr>What makes a ‘good’ Twitter account? Student-sourced criteria</vt:lpstr>
      <vt:lpstr>Assignment brief (abridged) – part 2</vt:lpstr>
      <vt:lpstr>What did the students do?</vt:lpstr>
      <vt:lpstr>Final grade (worth 15% of module mark)</vt:lpstr>
      <vt:lpstr>Tweeting for 8 weeks?!</vt:lpstr>
      <vt:lpstr>Student feedback</vt:lpstr>
      <vt:lpstr>Impact?</vt:lpstr>
      <vt:lpstr>Engaging students with professional values and ethical decision-making</vt:lpstr>
      <vt:lpstr>‘Science and Ethics’ – a ‘blended’ approach</vt:lpstr>
      <vt:lpstr>A repurposed e-learning activity</vt:lpstr>
      <vt:lpstr>24 unprofessional scenarios…</vt:lpstr>
      <vt:lpstr>PowerPoint Presentation</vt:lpstr>
      <vt:lpstr>‘Science and Ethics’ – a ‘blended’ approach</vt:lpstr>
      <vt:lpstr>Altering or manipulating data…</vt:lpstr>
      <vt:lpstr>PowerPoint Presentation</vt:lpstr>
      <vt:lpstr>PowerPoint Presentation</vt:lpstr>
      <vt:lpstr>‘Surely this is common sense…’</vt:lpstr>
      <vt:lpstr>PowerPoint Presentation</vt:lpstr>
      <vt:lpstr>In this room…?!</vt:lpstr>
      <vt:lpstr>What’s next?</vt:lpstr>
      <vt:lpstr>PowerPoint Presentation</vt:lpstr>
      <vt:lpstr>Marking pro forma</vt:lpstr>
      <vt:lpstr>PowerPoint Presentation</vt:lpstr>
      <vt:lpstr>PowerPoint Presentation</vt:lpstr>
      <vt:lpstr>PowerPoint Presentation</vt:lpstr>
    </vt:vector>
  </TitlesOfParts>
  <Company>Oxford Brookes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#BiotechWeek: How to Gain Twitter Followers and Employability Skills in Ten Weeks</dc:title>
  <dc:creator>Administrator</dc:creator>
  <cp:lastModifiedBy>Anne Osterrieder</cp:lastModifiedBy>
  <cp:revision>275</cp:revision>
  <dcterms:created xsi:type="dcterms:W3CDTF">2017-11-28T16:54:36Z</dcterms:created>
  <dcterms:modified xsi:type="dcterms:W3CDTF">2018-04-17T14:59:54Z</dcterms:modified>
</cp:coreProperties>
</file>