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62" r:id="rId3"/>
    <p:sldId id="284" r:id="rId4"/>
    <p:sldId id="285" r:id="rId5"/>
    <p:sldId id="263" r:id="rId6"/>
    <p:sldId id="257" r:id="rId7"/>
    <p:sldId id="276" r:id="rId8"/>
    <p:sldId id="277" r:id="rId9"/>
    <p:sldId id="267" r:id="rId10"/>
    <p:sldId id="279" r:id="rId11"/>
    <p:sldId id="275" r:id="rId12"/>
    <p:sldId id="281" r:id="rId13"/>
    <p:sldId id="282" r:id="rId14"/>
    <p:sldId id="270" r:id="rId15"/>
    <p:sldId id="283" r:id="rId16"/>
    <p:sldId id="278" r:id="rId17"/>
    <p:sldId id="280" r:id="rId18"/>
    <p:sldId id="269" r:id="rId19"/>
    <p:sldId id="272" r:id="rId20"/>
    <p:sldId id="287"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B37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0566" autoAdjust="0"/>
  </p:normalViewPr>
  <p:slideViewPr>
    <p:cSldViewPr snapToGrid="0">
      <p:cViewPr>
        <p:scale>
          <a:sx n="100" d="100"/>
          <a:sy n="100" d="100"/>
        </p:scale>
        <p:origin x="-174" y="-1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B4155-2065-4A92-845E-981FB2922B19}" type="datetimeFigureOut">
              <a:rPr lang="en-GB" smtClean="0"/>
              <a:pPr/>
              <a:t>15/12/2014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53AA6-8968-4877-888F-4A89128DA769}" type="slidenum">
              <a:rPr lang="en-GB" smtClean="0"/>
              <a:pPr/>
              <a:t>‹#›</a:t>
            </a:fld>
            <a:endParaRPr lang="en-GB"/>
          </a:p>
        </p:txBody>
      </p:sp>
    </p:spTree>
    <p:extLst>
      <p:ext uri="{BB962C8B-B14F-4D97-AF65-F5344CB8AC3E}">
        <p14:creationId xmlns:p14="http://schemas.microsoft.com/office/powerpoint/2010/main" val="43750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1</a:t>
            </a:fld>
            <a:endParaRPr lang="en-GB" dirty="0"/>
          </a:p>
        </p:txBody>
      </p:sp>
    </p:spTree>
    <p:extLst>
      <p:ext uri="{BB962C8B-B14F-4D97-AF65-F5344CB8AC3E}">
        <p14:creationId xmlns:p14="http://schemas.microsoft.com/office/powerpoint/2010/main" val="406966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10</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11</a:t>
            </a:fld>
            <a:endParaRPr lang="en-GB" dirty="0"/>
          </a:p>
        </p:txBody>
      </p:sp>
    </p:spTree>
    <p:extLst>
      <p:ext uri="{BB962C8B-B14F-4D97-AF65-F5344CB8AC3E}">
        <p14:creationId xmlns:p14="http://schemas.microsoft.com/office/powerpoint/2010/main" val="254661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the course of the internship,</a:t>
            </a:r>
            <a:r>
              <a:rPr lang="en-GB" baseline="0" dirty="0" smtClean="0"/>
              <a:t> we developed a range of resources for the </a:t>
            </a:r>
            <a:r>
              <a:rPr lang="en-GB" baseline="0" dirty="0" err="1" smtClean="0"/>
              <a:t>CfA</a:t>
            </a:r>
            <a:r>
              <a:rPr lang="en-GB" baseline="0" dirty="0" smtClean="0"/>
              <a:t> students. We first devised the experiments, </a:t>
            </a:r>
            <a:r>
              <a:rPr lang="en-GB" sz="1200" kern="1200" dirty="0" smtClean="0">
                <a:solidFill>
                  <a:schemeClr val="tx1"/>
                </a:solidFill>
                <a:effectLst/>
                <a:latin typeface="+mn-lt"/>
                <a:ea typeface="+mn-ea"/>
                <a:cs typeface="+mn-cs"/>
              </a:rPr>
              <a:t>using examples from the RSC website and other trusted sources, </a:t>
            </a:r>
            <a:r>
              <a:rPr lang="en-GB" baseline="0" dirty="0" smtClean="0"/>
              <a:t>and then tested them in the laboratory to ensure they worked and were also suitable for the age group. Examples of some fun experiments are elephant’s toothpaste, where we mixed hydrogen peroxide and yeast with some food colouring to produce a foam explosion. Classroom based activities were also designed, such as knowledge checks, quizzes, games and supporting information for the practical work. Each activity was designed in accordance with the Chemistry national curriculum, in order to ensure that the students were getting the required input and that the experiments and activities were not only fun and engaging, but relevant to their studies and skill level. A bulk of resources were made for STEM clubs and CREST awards, including a variety of topics such as Forensics, Pharmacy and Cooking. The aim here was to boost extra curricular engagement and further enhance the students ability to learn and understand Chemistry and wider scientific subjects. After each experiment was approved, a workbook or practical script was made to accompany the task. These included helpful instructions for the students as well as some interactive activities such as knowledge checks, drawing diagrams and learning new words. There was also guidelines for further work that could be completed at home to further the students understanding of the topic. Finally, all the materials were produced in line with the risk assessments COSHH and CLEAPPS, with the appropriate forms being made for each activity.</a:t>
            </a:r>
            <a:endParaRPr lang="en-GB" dirty="0"/>
          </a:p>
        </p:txBody>
      </p:sp>
      <p:sp>
        <p:nvSpPr>
          <p:cNvPr id="4" name="Slide Number Placeholder 3"/>
          <p:cNvSpPr>
            <a:spLocks noGrp="1"/>
          </p:cNvSpPr>
          <p:nvPr>
            <p:ph type="sldNum" sz="quarter" idx="10"/>
          </p:nvPr>
        </p:nvSpPr>
        <p:spPr/>
        <p:txBody>
          <a:bodyPr/>
          <a:lstStyle/>
          <a:p>
            <a:fld id="{A4449A8A-FDBA-4782-A0B1-151E5465E835}" type="slidenum">
              <a:rPr lang="en-GB" smtClean="0"/>
              <a:pPr/>
              <a:t>12</a:t>
            </a:fld>
            <a:endParaRPr lang="en-GB"/>
          </a:p>
        </p:txBody>
      </p:sp>
    </p:spTree>
    <p:extLst>
      <p:ext uri="{BB962C8B-B14F-4D97-AF65-F5344CB8AC3E}">
        <p14:creationId xmlns:p14="http://schemas.microsoft.com/office/powerpoint/2010/main" val="243576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also produced materials that were more interactive and independent rather than being undertaken in a classroom or laboratory. A drama production was devised, including the plot, script and list of props. The play was based on Chemistry in everyday life, and an emphasis was placed on how studying Chemistry can be useful no matter what career or ambition you want to follow. So far the play has been a success, and the drama students have used their valuable input on adapting the play and incorporating some memorable Chemistry songs. A whole host of resources were created for the </a:t>
            </a:r>
            <a:r>
              <a:rPr lang="en-GB" baseline="0" dirty="0" err="1" smtClean="0"/>
              <a:t>CfA</a:t>
            </a:r>
            <a:r>
              <a:rPr lang="en-GB" baseline="0" dirty="0" smtClean="0"/>
              <a:t> website, with the intention of the students using the website to further their knowledge and engage with some extra-curricular activities. Materials included follow up tasks from an experiment they had recently completed, quizzes, </a:t>
            </a:r>
            <a:r>
              <a:rPr lang="en-GB" baseline="0" dirty="0" err="1" smtClean="0"/>
              <a:t>wordsearches</a:t>
            </a:r>
            <a:r>
              <a:rPr lang="en-GB" baseline="0" dirty="0" smtClean="0"/>
              <a:t>, element of the week, information on real life scientists and Chemistry in Merseyside and also some videos of basic lab skills CLICK LINK. Publicity materials such as leaflets and posters were also devised, mostly for parents, teachers and stake holders to inform them about the </a:t>
            </a:r>
            <a:r>
              <a:rPr lang="en-GB" baseline="0" dirty="0" err="1" smtClean="0"/>
              <a:t>CfA</a:t>
            </a:r>
            <a:r>
              <a:rPr lang="en-GB" baseline="0" dirty="0" smtClean="0"/>
              <a:t> programme and how it will benefit the students. Finally, an engaging and encouraging event was produced known as the Scientist of the Year competition. This involved the students receiving a number of merit cards for their good behaviour or proactive attitude in class for example, and then their names would be entered into a raffle at the end of the year. There would be an award for the student with the most merits and the student who showed outstanding performance. This was a way to encourage students to get more involved with activities, including STEM clubs and CREST awards and ultimately achieve more by participating and working hard.</a:t>
            </a:r>
            <a:endParaRPr lang="en-GB" dirty="0"/>
          </a:p>
        </p:txBody>
      </p:sp>
      <p:sp>
        <p:nvSpPr>
          <p:cNvPr id="4" name="Slide Number Placeholder 3"/>
          <p:cNvSpPr>
            <a:spLocks noGrp="1"/>
          </p:cNvSpPr>
          <p:nvPr>
            <p:ph type="sldNum" sz="quarter" idx="10"/>
          </p:nvPr>
        </p:nvSpPr>
        <p:spPr/>
        <p:txBody>
          <a:bodyPr/>
          <a:lstStyle/>
          <a:p>
            <a:fld id="{A4449A8A-FDBA-4782-A0B1-151E5465E835}" type="slidenum">
              <a:rPr lang="en-GB" smtClean="0"/>
              <a:pPr/>
              <a:t>13</a:t>
            </a:fld>
            <a:endParaRPr lang="en-GB"/>
          </a:p>
        </p:txBody>
      </p:sp>
    </p:spTree>
    <p:extLst>
      <p:ext uri="{BB962C8B-B14F-4D97-AF65-F5344CB8AC3E}">
        <p14:creationId xmlns:p14="http://schemas.microsoft.com/office/powerpoint/2010/main" val="251980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14</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Myself and the other intern Joe have gained our own benefits over the summer. We have gained some real work experience and have increased our employability skills for the future. We have also gained good communication skills, working with other colleagues and attending meetings with faculty staff. This has also helped us work as part of a team and improve our professionalism at work. We have also developed practical based skills, working in the laboratory on a weekly basis and even learning about web design. We have learnt how to conduct in depth risk assessments, but something we can take away that not many other internships have offered is the opportunity to work with young people and help the next generation.</a:t>
            </a: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15</a:t>
            </a:fld>
            <a:endParaRPr lang="en-GB"/>
          </a:p>
        </p:txBody>
      </p:sp>
    </p:spTree>
    <p:extLst>
      <p:ext uri="{BB962C8B-B14F-4D97-AF65-F5344CB8AC3E}">
        <p14:creationId xmlns:p14="http://schemas.microsoft.com/office/powerpoint/2010/main" val="161876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Joe – Our chemical sciences</a:t>
            </a:r>
            <a:r>
              <a:rPr lang="en-GB" baseline="0" dirty="0" smtClean="0"/>
              <a:t> and education internship lasted for 10 weeks, running from June to September. Although this was one of the longest internships, we needed the time to fully prepare and test the activities we had devised, ensuring the highest standard was produced. We worked alongside </a:t>
            </a:r>
            <a:r>
              <a:rPr lang="en-GB" sz="1200" dirty="0" smtClean="0"/>
              <a:t>Dr.</a:t>
            </a:r>
            <a:r>
              <a:rPr lang="en-GB" sz="1200" baseline="0" dirty="0" smtClean="0"/>
              <a:t> </a:t>
            </a:r>
            <a:r>
              <a:rPr lang="en-GB" sz="1200" dirty="0" smtClean="0"/>
              <a:t>Ian Bradshaw, Dr. Linda Seton, Dr. Andrea </a:t>
            </a:r>
            <a:r>
              <a:rPr lang="en-GB" sz="1200" dirty="0" err="1" smtClean="0"/>
              <a:t>Mallaburn</a:t>
            </a:r>
            <a:r>
              <a:rPr lang="en-GB" sz="1200" dirty="0" smtClean="0"/>
              <a:t> and Paul Ireland who have all been extremely</a:t>
            </a:r>
            <a:r>
              <a:rPr lang="en-GB" sz="1200" baseline="0" dirty="0" smtClean="0"/>
              <a:t> supportive throughout this time, offering their expertise and experiences to further improve our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Lisa – The Chemistry for All project is a five year national programme funded by the Royal Society of Chemistry and has the ultimate aim of increasing students understanding of Chemistry and providing motivation to learn it or even follow a career with it. We have devised a range of activities and experiments mainly for year 8 students, but have also produced materials for year 9 as well. </a:t>
            </a: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16</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17</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18</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19</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2</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20</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21</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Joe – Our chemical sciences</a:t>
            </a:r>
            <a:r>
              <a:rPr lang="en-GB" baseline="0" dirty="0" smtClean="0"/>
              <a:t> and education internship lasted for 10 weeks, running from June to September. Although this was one of the longest internships, we needed the time to fully prepare and test the activities we had devised, ensuring the highest standard was produced. We worked alongside </a:t>
            </a:r>
            <a:r>
              <a:rPr lang="en-GB" sz="1200" dirty="0" smtClean="0"/>
              <a:t>Dr.</a:t>
            </a:r>
            <a:r>
              <a:rPr lang="en-GB" sz="1200" baseline="0" dirty="0" smtClean="0"/>
              <a:t> </a:t>
            </a:r>
            <a:r>
              <a:rPr lang="en-GB" sz="1200" dirty="0" smtClean="0"/>
              <a:t>Ian Bradshaw, Dr. Linda Seton, Dr. Andrea </a:t>
            </a:r>
            <a:r>
              <a:rPr lang="en-GB" sz="1200" dirty="0" err="1" smtClean="0"/>
              <a:t>Mallaburn</a:t>
            </a:r>
            <a:r>
              <a:rPr lang="en-GB" sz="1200" dirty="0" smtClean="0"/>
              <a:t> and Paul Ireland who have all been extremely</a:t>
            </a:r>
            <a:r>
              <a:rPr lang="en-GB" sz="1200" baseline="0" dirty="0" smtClean="0"/>
              <a:t> supportive throughout this time, offering their expertise and experiences to further improve our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Lisa – The Chemistry for All project is a five year national programme funded by the Royal Society of Chemistry and has the ultimate aim of increasing students understanding of Chemistry and providing motivation to learn it or even follow a career with it. We have devised a range of activities and experiments mainly for year 8 students, but have also produced materials for year 9 as well. </a:t>
            </a: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3</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Joe – Our chemical sciences</a:t>
            </a:r>
            <a:r>
              <a:rPr lang="en-GB" baseline="0" dirty="0" smtClean="0"/>
              <a:t> and education internship lasted for 10 weeks, running from June to September. Although this was one of the longest internships, we needed the time to fully prepare and test the activities we had devised, ensuring the highest standard was produced. We worked alongside </a:t>
            </a:r>
            <a:r>
              <a:rPr lang="en-GB" sz="1200" dirty="0" smtClean="0"/>
              <a:t>Dr.</a:t>
            </a:r>
            <a:r>
              <a:rPr lang="en-GB" sz="1200" baseline="0" dirty="0" smtClean="0"/>
              <a:t> </a:t>
            </a:r>
            <a:r>
              <a:rPr lang="en-GB" sz="1200" dirty="0" smtClean="0"/>
              <a:t>Ian Bradshaw, Dr. Linda Seton, Dr. Andrea </a:t>
            </a:r>
            <a:r>
              <a:rPr lang="en-GB" sz="1200" dirty="0" err="1" smtClean="0"/>
              <a:t>Mallaburn</a:t>
            </a:r>
            <a:r>
              <a:rPr lang="en-GB" sz="1200" dirty="0" smtClean="0"/>
              <a:t> and Paul Ireland who have all been extremely</a:t>
            </a:r>
            <a:r>
              <a:rPr lang="en-GB" sz="1200" baseline="0" dirty="0" smtClean="0"/>
              <a:t> supportive throughout this time, offering their expertise and experiences to further improve our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Lisa – The Chemistry for All project is a five year national programme funded by the Royal Society of Chemistry and has the ultimate aim of increasing students understanding of Chemistry and providing motivation to learn it or even follow a career with it. We have devised a range of activities and experiments mainly for year 8 students, but have also produced materials for year 9 as well. </a:t>
            </a: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4</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Joe – Our chemical sciences</a:t>
            </a:r>
            <a:r>
              <a:rPr lang="en-GB" baseline="0" dirty="0" smtClean="0"/>
              <a:t> and education internship lasted for 10 weeks, running from June to September. Although this was one of the longest internships, we needed the time to fully prepare and test the activities we had devised, ensuring the highest standard was produced. We worked alongside </a:t>
            </a:r>
            <a:r>
              <a:rPr lang="en-GB" sz="1200" dirty="0" smtClean="0"/>
              <a:t>Dr.</a:t>
            </a:r>
            <a:r>
              <a:rPr lang="en-GB" sz="1200" baseline="0" dirty="0" smtClean="0"/>
              <a:t> </a:t>
            </a:r>
            <a:r>
              <a:rPr lang="en-GB" sz="1200" dirty="0" smtClean="0"/>
              <a:t>Ian Bradshaw, Dr. Linda Seton, Dr. Andrea </a:t>
            </a:r>
            <a:r>
              <a:rPr lang="en-GB" sz="1200" dirty="0" err="1" smtClean="0"/>
              <a:t>Mallaburn</a:t>
            </a:r>
            <a:r>
              <a:rPr lang="en-GB" sz="1200" dirty="0" smtClean="0"/>
              <a:t> and Paul Ireland who have all been extremely</a:t>
            </a:r>
            <a:r>
              <a:rPr lang="en-GB" sz="1200" baseline="0" dirty="0" smtClean="0"/>
              <a:t> supportive throughout this time, offering their expertise and experiences to further improve our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Lisa – The Chemistry for All project is a five year national programme funded by the Royal Society of Chemistry and has the ultimate aim of increasing students understanding of Chemistry and providing motivation to learn it or even follow a career with it. We have devised a range of activities and experiments mainly for year 8 students, but have also produced materials for year 9 as well. </a:t>
            </a: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5</a:t>
            </a:fld>
            <a:endParaRPr lang="en-GB"/>
          </a:p>
        </p:txBody>
      </p:sp>
    </p:spTree>
    <p:extLst>
      <p:ext uri="{BB962C8B-B14F-4D97-AF65-F5344CB8AC3E}">
        <p14:creationId xmlns:p14="http://schemas.microsoft.com/office/powerpoint/2010/main" val="254661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6</a:t>
            </a:fld>
            <a:endParaRPr lang="en-GB" dirty="0"/>
          </a:p>
        </p:txBody>
      </p:sp>
    </p:spTree>
    <p:extLst>
      <p:ext uri="{BB962C8B-B14F-4D97-AF65-F5344CB8AC3E}">
        <p14:creationId xmlns:p14="http://schemas.microsoft.com/office/powerpoint/2010/main" val="254661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7</a:t>
            </a:fld>
            <a:endParaRPr lang="en-GB" dirty="0"/>
          </a:p>
        </p:txBody>
      </p:sp>
    </p:spTree>
    <p:extLst>
      <p:ext uri="{BB962C8B-B14F-4D97-AF65-F5344CB8AC3E}">
        <p14:creationId xmlns:p14="http://schemas.microsoft.com/office/powerpoint/2010/main" val="254661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8</a:t>
            </a:fld>
            <a:endParaRPr lang="en-GB" dirty="0"/>
          </a:p>
        </p:txBody>
      </p:sp>
    </p:spTree>
    <p:extLst>
      <p:ext uri="{BB962C8B-B14F-4D97-AF65-F5344CB8AC3E}">
        <p14:creationId xmlns:p14="http://schemas.microsoft.com/office/powerpoint/2010/main" val="2546617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253AA6-8968-4877-888F-4A89128DA769}" type="slidenum">
              <a:rPr lang="en-GB" smtClean="0"/>
              <a:pPr/>
              <a:t>9</a:t>
            </a:fld>
            <a:endParaRPr lang="en-GB" dirty="0"/>
          </a:p>
        </p:txBody>
      </p:sp>
    </p:spTree>
    <p:extLst>
      <p:ext uri="{BB962C8B-B14F-4D97-AF65-F5344CB8AC3E}">
        <p14:creationId xmlns:p14="http://schemas.microsoft.com/office/powerpoint/2010/main" val="254661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12/15/2014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kTybSVhERCI&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085" y="2875520"/>
            <a:ext cx="9486899" cy="1646302"/>
          </a:xfrm>
        </p:spPr>
        <p:txBody>
          <a:bodyPr/>
          <a:lstStyle/>
          <a:p>
            <a:pPr algn="ctr"/>
            <a:r>
              <a:rPr lang="en-GB" sz="4400" b="1" dirty="0" smtClean="0">
                <a:effectLst>
                  <a:outerShdw blurRad="38100" dist="38100" dir="2700000" algn="tl">
                    <a:srgbClr val="000000">
                      <a:alpha val="43137"/>
                    </a:srgbClr>
                  </a:outerShdw>
                </a:effectLst>
              </a:rPr>
              <a:t/>
            </a:r>
            <a:br>
              <a:rPr lang="en-GB" sz="4400" b="1" dirty="0" smtClean="0">
                <a:effectLst>
                  <a:outerShdw blurRad="38100" dist="38100" dir="2700000" algn="tl">
                    <a:srgbClr val="000000">
                      <a:alpha val="43137"/>
                    </a:srgbClr>
                  </a:outerShdw>
                </a:effectLst>
              </a:rPr>
            </a:br>
            <a:r>
              <a:rPr lang="en-GB" sz="3600" b="1" dirty="0" smtClean="0">
                <a:effectLst>
                  <a:outerShdw blurRad="38100" dist="38100" dir="2700000" algn="tl">
                    <a:srgbClr val="000000">
                      <a:alpha val="43137"/>
                    </a:srgbClr>
                  </a:outerShdw>
                </a:effectLst>
              </a:rPr>
              <a:t>Student Intern </a:t>
            </a:r>
            <a:r>
              <a:rPr lang="en-GB" sz="3600" b="1" smtClean="0">
                <a:effectLst>
                  <a:outerShdw blurRad="38100" dist="38100" dir="2700000" algn="tl">
                    <a:srgbClr val="000000">
                      <a:alpha val="43137"/>
                    </a:srgbClr>
                  </a:outerShdw>
                </a:effectLst>
              </a:rPr>
              <a:t>Summer </a:t>
            </a:r>
            <a:r>
              <a:rPr lang="en-GB" sz="3600" b="1" smtClean="0">
                <a:effectLst>
                  <a:outerShdw blurRad="38100" dist="38100" dir="2700000" algn="tl">
                    <a:srgbClr val="000000">
                      <a:alpha val="43137"/>
                    </a:srgbClr>
                  </a:outerShdw>
                </a:effectLst>
              </a:rPr>
              <a:t>Project </a:t>
            </a:r>
            <a:r>
              <a:rPr lang="en-GB" sz="3600" b="1" dirty="0" smtClean="0">
                <a:effectLst>
                  <a:outerShdw blurRad="38100" dist="38100" dir="2700000" algn="tl">
                    <a:srgbClr val="000000">
                      <a:alpha val="43137"/>
                    </a:srgbClr>
                  </a:outerShdw>
                </a:effectLst>
              </a:rPr>
              <a:t/>
            </a:r>
            <a:br>
              <a:rPr lang="en-GB" sz="3600" b="1" dirty="0" smtClean="0">
                <a:effectLst>
                  <a:outerShdw blurRad="38100" dist="38100" dir="2700000" algn="tl">
                    <a:srgbClr val="000000">
                      <a:alpha val="43137"/>
                    </a:srgbClr>
                  </a:outerShdw>
                </a:effectLst>
              </a:rPr>
            </a:br>
            <a:r>
              <a:rPr lang="en-GB" sz="3600" b="1" dirty="0" smtClean="0">
                <a:effectLst>
                  <a:outerShdw blurRad="38100" dist="38100" dir="2700000" algn="tl">
                    <a:srgbClr val="000000">
                      <a:alpha val="43137"/>
                    </a:srgbClr>
                  </a:outerShdw>
                </a:effectLst>
              </a:rPr>
              <a:t>(</a:t>
            </a:r>
            <a:r>
              <a:rPr lang="en-GB" sz="3600" i="1" dirty="0" smtClean="0">
                <a:effectLst>
                  <a:outerShdw blurRad="38100" dist="38100" dir="2700000" algn="tl">
                    <a:srgbClr val="000000">
                      <a:alpha val="43137"/>
                    </a:srgbClr>
                  </a:outerShdw>
                </a:effectLst>
              </a:rPr>
              <a:t>for Chemistry for All Programme</a:t>
            </a:r>
            <a:r>
              <a:rPr lang="en-GB" sz="3600" b="1" dirty="0" smtClean="0">
                <a:effectLst>
                  <a:outerShdw blurRad="38100" dist="38100" dir="2700000" algn="tl">
                    <a:srgbClr val="000000">
                      <a:alpha val="43137"/>
                    </a:srgbClr>
                  </a:outerShdw>
                </a:effectLst>
              </a:rPr>
              <a:t>) </a:t>
            </a:r>
            <a:br>
              <a:rPr lang="en-GB" sz="3600" b="1" dirty="0" smtClean="0">
                <a:effectLst>
                  <a:outerShdw blurRad="38100" dist="38100" dir="2700000" algn="tl">
                    <a:srgbClr val="000000">
                      <a:alpha val="43137"/>
                    </a:srgbClr>
                  </a:outerShdw>
                </a:effectLst>
              </a:rPr>
            </a:br>
            <a:r>
              <a:rPr lang="en-GB" sz="3200" b="1" dirty="0" smtClean="0">
                <a:effectLst>
                  <a:outerShdw blurRad="38100" dist="38100" dir="2700000" algn="tl">
                    <a:srgbClr val="000000">
                      <a:alpha val="43137"/>
                    </a:srgbClr>
                  </a:outerShdw>
                </a:effectLst>
              </a:rPr>
              <a:t>SCS </a:t>
            </a:r>
            <a:r>
              <a:rPr lang="en-GB" sz="3200" b="1" dirty="0" smtClean="0">
                <a:effectLst>
                  <a:outerShdw blurRad="38100" dist="38100" dir="2700000" algn="tl">
                    <a:srgbClr val="000000">
                      <a:alpha val="43137"/>
                    </a:srgbClr>
                  </a:outerShdw>
                </a:effectLst>
              </a:rPr>
              <a:t>LTA Development Day</a:t>
            </a:r>
            <a:br>
              <a:rPr lang="en-GB" sz="3200" b="1" dirty="0" smtClean="0">
                <a:effectLst>
                  <a:outerShdw blurRad="38100" dist="38100" dir="2700000" algn="tl">
                    <a:srgbClr val="000000">
                      <a:alpha val="43137"/>
                    </a:srgbClr>
                  </a:outerShdw>
                </a:effectLst>
              </a:rPr>
            </a:br>
            <a:r>
              <a:rPr lang="en-GB" sz="3200" b="1" dirty="0" smtClean="0">
                <a:effectLst>
                  <a:outerShdw blurRad="38100" dist="38100" dir="2700000" algn="tl">
                    <a:srgbClr val="000000">
                      <a:alpha val="43137"/>
                    </a:srgbClr>
                  </a:outerShdw>
                </a:effectLst>
              </a:rPr>
              <a:t>15 December 2014</a:t>
            </a:r>
            <a:endParaRPr lang="en-GB" sz="3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07067" y="5056986"/>
            <a:ext cx="7766936" cy="1096899"/>
          </a:xfrm>
        </p:spPr>
        <p:txBody>
          <a:bodyPr>
            <a:normAutofit/>
          </a:bodyPr>
          <a:lstStyle/>
          <a:p>
            <a:pPr algn="ctr"/>
            <a:r>
              <a:rPr lang="en-GB" sz="2000" b="1" dirty="0" smtClean="0">
                <a:solidFill>
                  <a:srgbClr val="0070C0"/>
                </a:solidFill>
              </a:rPr>
              <a:t>Ian Bradshaw and Linda Seton</a:t>
            </a:r>
            <a:endParaRPr lang="en-GB" sz="2000" b="1" dirty="0">
              <a:solidFill>
                <a:srgbClr val="0070C0"/>
              </a:solidFill>
            </a:endParaRPr>
          </a:p>
          <a:p>
            <a:pPr algn="ctr"/>
            <a:r>
              <a:rPr lang="en-GB" sz="2000" b="1" dirty="0" smtClean="0">
                <a:solidFill>
                  <a:srgbClr val="0070C0"/>
                </a:solidFill>
              </a:rPr>
              <a:t>School of Pharmacy and </a:t>
            </a:r>
            <a:r>
              <a:rPr lang="en-GB" sz="2000" b="1" dirty="0" err="1" smtClean="0">
                <a:solidFill>
                  <a:srgbClr val="0070C0"/>
                </a:solidFill>
              </a:rPr>
              <a:t>Biomolecular</a:t>
            </a:r>
            <a:r>
              <a:rPr lang="en-GB" sz="2000" b="1" dirty="0" smtClean="0">
                <a:solidFill>
                  <a:srgbClr val="0070C0"/>
                </a:solidFill>
              </a:rPr>
              <a:t> Sciences</a:t>
            </a:r>
          </a:p>
        </p:txBody>
      </p:sp>
      <p:pic>
        <p:nvPicPr>
          <p:cNvPr id="4" name="Picture 4" descr="http://www.ljmu.ac.uk/staff/staff-student-ljm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899" y="856247"/>
            <a:ext cx="3252531" cy="935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michaelseery.com/home/wp-content/uploads/2013/10/RSC_LOGO_RGB_72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5079" y="329695"/>
            <a:ext cx="2528924" cy="181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1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714" y="203200"/>
            <a:ext cx="8596668" cy="1320800"/>
          </a:xfrm>
        </p:spPr>
        <p:txBody>
          <a:bodyPr>
            <a:normAutofit/>
          </a:bodyPr>
          <a:lstStyle/>
          <a:p>
            <a:pPr algn="ctr"/>
            <a:r>
              <a:rPr lang="en-GB" sz="4800" b="1" dirty="0" smtClean="0">
                <a:solidFill>
                  <a:srgbClr val="0070C0"/>
                </a:solidFill>
              </a:rPr>
              <a:t>Operation and Management</a:t>
            </a:r>
            <a:endParaRPr lang="en-GB" sz="4800" b="1" dirty="0">
              <a:solidFill>
                <a:srgbClr val="0070C0"/>
              </a:solidFill>
            </a:endParaRPr>
          </a:p>
        </p:txBody>
      </p:sp>
      <p:sp>
        <p:nvSpPr>
          <p:cNvPr id="3" name="Content Placeholder 2"/>
          <p:cNvSpPr>
            <a:spLocks noGrp="1"/>
          </p:cNvSpPr>
          <p:nvPr>
            <p:ph idx="1"/>
          </p:nvPr>
        </p:nvSpPr>
        <p:spPr>
          <a:xfrm>
            <a:off x="711200" y="1447800"/>
            <a:ext cx="8783320" cy="5562599"/>
          </a:xfrm>
        </p:spPr>
        <p:txBody>
          <a:bodyPr>
            <a:normAutofit lnSpcReduction="10000"/>
          </a:bodyPr>
          <a:lstStyle/>
          <a:p>
            <a:r>
              <a:rPr lang="en-GB" sz="2400" dirty="0" smtClean="0"/>
              <a:t>Project involved two student internships of 10 weeks duration</a:t>
            </a:r>
          </a:p>
          <a:p>
            <a:r>
              <a:rPr lang="en-GB" sz="2400" dirty="0" smtClean="0"/>
              <a:t>Student interns were selected by a competitive and discerning process   </a:t>
            </a:r>
            <a:endParaRPr lang="en-GB" sz="2400" dirty="0"/>
          </a:p>
          <a:p>
            <a:r>
              <a:rPr lang="en-GB" sz="2400" dirty="0" smtClean="0"/>
              <a:t>The student interns were given an initial induction with our team</a:t>
            </a:r>
          </a:p>
          <a:p>
            <a:r>
              <a:rPr lang="en-GB" sz="2400" dirty="0" smtClean="0"/>
              <a:t>Regular weekly team meetings and 1:1 meetings were held with the student interns</a:t>
            </a:r>
          </a:p>
          <a:p>
            <a:r>
              <a:rPr lang="en-GB" sz="2400" dirty="0" smtClean="0"/>
              <a:t>Regular email contact was maintained</a:t>
            </a:r>
          </a:p>
          <a:p>
            <a:r>
              <a:rPr lang="en-GB" sz="2400" dirty="0" smtClean="0"/>
              <a:t>Feedback to student interns on progress was delivered by a mixture of face-to face meetings and via email</a:t>
            </a:r>
          </a:p>
          <a:p>
            <a:r>
              <a:rPr lang="en-GB" sz="2400" dirty="0" smtClean="0"/>
              <a:t>The interns were exposed to as wide an experience within the University as possible  </a:t>
            </a:r>
          </a:p>
        </p:txBody>
      </p:sp>
    </p:spTree>
    <p:extLst>
      <p:ext uri="{BB962C8B-B14F-4D97-AF65-F5344CB8AC3E}">
        <p14:creationId xmlns:p14="http://schemas.microsoft.com/office/powerpoint/2010/main" val="126584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                </a:t>
            </a:r>
            <a:endParaRPr lang="en-GB" sz="4800" b="1" dirty="0">
              <a:solidFill>
                <a:srgbClr val="0070C0"/>
              </a:solidFill>
            </a:endParaRPr>
          </a:p>
        </p:txBody>
      </p:sp>
      <p:sp>
        <p:nvSpPr>
          <p:cNvPr id="3" name="Content Placeholder 2"/>
          <p:cNvSpPr>
            <a:spLocks noGrp="1"/>
          </p:cNvSpPr>
          <p:nvPr>
            <p:ph idx="1"/>
          </p:nvPr>
        </p:nvSpPr>
        <p:spPr>
          <a:xfrm>
            <a:off x="309034" y="1960880"/>
            <a:ext cx="9952566" cy="4795519"/>
          </a:xfrm>
        </p:spPr>
        <p:txBody>
          <a:bodyPr>
            <a:normAutofit/>
          </a:bodyPr>
          <a:lstStyle/>
          <a:p>
            <a:pPr marL="0" indent="0">
              <a:buNone/>
            </a:pPr>
            <a:r>
              <a:rPr lang="en-GB" sz="2400" dirty="0" smtClean="0"/>
              <a:t>                 </a:t>
            </a:r>
          </a:p>
          <a:p>
            <a:pPr marL="0" indent="0">
              <a:buNone/>
            </a:pPr>
            <a:endParaRPr lang="en-GB" sz="2400" dirty="0"/>
          </a:p>
          <a:p>
            <a:pPr marL="0" indent="0" algn="ctr">
              <a:buNone/>
            </a:pPr>
            <a:r>
              <a:rPr lang="en-GB" sz="4000" b="1" dirty="0" smtClean="0"/>
              <a:t>Project Outcomes</a:t>
            </a:r>
          </a:p>
        </p:txBody>
      </p:sp>
    </p:spTree>
    <p:extLst>
      <p:ext uri="{BB962C8B-B14F-4D97-AF65-F5344CB8AC3E}">
        <p14:creationId xmlns:p14="http://schemas.microsoft.com/office/powerpoint/2010/main" val="425015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26" y="287628"/>
            <a:ext cx="8596668" cy="1320800"/>
          </a:xfrm>
        </p:spPr>
        <p:txBody>
          <a:bodyPr>
            <a:normAutofit/>
          </a:bodyPr>
          <a:lstStyle/>
          <a:p>
            <a:r>
              <a:rPr lang="en-GB" sz="5400" b="1" dirty="0" smtClean="0">
                <a:solidFill>
                  <a:srgbClr val="0070C0"/>
                </a:solidFill>
              </a:rPr>
              <a:t>Project Outcomes</a:t>
            </a:r>
            <a:endParaRPr lang="en-GB" sz="5400" b="1" dirty="0">
              <a:solidFill>
                <a:srgbClr val="0070C0"/>
              </a:solidFill>
            </a:endParaRPr>
          </a:p>
        </p:txBody>
      </p:sp>
      <p:sp>
        <p:nvSpPr>
          <p:cNvPr id="4" name="TextBox 3"/>
          <p:cNvSpPr txBox="1"/>
          <p:nvPr/>
        </p:nvSpPr>
        <p:spPr>
          <a:xfrm>
            <a:off x="316725" y="1469929"/>
            <a:ext cx="4231523" cy="1015663"/>
          </a:xfrm>
          <a:prstGeom prst="rect">
            <a:avLst/>
          </a:prstGeom>
          <a:noFill/>
        </p:spPr>
        <p:txBody>
          <a:bodyPr wrap="square" rtlCol="0">
            <a:spAutoFit/>
          </a:bodyPr>
          <a:lstStyle/>
          <a:p>
            <a:r>
              <a:rPr lang="en-GB" sz="2000" dirty="0"/>
              <a:t>Devised and tested Chemistry related experiments and activities</a:t>
            </a:r>
          </a:p>
          <a:p>
            <a:endParaRPr lang="en-GB" sz="2000" dirty="0"/>
          </a:p>
        </p:txBody>
      </p:sp>
      <p:sp>
        <p:nvSpPr>
          <p:cNvPr id="5" name="TextBox 4"/>
          <p:cNvSpPr txBox="1"/>
          <p:nvPr/>
        </p:nvSpPr>
        <p:spPr>
          <a:xfrm>
            <a:off x="316725" y="2915779"/>
            <a:ext cx="4100895" cy="1015663"/>
          </a:xfrm>
          <a:prstGeom prst="rect">
            <a:avLst/>
          </a:prstGeom>
          <a:noFill/>
        </p:spPr>
        <p:txBody>
          <a:bodyPr wrap="square" rtlCol="0">
            <a:spAutoFit/>
          </a:bodyPr>
          <a:lstStyle/>
          <a:p>
            <a:r>
              <a:rPr lang="en-GB" sz="2000" dirty="0" smtClean="0"/>
              <a:t>In accordance with National </a:t>
            </a:r>
            <a:r>
              <a:rPr lang="en-GB" sz="2000" dirty="0"/>
              <a:t>Curriculum, STEM club and CREST awards</a:t>
            </a:r>
          </a:p>
        </p:txBody>
      </p:sp>
      <p:sp>
        <p:nvSpPr>
          <p:cNvPr id="6" name="TextBox 5"/>
          <p:cNvSpPr txBox="1"/>
          <p:nvPr/>
        </p:nvSpPr>
        <p:spPr>
          <a:xfrm>
            <a:off x="316726" y="4525444"/>
            <a:ext cx="3978234" cy="400110"/>
          </a:xfrm>
          <a:prstGeom prst="rect">
            <a:avLst/>
          </a:prstGeom>
          <a:noFill/>
        </p:spPr>
        <p:txBody>
          <a:bodyPr wrap="square" rtlCol="0">
            <a:spAutoFit/>
          </a:bodyPr>
          <a:lstStyle/>
          <a:p>
            <a:r>
              <a:rPr lang="en-GB" sz="2000" dirty="0"/>
              <a:t>Practical scripts and workbooks </a:t>
            </a:r>
          </a:p>
        </p:txBody>
      </p:sp>
      <p:sp>
        <p:nvSpPr>
          <p:cNvPr id="8" name="TextBox 7"/>
          <p:cNvSpPr txBox="1"/>
          <p:nvPr/>
        </p:nvSpPr>
        <p:spPr>
          <a:xfrm>
            <a:off x="1075481" y="5910729"/>
            <a:ext cx="3978234" cy="400110"/>
          </a:xfrm>
          <a:prstGeom prst="rect">
            <a:avLst/>
          </a:prstGeom>
          <a:noFill/>
        </p:spPr>
        <p:txBody>
          <a:bodyPr wrap="square" rtlCol="0">
            <a:spAutoFit/>
          </a:bodyPr>
          <a:lstStyle/>
          <a:p>
            <a:r>
              <a:rPr lang="en-GB" sz="2000" dirty="0" smtClean="0"/>
              <a:t>Risk Assessments</a:t>
            </a:r>
            <a:endParaRPr lang="en-GB" sz="2000" dirty="0"/>
          </a:p>
        </p:txBody>
      </p:sp>
      <p:sp>
        <p:nvSpPr>
          <p:cNvPr id="10" name="Right Arrow 9"/>
          <p:cNvSpPr/>
          <p:nvPr/>
        </p:nvSpPr>
        <p:spPr>
          <a:xfrm rot="5400000">
            <a:off x="1777938" y="2338317"/>
            <a:ext cx="565386" cy="32316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1777938" y="3877931"/>
            <a:ext cx="565386" cy="323166"/>
          </a:xfrm>
          <a:prstGeom prst="rightArrow">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1777938" y="5356586"/>
            <a:ext cx="565386" cy="323166"/>
          </a:xfrm>
          <a:prstGeom prst="rightArrow">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a:stretch>
            <a:fillRect/>
          </a:stretch>
        </p:blipFill>
        <p:spPr>
          <a:xfrm>
            <a:off x="4294960" y="2503126"/>
            <a:ext cx="3079793" cy="2254186"/>
          </a:xfrm>
          <a:prstGeom prst="rect">
            <a:avLst/>
          </a:prstGeom>
        </p:spPr>
      </p:pic>
    </p:spTree>
    <p:extLst>
      <p:ext uri="{BB962C8B-B14F-4D97-AF65-F5344CB8AC3E}">
        <p14:creationId xmlns:p14="http://schemas.microsoft.com/office/powerpoint/2010/main" val="36125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8" y="254831"/>
            <a:ext cx="8988994" cy="1526639"/>
          </a:xfrm>
        </p:spPr>
        <p:txBody>
          <a:bodyPr>
            <a:normAutofit/>
          </a:bodyPr>
          <a:lstStyle/>
          <a:p>
            <a:r>
              <a:rPr lang="en-GB" sz="4800" b="1" dirty="0">
                <a:solidFill>
                  <a:srgbClr val="0070C0"/>
                </a:solidFill>
              </a:rPr>
              <a:t>Project </a:t>
            </a:r>
            <a:r>
              <a:rPr lang="en-GB" sz="4800" b="1" dirty="0" smtClean="0">
                <a:solidFill>
                  <a:srgbClr val="0070C0"/>
                </a:solidFill>
              </a:rPr>
              <a:t>Outcomes</a:t>
            </a:r>
            <a:endParaRPr lang="en-GB" sz="4800" dirty="0">
              <a:solidFill>
                <a:srgbClr val="0070C0"/>
              </a:solidFill>
            </a:endParaRPr>
          </a:p>
        </p:txBody>
      </p:sp>
      <p:sp>
        <p:nvSpPr>
          <p:cNvPr id="4" name="TextBox 3"/>
          <p:cNvSpPr txBox="1"/>
          <p:nvPr/>
        </p:nvSpPr>
        <p:spPr>
          <a:xfrm>
            <a:off x="522514" y="4724967"/>
            <a:ext cx="4824527" cy="1200329"/>
          </a:xfrm>
          <a:prstGeom prst="rect">
            <a:avLst/>
          </a:prstGeom>
          <a:noFill/>
        </p:spPr>
        <p:txBody>
          <a:bodyPr wrap="square" rtlCol="0">
            <a:spAutoFit/>
          </a:bodyPr>
          <a:lstStyle/>
          <a:p>
            <a:r>
              <a:rPr lang="en-GB" sz="2000" dirty="0"/>
              <a:t>Web based </a:t>
            </a:r>
            <a:r>
              <a:rPr lang="en-GB" sz="2000" dirty="0" smtClean="0"/>
              <a:t>resources</a:t>
            </a:r>
            <a:br>
              <a:rPr lang="en-GB" sz="2000" dirty="0" smtClean="0"/>
            </a:br>
            <a:r>
              <a:rPr lang="en-GB" sz="2000" dirty="0" smtClean="0"/>
              <a:t>- including videos of</a:t>
            </a:r>
            <a:br>
              <a:rPr lang="en-GB" sz="2000" dirty="0" smtClean="0"/>
            </a:br>
            <a:r>
              <a:rPr lang="en-GB" sz="2000" dirty="0" smtClean="0"/>
              <a:t>basic </a:t>
            </a:r>
            <a:r>
              <a:rPr lang="en-GB" sz="2000" dirty="0"/>
              <a:t>lab </a:t>
            </a:r>
            <a:r>
              <a:rPr lang="en-GB" sz="2000" dirty="0" smtClean="0"/>
              <a:t>skills</a:t>
            </a:r>
            <a:br>
              <a:rPr lang="en-GB" sz="2000" dirty="0" smtClean="0"/>
            </a:br>
            <a:r>
              <a:rPr lang="en-GB" sz="1200" dirty="0" smtClean="0">
                <a:hlinkClick r:id="rId3"/>
              </a:rPr>
              <a:t>Measuring a Volume of Liquid</a:t>
            </a:r>
            <a:endParaRPr lang="en-GB" sz="1200" dirty="0"/>
          </a:p>
        </p:txBody>
      </p:sp>
      <p:sp>
        <p:nvSpPr>
          <p:cNvPr id="5" name="TextBox 4"/>
          <p:cNvSpPr txBox="1"/>
          <p:nvPr/>
        </p:nvSpPr>
        <p:spPr>
          <a:xfrm>
            <a:off x="385949" y="1333192"/>
            <a:ext cx="3978234" cy="646331"/>
          </a:xfrm>
          <a:prstGeom prst="rect">
            <a:avLst/>
          </a:prstGeom>
          <a:noFill/>
        </p:spPr>
        <p:txBody>
          <a:bodyPr wrap="square" rtlCol="0">
            <a:spAutoFit/>
          </a:bodyPr>
          <a:lstStyle/>
          <a:p>
            <a:r>
              <a:rPr lang="en-GB" sz="2000" dirty="0"/>
              <a:t>Drama production </a:t>
            </a:r>
          </a:p>
          <a:p>
            <a:endParaRPr lang="en-GB" sz="1600" dirty="0"/>
          </a:p>
        </p:txBody>
      </p:sp>
      <p:sp>
        <p:nvSpPr>
          <p:cNvPr id="6" name="TextBox 5"/>
          <p:cNvSpPr txBox="1"/>
          <p:nvPr/>
        </p:nvSpPr>
        <p:spPr>
          <a:xfrm>
            <a:off x="3357924" y="1781493"/>
            <a:ext cx="3978234" cy="400110"/>
          </a:xfrm>
          <a:prstGeom prst="rect">
            <a:avLst/>
          </a:prstGeom>
          <a:noFill/>
        </p:spPr>
        <p:txBody>
          <a:bodyPr wrap="square" rtlCol="0">
            <a:spAutoFit/>
          </a:bodyPr>
          <a:lstStyle/>
          <a:p>
            <a:r>
              <a:rPr lang="en-GB" sz="2000" dirty="0" smtClean="0"/>
              <a:t>Publicity materials</a:t>
            </a:r>
            <a:endParaRPr lang="en-GB" sz="2000" dirty="0"/>
          </a:p>
        </p:txBody>
      </p:sp>
      <p:sp>
        <p:nvSpPr>
          <p:cNvPr id="7" name="TextBox 6"/>
          <p:cNvSpPr txBox="1"/>
          <p:nvPr/>
        </p:nvSpPr>
        <p:spPr>
          <a:xfrm>
            <a:off x="4408543" y="3499449"/>
            <a:ext cx="3978234" cy="400110"/>
          </a:xfrm>
          <a:prstGeom prst="rect">
            <a:avLst/>
          </a:prstGeom>
          <a:noFill/>
        </p:spPr>
        <p:txBody>
          <a:bodyPr wrap="square" rtlCol="0">
            <a:spAutoFit/>
          </a:bodyPr>
          <a:lstStyle/>
          <a:p>
            <a:r>
              <a:rPr lang="en-GB" sz="2000" dirty="0" smtClean="0"/>
              <a:t>Scientist of the year competition</a:t>
            </a:r>
            <a:endParaRPr lang="en-GB" sz="1600" dirty="0"/>
          </a:p>
        </p:txBody>
      </p:sp>
      <p:pic>
        <p:nvPicPr>
          <p:cNvPr id="9" name="Picture 8"/>
          <p:cNvPicPr>
            <a:picLocks noChangeAspect="1"/>
          </p:cNvPicPr>
          <p:nvPr/>
        </p:nvPicPr>
        <p:blipFill>
          <a:blip r:embed="rId4"/>
          <a:stretch>
            <a:fillRect/>
          </a:stretch>
        </p:blipFill>
        <p:spPr>
          <a:xfrm>
            <a:off x="5984020" y="608869"/>
            <a:ext cx="3390923" cy="2612018"/>
          </a:xfrm>
          <a:prstGeom prst="rect">
            <a:avLst/>
          </a:prstGeom>
        </p:spPr>
      </p:pic>
      <p:pic>
        <p:nvPicPr>
          <p:cNvPr id="11" name="Picture 10"/>
          <p:cNvPicPr>
            <a:picLocks noChangeAspect="1"/>
          </p:cNvPicPr>
          <p:nvPr/>
        </p:nvPicPr>
        <p:blipFill>
          <a:blip r:embed="rId5"/>
          <a:stretch>
            <a:fillRect/>
          </a:stretch>
        </p:blipFill>
        <p:spPr>
          <a:xfrm>
            <a:off x="5521852" y="4126912"/>
            <a:ext cx="3447976" cy="2431227"/>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467826" y="2368061"/>
            <a:ext cx="2939609" cy="1905366"/>
          </a:xfrm>
          <a:prstGeom prst="rect">
            <a:avLst/>
          </a:prstGeom>
          <a:noFill/>
          <a:ln w="9525">
            <a:noFill/>
            <a:miter lim="800000"/>
            <a:headEnd/>
            <a:tailEnd/>
          </a:ln>
        </p:spPr>
      </p:pic>
    </p:spTree>
    <p:extLst>
      <p:ext uri="{BB962C8B-B14F-4D97-AF65-F5344CB8AC3E}">
        <p14:creationId xmlns:p14="http://schemas.microsoft.com/office/powerpoint/2010/main" val="132597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                </a:t>
            </a:r>
            <a:endParaRPr lang="en-GB" sz="4800" b="1" dirty="0">
              <a:solidFill>
                <a:srgbClr val="0070C0"/>
              </a:solidFill>
            </a:endParaRPr>
          </a:p>
        </p:txBody>
      </p:sp>
      <p:sp>
        <p:nvSpPr>
          <p:cNvPr id="3" name="Content Placeholder 2"/>
          <p:cNvSpPr>
            <a:spLocks noGrp="1"/>
          </p:cNvSpPr>
          <p:nvPr>
            <p:ph idx="1"/>
          </p:nvPr>
        </p:nvSpPr>
        <p:spPr>
          <a:xfrm>
            <a:off x="309034" y="1960880"/>
            <a:ext cx="9952566" cy="4795519"/>
          </a:xfrm>
        </p:spPr>
        <p:txBody>
          <a:bodyPr>
            <a:normAutofit/>
          </a:bodyPr>
          <a:lstStyle/>
          <a:p>
            <a:pPr marL="0" indent="0">
              <a:buNone/>
            </a:pPr>
            <a:r>
              <a:rPr lang="en-GB" sz="2400" dirty="0" smtClean="0"/>
              <a:t>                 </a:t>
            </a:r>
          </a:p>
          <a:p>
            <a:pPr marL="0" indent="0">
              <a:buNone/>
            </a:pPr>
            <a:endParaRPr lang="en-GB" sz="2400" dirty="0"/>
          </a:p>
          <a:p>
            <a:pPr marL="0" indent="0" algn="ctr">
              <a:buNone/>
            </a:pPr>
            <a:r>
              <a:rPr lang="en-GB" sz="4000" b="1" dirty="0" smtClean="0"/>
              <a:t>Benefits of the Student Intern Project</a:t>
            </a:r>
          </a:p>
        </p:txBody>
      </p:sp>
    </p:spTree>
    <p:extLst>
      <p:ext uri="{BB962C8B-B14F-4D97-AF65-F5344CB8AC3E}">
        <p14:creationId xmlns:p14="http://schemas.microsoft.com/office/powerpoint/2010/main" val="3989185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4" y="266700"/>
            <a:ext cx="8596668" cy="1320800"/>
          </a:xfrm>
        </p:spPr>
        <p:txBody>
          <a:bodyPr>
            <a:normAutofit/>
          </a:bodyPr>
          <a:lstStyle/>
          <a:p>
            <a:r>
              <a:rPr lang="en-GB" sz="5400" b="1" dirty="0" smtClean="0">
                <a:solidFill>
                  <a:srgbClr val="0070C0"/>
                </a:solidFill>
              </a:rPr>
              <a:t>Benefits for the Interns</a:t>
            </a:r>
            <a:endParaRPr lang="en-GB" sz="5400" b="1" dirty="0">
              <a:solidFill>
                <a:srgbClr val="0070C0"/>
              </a:solidFill>
            </a:endParaRPr>
          </a:p>
        </p:txBody>
      </p:sp>
      <p:sp>
        <p:nvSpPr>
          <p:cNvPr id="4" name="TextBox 3"/>
          <p:cNvSpPr txBox="1"/>
          <p:nvPr/>
        </p:nvSpPr>
        <p:spPr>
          <a:xfrm>
            <a:off x="6971454" y="1660652"/>
            <a:ext cx="2407558" cy="584775"/>
          </a:xfrm>
          <a:prstGeom prst="rect">
            <a:avLst/>
          </a:prstGeom>
          <a:solidFill>
            <a:schemeClr val="accent1"/>
          </a:solidFill>
          <a:ln w="19050">
            <a:solidFill>
              <a:schemeClr val="tx1"/>
            </a:solidFill>
          </a:ln>
        </p:spPr>
        <p:txBody>
          <a:bodyPr wrap="square" rtlCol="0">
            <a:spAutoFit/>
          </a:bodyPr>
          <a:lstStyle/>
          <a:p>
            <a:pPr algn="ctr"/>
            <a:r>
              <a:rPr lang="en-GB" sz="3200" dirty="0" smtClean="0"/>
              <a:t>TEAM WORK</a:t>
            </a:r>
            <a:endParaRPr lang="en-GB" sz="3200" dirty="0"/>
          </a:p>
        </p:txBody>
      </p:sp>
      <p:sp>
        <p:nvSpPr>
          <p:cNvPr id="5" name="TextBox 4"/>
          <p:cNvSpPr txBox="1"/>
          <p:nvPr/>
        </p:nvSpPr>
        <p:spPr>
          <a:xfrm>
            <a:off x="3210730" y="2500376"/>
            <a:ext cx="3348566" cy="584775"/>
          </a:xfrm>
          <a:prstGeom prst="rect">
            <a:avLst/>
          </a:prstGeom>
          <a:solidFill>
            <a:srgbClr val="00B0F0"/>
          </a:solidFill>
          <a:ln w="19050">
            <a:solidFill>
              <a:schemeClr val="tx1"/>
            </a:solidFill>
          </a:ln>
        </p:spPr>
        <p:txBody>
          <a:bodyPr wrap="square" rtlCol="0">
            <a:spAutoFit/>
          </a:bodyPr>
          <a:lstStyle/>
          <a:p>
            <a:pPr algn="ctr"/>
            <a:r>
              <a:rPr lang="en-GB" sz="3200" dirty="0" smtClean="0"/>
              <a:t>COMMUNICATION</a:t>
            </a:r>
            <a:endParaRPr lang="en-GB" sz="3200" dirty="0"/>
          </a:p>
        </p:txBody>
      </p:sp>
      <p:sp>
        <p:nvSpPr>
          <p:cNvPr id="6" name="TextBox 5"/>
          <p:cNvSpPr txBox="1"/>
          <p:nvPr/>
        </p:nvSpPr>
        <p:spPr>
          <a:xfrm>
            <a:off x="385234" y="1331467"/>
            <a:ext cx="2504270" cy="1077218"/>
          </a:xfrm>
          <a:prstGeom prst="rect">
            <a:avLst/>
          </a:prstGeom>
          <a:solidFill>
            <a:srgbClr val="FFC000"/>
          </a:solidFill>
          <a:ln w="19050">
            <a:solidFill>
              <a:schemeClr val="tx1"/>
            </a:solidFill>
          </a:ln>
        </p:spPr>
        <p:txBody>
          <a:bodyPr wrap="square" rtlCol="0">
            <a:spAutoFit/>
          </a:bodyPr>
          <a:lstStyle/>
          <a:p>
            <a:pPr algn="ctr"/>
            <a:r>
              <a:rPr lang="en-GB" sz="3200" dirty="0" smtClean="0"/>
              <a:t>WORK EXPERIENCE</a:t>
            </a:r>
            <a:endParaRPr lang="en-GB" sz="3200" dirty="0"/>
          </a:p>
        </p:txBody>
      </p:sp>
      <p:sp>
        <p:nvSpPr>
          <p:cNvPr id="7" name="TextBox 6"/>
          <p:cNvSpPr txBox="1"/>
          <p:nvPr/>
        </p:nvSpPr>
        <p:spPr>
          <a:xfrm>
            <a:off x="296334" y="3493075"/>
            <a:ext cx="2407558" cy="1077218"/>
          </a:xfrm>
          <a:prstGeom prst="rect">
            <a:avLst/>
          </a:prstGeom>
          <a:solidFill>
            <a:srgbClr val="B377BF"/>
          </a:solidFill>
          <a:ln w="19050">
            <a:solidFill>
              <a:schemeClr val="tx1"/>
            </a:solidFill>
          </a:ln>
        </p:spPr>
        <p:txBody>
          <a:bodyPr wrap="square" rtlCol="0">
            <a:spAutoFit/>
          </a:bodyPr>
          <a:lstStyle/>
          <a:p>
            <a:pPr algn="ctr"/>
            <a:r>
              <a:rPr lang="en-GB" sz="3200" dirty="0" smtClean="0"/>
              <a:t>PRACTICAL BASED</a:t>
            </a:r>
            <a:endParaRPr lang="en-GB" sz="3200" dirty="0"/>
          </a:p>
        </p:txBody>
      </p:sp>
      <p:sp>
        <p:nvSpPr>
          <p:cNvPr id="8" name="TextBox 7"/>
          <p:cNvSpPr txBox="1"/>
          <p:nvPr/>
        </p:nvSpPr>
        <p:spPr>
          <a:xfrm>
            <a:off x="3828747" y="3918237"/>
            <a:ext cx="2407558" cy="584775"/>
          </a:xfrm>
          <a:prstGeom prst="rect">
            <a:avLst/>
          </a:prstGeom>
          <a:solidFill>
            <a:srgbClr val="FFFF00"/>
          </a:solidFill>
          <a:ln w="19050">
            <a:solidFill>
              <a:schemeClr val="tx1"/>
            </a:solidFill>
          </a:ln>
        </p:spPr>
        <p:txBody>
          <a:bodyPr wrap="square" rtlCol="0">
            <a:spAutoFit/>
          </a:bodyPr>
          <a:lstStyle/>
          <a:p>
            <a:pPr algn="ctr"/>
            <a:r>
              <a:rPr lang="en-GB" sz="3200" dirty="0" smtClean="0"/>
              <a:t>WEB DESIGN</a:t>
            </a:r>
            <a:endParaRPr lang="en-GB" sz="3200" dirty="0"/>
          </a:p>
        </p:txBody>
      </p:sp>
      <p:sp>
        <p:nvSpPr>
          <p:cNvPr id="9" name="TextBox 8"/>
          <p:cNvSpPr txBox="1"/>
          <p:nvPr/>
        </p:nvSpPr>
        <p:spPr>
          <a:xfrm>
            <a:off x="6638906" y="4708781"/>
            <a:ext cx="2407558" cy="1077218"/>
          </a:xfrm>
          <a:prstGeom prst="rect">
            <a:avLst/>
          </a:prstGeom>
          <a:solidFill>
            <a:srgbClr val="FF0000"/>
          </a:solidFill>
          <a:ln w="19050">
            <a:solidFill>
              <a:schemeClr val="tx1"/>
            </a:solidFill>
          </a:ln>
        </p:spPr>
        <p:txBody>
          <a:bodyPr wrap="square" rtlCol="0">
            <a:spAutoFit/>
          </a:bodyPr>
          <a:lstStyle/>
          <a:p>
            <a:pPr algn="ctr"/>
            <a:r>
              <a:rPr lang="en-GB" sz="3200" dirty="0" smtClean="0"/>
              <a:t>RISK ASSESSING</a:t>
            </a:r>
            <a:endParaRPr lang="en-GB" sz="3200" dirty="0"/>
          </a:p>
        </p:txBody>
      </p:sp>
      <p:sp>
        <p:nvSpPr>
          <p:cNvPr id="10" name="TextBox 9"/>
          <p:cNvSpPr txBox="1"/>
          <p:nvPr/>
        </p:nvSpPr>
        <p:spPr>
          <a:xfrm>
            <a:off x="1934634" y="5306318"/>
            <a:ext cx="3094566" cy="1077218"/>
          </a:xfrm>
          <a:prstGeom prst="rect">
            <a:avLst/>
          </a:prstGeom>
          <a:solidFill>
            <a:schemeClr val="accent6">
              <a:lumMod val="60000"/>
              <a:lumOff val="40000"/>
            </a:schemeClr>
          </a:solidFill>
          <a:ln w="19050">
            <a:solidFill>
              <a:schemeClr val="tx1"/>
            </a:solidFill>
          </a:ln>
        </p:spPr>
        <p:txBody>
          <a:bodyPr wrap="square" rtlCol="0">
            <a:spAutoFit/>
          </a:bodyPr>
          <a:lstStyle/>
          <a:p>
            <a:r>
              <a:rPr lang="en-GB" sz="3200" dirty="0" smtClean="0"/>
              <a:t>WORKING WITH YOUNG PEOPLE</a:t>
            </a:r>
            <a:endParaRPr lang="en-GB" sz="3200" dirty="0"/>
          </a:p>
        </p:txBody>
      </p:sp>
      <p:sp>
        <p:nvSpPr>
          <p:cNvPr id="11" name="TextBox 10"/>
          <p:cNvSpPr txBox="1"/>
          <p:nvPr/>
        </p:nvSpPr>
        <p:spPr>
          <a:xfrm>
            <a:off x="6975698" y="3266760"/>
            <a:ext cx="3611337" cy="584775"/>
          </a:xfrm>
          <a:prstGeom prst="rect">
            <a:avLst/>
          </a:prstGeom>
          <a:solidFill>
            <a:srgbClr val="FFCCFF"/>
          </a:solidFill>
          <a:ln w="19050">
            <a:solidFill>
              <a:schemeClr val="tx1"/>
            </a:solidFill>
          </a:ln>
        </p:spPr>
        <p:txBody>
          <a:bodyPr wrap="square" rtlCol="0">
            <a:spAutoFit/>
          </a:bodyPr>
          <a:lstStyle/>
          <a:p>
            <a:pPr algn="ctr"/>
            <a:r>
              <a:rPr lang="en-GB" sz="3200" dirty="0" smtClean="0"/>
              <a:t>PROFESSIONALISM</a:t>
            </a:r>
            <a:endParaRPr lang="en-GB" sz="3200" dirty="0"/>
          </a:p>
        </p:txBody>
      </p:sp>
    </p:spTree>
    <p:extLst>
      <p:ext uri="{BB962C8B-B14F-4D97-AF65-F5344CB8AC3E}">
        <p14:creationId xmlns:p14="http://schemas.microsoft.com/office/powerpoint/2010/main" val="685207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714" y="203200"/>
            <a:ext cx="8596668" cy="1320800"/>
          </a:xfrm>
        </p:spPr>
        <p:txBody>
          <a:bodyPr>
            <a:normAutofit/>
          </a:bodyPr>
          <a:lstStyle/>
          <a:p>
            <a:r>
              <a:rPr lang="en-GB" sz="4800" b="1" dirty="0" smtClean="0">
                <a:solidFill>
                  <a:srgbClr val="0070C0"/>
                </a:solidFill>
              </a:rPr>
              <a:t>Benefits to Academic Staff</a:t>
            </a:r>
            <a:endParaRPr lang="en-GB" sz="4800" b="1" dirty="0">
              <a:solidFill>
                <a:srgbClr val="0070C0"/>
              </a:solidFill>
            </a:endParaRPr>
          </a:p>
        </p:txBody>
      </p:sp>
      <p:sp>
        <p:nvSpPr>
          <p:cNvPr id="3" name="Content Placeholder 2"/>
          <p:cNvSpPr>
            <a:spLocks noGrp="1"/>
          </p:cNvSpPr>
          <p:nvPr>
            <p:ph idx="1"/>
          </p:nvPr>
        </p:nvSpPr>
        <p:spPr>
          <a:xfrm>
            <a:off x="711200" y="1468120"/>
            <a:ext cx="8783320" cy="5562599"/>
          </a:xfrm>
        </p:spPr>
        <p:txBody>
          <a:bodyPr>
            <a:normAutofit/>
          </a:bodyPr>
          <a:lstStyle/>
          <a:p>
            <a:r>
              <a:rPr lang="en-GB" sz="2400" dirty="0" smtClean="0"/>
              <a:t>The student interns produced work of a sufficient standard to be used for the </a:t>
            </a:r>
            <a:r>
              <a:rPr lang="en-GB" sz="2400" dirty="0" err="1" smtClean="0"/>
              <a:t>CfA</a:t>
            </a:r>
            <a:r>
              <a:rPr lang="en-GB" sz="2400" dirty="0" smtClean="0"/>
              <a:t> programme</a:t>
            </a:r>
          </a:p>
          <a:p>
            <a:r>
              <a:rPr lang="en-GB" sz="2400" dirty="0" smtClean="0"/>
              <a:t>The quantity, quality and level of the work produced easily surpassed our expectations</a:t>
            </a:r>
          </a:p>
          <a:p>
            <a:r>
              <a:rPr lang="en-GB" sz="2400" dirty="0" smtClean="0"/>
              <a:t>The output of work could not have been achieved by the academic staff alone in the timescale</a:t>
            </a:r>
          </a:p>
          <a:p>
            <a:r>
              <a:rPr lang="en-GB" sz="2400" dirty="0" smtClean="0"/>
              <a:t>The student interns gave a different insight and alternative view to our overall project   </a:t>
            </a:r>
          </a:p>
        </p:txBody>
      </p:sp>
    </p:spTree>
    <p:extLst>
      <p:ext uri="{BB962C8B-B14F-4D97-AF65-F5344CB8AC3E}">
        <p14:creationId xmlns:p14="http://schemas.microsoft.com/office/powerpoint/2010/main" val="20087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714" y="203200"/>
            <a:ext cx="8596668" cy="1320800"/>
          </a:xfrm>
        </p:spPr>
        <p:txBody>
          <a:bodyPr>
            <a:normAutofit/>
          </a:bodyPr>
          <a:lstStyle/>
          <a:p>
            <a:pPr algn="ctr"/>
            <a:r>
              <a:rPr lang="en-GB" sz="4800" b="1" dirty="0" smtClean="0">
                <a:solidFill>
                  <a:srgbClr val="0070C0"/>
                </a:solidFill>
              </a:rPr>
              <a:t>    Benefits to University</a:t>
            </a:r>
            <a:endParaRPr lang="en-GB" sz="4800" b="1" dirty="0">
              <a:solidFill>
                <a:srgbClr val="0070C0"/>
              </a:solidFill>
            </a:endParaRPr>
          </a:p>
        </p:txBody>
      </p:sp>
      <p:sp>
        <p:nvSpPr>
          <p:cNvPr id="3" name="Content Placeholder 2"/>
          <p:cNvSpPr>
            <a:spLocks noGrp="1"/>
          </p:cNvSpPr>
          <p:nvPr>
            <p:ph idx="1"/>
          </p:nvPr>
        </p:nvSpPr>
        <p:spPr>
          <a:xfrm>
            <a:off x="711200" y="1437640"/>
            <a:ext cx="8783320" cy="5562599"/>
          </a:xfrm>
        </p:spPr>
        <p:txBody>
          <a:bodyPr>
            <a:normAutofit/>
          </a:bodyPr>
          <a:lstStyle/>
          <a:p>
            <a:r>
              <a:rPr lang="en-GB" sz="2400" dirty="0" smtClean="0"/>
              <a:t>The projects provide a great opportunity to support   </a:t>
            </a:r>
            <a:r>
              <a:rPr lang="en-GB" sz="2400" dirty="0"/>
              <a:t>academic </a:t>
            </a:r>
            <a:r>
              <a:rPr lang="en-GB" sz="2400" dirty="0" smtClean="0"/>
              <a:t>staff in their work</a:t>
            </a:r>
          </a:p>
          <a:p>
            <a:r>
              <a:rPr lang="en-GB" sz="2400" dirty="0" smtClean="0"/>
              <a:t>The projects can enhance </a:t>
            </a:r>
            <a:r>
              <a:rPr lang="en-GB" sz="2400" dirty="0"/>
              <a:t>the academic experience </a:t>
            </a:r>
            <a:r>
              <a:rPr lang="en-GB" sz="2400" dirty="0" smtClean="0"/>
              <a:t>and employability for </a:t>
            </a:r>
            <a:r>
              <a:rPr lang="en-GB" sz="2400" dirty="0"/>
              <a:t>students</a:t>
            </a:r>
          </a:p>
          <a:p>
            <a:r>
              <a:rPr lang="en-GB" sz="2400" dirty="0"/>
              <a:t>Potential for </a:t>
            </a:r>
            <a:r>
              <a:rPr lang="en-GB" sz="2400" dirty="0" smtClean="0"/>
              <a:t>a positive </a:t>
            </a:r>
            <a:r>
              <a:rPr lang="en-GB" sz="2400" dirty="0"/>
              <a:t>contribution to student-staff partnership/engagement at LJMU</a:t>
            </a:r>
          </a:p>
          <a:p>
            <a:r>
              <a:rPr lang="en-GB" sz="2400" dirty="0" smtClean="0"/>
              <a:t>Opportunity for cross University networking </a:t>
            </a:r>
          </a:p>
        </p:txBody>
      </p:sp>
    </p:spTree>
    <p:extLst>
      <p:ext uri="{BB962C8B-B14F-4D97-AF65-F5344CB8AC3E}">
        <p14:creationId xmlns:p14="http://schemas.microsoft.com/office/powerpoint/2010/main" val="343863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                </a:t>
            </a:r>
            <a:endParaRPr lang="en-GB" sz="4800" b="1" dirty="0">
              <a:solidFill>
                <a:srgbClr val="0070C0"/>
              </a:solidFill>
            </a:endParaRPr>
          </a:p>
        </p:txBody>
      </p:sp>
      <p:sp>
        <p:nvSpPr>
          <p:cNvPr id="3" name="Content Placeholder 2"/>
          <p:cNvSpPr>
            <a:spLocks noGrp="1"/>
          </p:cNvSpPr>
          <p:nvPr>
            <p:ph idx="1"/>
          </p:nvPr>
        </p:nvSpPr>
        <p:spPr>
          <a:xfrm>
            <a:off x="309034" y="1960880"/>
            <a:ext cx="9952566" cy="4795519"/>
          </a:xfrm>
        </p:spPr>
        <p:txBody>
          <a:bodyPr>
            <a:normAutofit/>
          </a:bodyPr>
          <a:lstStyle/>
          <a:p>
            <a:pPr marL="0" indent="0">
              <a:buNone/>
            </a:pPr>
            <a:r>
              <a:rPr lang="en-GB" sz="2400" dirty="0" smtClean="0"/>
              <a:t>                 </a:t>
            </a:r>
          </a:p>
          <a:p>
            <a:pPr marL="0" indent="0">
              <a:buNone/>
            </a:pPr>
            <a:endParaRPr lang="en-GB" sz="2400" dirty="0"/>
          </a:p>
          <a:p>
            <a:pPr marL="0" indent="0" algn="ctr">
              <a:buNone/>
            </a:pPr>
            <a:r>
              <a:rPr lang="en-GB" sz="4000" b="1" dirty="0" smtClean="0"/>
              <a:t>Expected Changes for 2015</a:t>
            </a:r>
          </a:p>
        </p:txBody>
      </p:sp>
    </p:spTree>
    <p:extLst>
      <p:ext uri="{BB962C8B-B14F-4D97-AF65-F5344CB8AC3E}">
        <p14:creationId xmlns:p14="http://schemas.microsoft.com/office/powerpoint/2010/main" val="3346553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714" y="203200"/>
            <a:ext cx="8596668" cy="1320800"/>
          </a:xfrm>
        </p:spPr>
        <p:txBody>
          <a:bodyPr>
            <a:normAutofit fontScale="90000"/>
          </a:bodyPr>
          <a:lstStyle/>
          <a:p>
            <a:r>
              <a:rPr lang="en-GB" sz="4800" b="1" dirty="0" smtClean="0">
                <a:solidFill>
                  <a:srgbClr val="0070C0"/>
                </a:solidFill>
              </a:rPr>
              <a:t>        Expected Changes for 2015</a:t>
            </a:r>
            <a:endParaRPr lang="en-GB" sz="4800" b="1" dirty="0">
              <a:solidFill>
                <a:srgbClr val="0070C0"/>
              </a:solidFill>
            </a:endParaRPr>
          </a:p>
        </p:txBody>
      </p:sp>
      <p:sp>
        <p:nvSpPr>
          <p:cNvPr id="3" name="Content Placeholder 2"/>
          <p:cNvSpPr>
            <a:spLocks noGrp="1"/>
          </p:cNvSpPr>
          <p:nvPr>
            <p:ph idx="1"/>
          </p:nvPr>
        </p:nvSpPr>
        <p:spPr>
          <a:xfrm>
            <a:off x="711200" y="1397000"/>
            <a:ext cx="8783320" cy="5562599"/>
          </a:xfrm>
        </p:spPr>
        <p:txBody>
          <a:bodyPr>
            <a:normAutofit/>
          </a:bodyPr>
          <a:lstStyle/>
          <a:p>
            <a:r>
              <a:rPr lang="en-GB" sz="2800" dirty="0" smtClean="0"/>
              <a:t>Extended application and recruitment period</a:t>
            </a:r>
          </a:p>
          <a:p>
            <a:r>
              <a:rPr lang="en-GB" sz="2800" dirty="0" smtClean="0"/>
              <a:t>Additional guidance for staff and students</a:t>
            </a:r>
          </a:p>
          <a:p>
            <a:r>
              <a:rPr lang="en-GB" sz="2800" dirty="0" smtClean="0"/>
              <a:t>Extended induction and support processes</a:t>
            </a:r>
          </a:p>
          <a:p>
            <a:r>
              <a:rPr lang="en-GB" sz="2800" dirty="0" smtClean="0"/>
              <a:t>Development of webpages and mechanisms for dissemination</a:t>
            </a:r>
          </a:p>
          <a:p>
            <a:endParaRPr lang="en-GB" sz="2400" dirty="0" smtClean="0"/>
          </a:p>
          <a:p>
            <a:endParaRPr lang="en-GB" sz="2400" dirty="0" smtClean="0"/>
          </a:p>
          <a:p>
            <a:endParaRPr lang="en-GB" sz="2400" dirty="0" smtClean="0"/>
          </a:p>
        </p:txBody>
      </p:sp>
    </p:spTree>
    <p:extLst>
      <p:ext uri="{BB962C8B-B14F-4D97-AF65-F5344CB8AC3E}">
        <p14:creationId xmlns:p14="http://schemas.microsoft.com/office/powerpoint/2010/main" val="2659698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                Contents</a:t>
            </a:r>
            <a:endParaRPr lang="en-GB" sz="4800" b="1" dirty="0">
              <a:solidFill>
                <a:srgbClr val="0070C0"/>
              </a:solidFill>
            </a:endParaRPr>
          </a:p>
        </p:txBody>
      </p:sp>
      <p:sp>
        <p:nvSpPr>
          <p:cNvPr id="3" name="Content Placeholder 2"/>
          <p:cNvSpPr>
            <a:spLocks noGrp="1"/>
          </p:cNvSpPr>
          <p:nvPr>
            <p:ph idx="1"/>
          </p:nvPr>
        </p:nvSpPr>
        <p:spPr>
          <a:xfrm>
            <a:off x="309034" y="1960880"/>
            <a:ext cx="9952566" cy="4795519"/>
          </a:xfrm>
        </p:spPr>
        <p:txBody>
          <a:bodyPr>
            <a:normAutofit fontScale="92500" lnSpcReduction="20000"/>
          </a:bodyPr>
          <a:lstStyle/>
          <a:p>
            <a:r>
              <a:rPr lang="en-GB" sz="3200" dirty="0"/>
              <a:t>Overview of the Summer Curriculum </a:t>
            </a:r>
            <a:r>
              <a:rPr lang="en-GB" sz="3200" dirty="0" smtClean="0"/>
              <a:t>Enhancement Student Internships</a:t>
            </a:r>
          </a:p>
          <a:p>
            <a:r>
              <a:rPr lang="en-GB" sz="3200" dirty="0" smtClean="0"/>
              <a:t>Introduction </a:t>
            </a:r>
            <a:r>
              <a:rPr lang="en-GB" sz="3200" dirty="0"/>
              <a:t>to Chemistry for All (</a:t>
            </a:r>
            <a:r>
              <a:rPr lang="en-GB" sz="3200" dirty="0" err="1"/>
              <a:t>CfA</a:t>
            </a:r>
            <a:r>
              <a:rPr lang="en-GB" sz="3200" dirty="0"/>
              <a:t>) </a:t>
            </a:r>
            <a:r>
              <a:rPr lang="en-GB" sz="3200" dirty="0" smtClean="0"/>
              <a:t>Project</a:t>
            </a:r>
          </a:p>
          <a:p>
            <a:r>
              <a:rPr lang="en-GB" sz="3200" dirty="0" smtClean="0"/>
              <a:t>Aims of the Student Intern Project</a:t>
            </a:r>
          </a:p>
          <a:p>
            <a:r>
              <a:rPr lang="en-GB" sz="3200" dirty="0" smtClean="0"/>
              <a:t>Operation and Management of the Student Intern Project</a:t>
            </a:r>
          </a:p>
          <a:p>
            <a:r>
              <a:rPr lang="en-GB" sz="3200" dirty="0" smtClean="0"/>
              <a:t>Project Outcomes</a:t>
            </a:r>
          </a:p>
          <a:p>
            <a:r>
              <a:rPr lang="en-GB" sz="3200" dirty="0" smtClean="0"/>
              <a:t>Benefits of the Student Intern Project</a:t>
            </a:r>
          </a:p>
          <a:p>
            <a:r>
              <a:rPr lang="en-GB" sz="3200" dirty="0" smtClean="0"/>
              <a:t>Expected changes to the Scheme for 2015</a:t>
            </a:r>
          </a:p>
          <a:p>
            <a:r>
              <a:rPr lang="en-GB" sz="3200" dirty="0" smtClean="0"/>
              <a:t>Acknowledgements</a:t>
            </a:r>
          </a:p>
          <a:p>
            <a:endParaRPr lang="en-GB" sz="3200" dirty="0" smtClean="0"/>
          </a:p>
        </p:txBody>
      </p:sp>
    </p:spTree>
    <p:extLst>
      <p:ext uri="{BB962C8B-B14F-4D97-AF65-F5344CB8AC3E}">
        <p14:creationId xmlns:p14="http://schemas.microsoft.com/office/powerpoint/2010/main" val="2733019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714" y="203200"/>
            <a:ext cx="8596668" cy="1320800"/>
          </a:xfrm>
        </p:spPr>
        <p:txBody>
          <a:bodyPr>
            <a:normAutofit/>
          </a:bodyPr>
          <a:lstStyle/>
          <a:p>
            <a:r>
              <a:rPr lang="en-GB" sz="4800" b="1" dirty="0" smtClean="0">
                <a:solidFill>
                  <a:srgbClr val="0070C0"/>
                </a:solidFill>
              </a:rPr>
              <a:t>         Acknowledgements</a:t>
            </a:r>
            <a:endParaRPr lang="en-GB" sz="4800" b="1" dirty="0">
              <a:solidFill>
                <a:srgbClr val="0070C0"/>
              </a:solidFill>
            </a:endParaRPr>
          </a:p>
        </p:txBody>
      </p:sp>
      <p:sp>
        <p:nvSpPr>
          <p:cNvPr id="3" name="Content Placeholder 2"/>
          <p:cNvSpPr>
            <a:spLocks noGrp="1"/>
          </p:cNvSpPr>
          <p:nvPr>
            <p:ph idx="1"/>
          </p:nvPr>
        </p:nvSpPr>
        <p:spPr>
          <a:xfrm>
            <a:off x="711200" y="1397000"/>
            <a:ext cx="8783320" cy="5562599"/>
          </a:xfrm>
        </p:spPr>
        <p:txBody>
          <a:bodyPr>
            <a:normAutofit/>
          </a:bodyPr>
          <a:lstStyle/>
          <a:p>
            <a:r>
              <a:rPr lang="en-GB" sz="2400" dirty="0" smtClean="0"/>
              <a:t>University Funding</a:t>
            </a:r>
          </a:p>
          <a:p>
            <a:r>
              <a:rPr lang="en-GB" sz="2400" dirty="0" smtClean="0"/>
              <a:t>Student Interns (Lisa Miller, L5 Forensic Science ; Joe </a:t>
            </a:r>
            <a:r>
              <a:rPr lang="en-GB" sz="2400" dirty="0" err="1" smtClean="0"/>
              <a:t>Gayner</a:t>
            </a:r>
            <a:r>
              <a:rPr lang="en-GB" sz="2400" dirty="0" smtClean="0"/>
              <a:t>, L5 </a:t>
            </a:r>
            <a:r>
              <a:rPr lang="en-GB" sz="2400" dirty="0" err="1" smtClean="0"/>
              <a:t>MPharm</a:t>
            </a:r>
            <a:r>
              <a:rPr lang="en-GB" sz="2400" dirty="0" smtClean="0"/>
              <a:t>)</a:t>
            </a:r>
          </a:p>
          <a:p>
            <a:r>
              <a:rPr lang="en-GB" sz="2400" dirty="0" err="1" smtClean="0"/>
              <a:t>CfA</a:t>
            </a:r>
            <a:r>
              <a:rPr lang="en-GB" sz="2400" dirty="0" smtClean="0"/>
              <a:t> Team (Dr Andrea </a:t>
            </a:r>
            <a:r>
              <a:rPr lang="en-GB" sz="2400" dirty="0" err="1" smtClean="0"/>
              <a:t>Mallaburn</a:t>
            </a:r>
            <a:r>
              <a:rPr lang="en-GB" sz="2400" dirty="0" smtClean="0"/>
              <a:t>, TEPL ; Paul Ireland, Student Recruitment and Admissions)</a:t>
            </a:r>
          </a:p>
          <a:p>
            <a:endParaRPr lang="en-GB" sz="2400" dirty="0" smtClean="0"/>
          </a:p>
        </p:txBody>
      </p:sp>
    </p:spTree>
    <p:extLst>
      <p:ext uri="{BB962C8B-B14F-4D97-AF65-F5344CB8AC3E}">
        <p14:creationId xmlns:p14="http://schemas.microsoft.com/office/powerpoint/2010/main" val="2541556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                </a:t>
            </a:r>
            <a:endParaRPr lang="en-GB" sz="4800" b="1" dirty="0">
              <a:solidFill>
                <a:srgbClr val="0070C0"/>
              </a:solidFill>
            </a:endParaRPr>
          </a:p>
        </p:txBody>
      </p:sp>
      <p:sp>
        <p:nvSpPr>
          <p:cNvPr id="3" name="Content Placeholder 2"/>
          <p:cNvSpPr>
            <a:spLocks noGrp="1"/>
          </p:cNvSpPr>
          <p:nvPr>
            <p:ph idx="1"/>
          </p:nvPr>
        </p:nvSpPr>
        <p:spPr>
          <a:xfrm>
            <a:off x="309034" y="1960880"/>
            <a:ext cx="9952566" cy="4795519"/>
          </a:xfrm>
        </p:spPr>
        <p:txBody>
          <a:bodyPr>
            <a:normAutofit/>
          </a:bodyPr>
          <a:lstStyle/>
          <a:p>
            <a:pPr marL="0" indent="0">
              <a:buNone/>
            </a:pPr>
            <a:r>
              <a:rPr lang="en-GB" sz="2400" dirty="0" smtClean="0"/>
              <a:t>                 </a:t>
            </a:r>
          </a:p>
          <a:p>
            <a:pPr marL="0" indent="0">
              <a:buNone/>
            </a:pPr>
            <a:endParaRPr lang="en-GB" sz="2400" dirty="0"/>
          </a:p>
          <a:p>
            <a:pPr marL="0" indent="0" algn="ctr">
              <a:buNone/>
            </a:pPr>
            <a:r>
              <a:rPr lang="en-GB" sz="3200" b="1" dirty="0" smtClean="0"/>
              <a:t>Any Questions</a:t>
            </a:r>
          </a:p>
        </p:txBody>
      </p:sp>
    </p:spTree>
    <p:extLst>
      <p:ext uri="{BB962C8B-B14F-4D97-AF65-F5344CB8AC3E}">
        <p14:creationId xmlns:p14="http://schemas.microsoft.com/office/powerpoint/2010/main" val="2046149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                </a:t>
            </a:r>
            <a:endParaRPr lang="en-GB" sz="4800" b="1" dirty="0">
              <a:solidFill>
                <a:srgbClr val="0070C0"/>
              </a:solidFill>
            </a:endParaRPr>
          </a:p>
        </p:txBody>
      </p:sp>
      <p:sp>
        <p:nvSpPr>
          <p:cNvPr id="3" name="Content Placeholder 2"/>
          <p:cNvSpPr>
            <a:spLocks noGrp="1"/>
          </p:cNvSpPr>
          <p:nvPr>
            <p:ph idx="1"/>
          </p:nvPr>
        </p:nvSpPr>
        <p:spPr>
          <a:xfrm>
            <a:off x="309034" y="1960880"/>
            <a:ext cx="9952566" cy="4795519"/>
          </a:xfrm>
        </p:spPr>
        <p:txBody>
          <a:bodyPr>
            <a:normAutofit/>
          </a:bodyPr>
          <a:lstStyle/>
          <a:p>
            <a:pPr marL="0" indent="0">
              <a:buNone/>
            </a:pPr>
            <a:r>
              <a:rPr lang="en-GB" sz="2400" dirty="0" smtClean="0"/>
              <a:t>                 </a:t>
            </a:r>
          </a:p>
          <a:p>
            <a:pPr marL="0" indent="0">
              <a:buNone/>
            </a:pPr>
            <a:endParaRPr lang="en-GB" sz="2400" dirty="0"/>
          </a:p>
          <a:p>
            <a:pPr marL="0" indent="0" algn="ctr">
              <a:buNone/>
            </a:pPr>
            <a:r>
              <a:rPr lang="en-GB" sz="3200" b="1" dirty="0" smtClean="0"/>
              <a:t>Overview of Summer Curriculum </a:t>
            </a:r>
          </a:p>
          <a:p>
            <a:pPr marL="0" indent="0" algn="ctr">
              <a:buNone/>
            </a:pPr>
            <a:r>
              <a:rPr lang="en-GB" sz="3200" b="1" dirty="0" smtClean="0"/>
              <a:t>Enhancement Student Internships</a:t>
            </a:r>
          </a:p>
        </p:txBody>
      </p:sp>
    </p:spTree>
    <p:extLst>
      <p:ext uri="{BB962C8B-B14F-4D97-AF65-F5344CB8AC3E}">
        <p14:creationId xmlns:p14="http://schemas.microsoft.com/office/powerpoint/2010/main" val="222341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714" y="203200"/>
            <a:ext cx="8596668" cy="1320800"/>
          </a:xfrm>
        </p:spPr>
        <p:txBody>
          <a:bodyPr>
            <a:normAutofit/>
          </a:bodyPr>
          <a:lstStyle/>
          <a:p>
            <a:r>
              <a:rPr lang="en-GB" sz="4800" b="1" dirty="0" smtClean="0">
                <a:solidFill>
                  <a:srgbClr val="0070C0"/>
                </a:solidFill>
              </a:rPr>
              <a:t>                Overview</a:t>
            </a:r>
            <a:endParaRPr lang="en-GB" sz="4800" b="1" dirty="0">
              <a:solidFill>
                <a:srgbClr val="0070C0"/>
              </a:solidFill>
            </a:endParaRPr>
          </a:p>
        </p:txBody>
      </p:sp>
      <p:sp>
        <p:nvSpPr>
          <p:cNvPr id="3" name="Content Placeholder 2"/>
          <p:cNvSpPr>
            <a:spLocks noGrp="1"/>
          </p:cNvSpPr>
          <p:nvPr>
            <p:ph idx="1"/>
          </p:nvPr>
        </p:nvSpPr>
        <p:spPr>
          <a:xfrm>
            <a:off x="711200" y="1468120"/>
            <a:ext cx="8783320" cy="5562599"/>
          </a:xfrm>
        </p:spPr>
        <p:txBody>
          <a:bodyPr>
            <a:normAutofit fontScale="92500" lnSpcReduction="10000"/>
          </a:bodyPr>
          <a:lstStyle/>
          <a:p>
            <a:r>
              <a:rPr lang="en-GB" sz="2800" dirty="0" smtClean="0"/>
              <a:t>Funded from Office of Vice Chancellor and Pro-Vice Chancellor (Education)</a:t>
            </a:r>
          </a:p>
          <a:p>
            <a:r>
              <a:rPr lang="en-GB" sz="2800" dirty="0" smtClean="0"/>
              <a:t>Expectation that projects would have an output in terms of curriculum enhancement and student experience </a:t>
            </a:r>
          </a:p>
          <a:p>
            <a:r>
              <a:rPr lang="en-GB" sz="2800" dirty="0" smtClean="0"/>
              <a:t>Competitive process to apply for Student Internships</a:t>
            </a:r>
          </a:p>
          <a:p>
            <a:r>
              <a:rPr lang="en-GB" sz="2800" dirty="0" smtClean="0"/>
              <a:t>Trial phase of 17 projects across the University funded in 2014</a:t>
            </a:r>
          </a:p>
          <a:p>
            <a:r>
              <a:rPr lang="en-GB" sz="2800" dirty="0" smtClean="0"/>
              <a:t>Student intern was an </a:t>
            </a:r>
            <a:r>
              <a:rPr lang="en-GB" sz="2800" dirty="0"/>
              <a:t>LJMU employee for </a:t>
            </a:r>
            <a:r>
              <a:rPr lang="en-GB" sz="2800" dirty="0" smtClean="0"/>
              <a:t>the duration </a:t>
            </a:r>
            <a:r>
              <a:rPr lang="en-GB" sz="2800" dirty="0"/>
              <a:t>of the project</a:t>
            </a:r>
          </a:p>
          <a:p>
            <a:r>
              <a:rPr lang="en-GB" sz="2800" dirty="0" smtClean="0"/>
              <a:t>Length of the projects varied between 4-10 weeks</a:t>
            </a:r>
          </a:p>
          <a:p>
            <a:r>
              <a:rPr lang="en-GB" sz="2800" dirty="0" smtClean="0"/>
              <a:t>Induction and Feedback process</a:t>
            </a:r>
          </a:p>
          <a:p>
            <a:pPr marL="0" indent="0">
              <a:buNone/>
            </a:pPr>
            <a:r>
              <a:rPr lang="en-GB" sz="2400" dirty="0" smtClean="0"/>
              <a:t>  </a:t>
            </a:r>
          </a:p>
        </p:txBody>
      </p:sp>
    </p:spTree>
    <p:extLst>
      <p:ext uri="{BB962C8B-B14F-4D97-AF65-F5344CB8AC3E}">
        <p14:creationId xmlns:p14="http://schemas.microsoft.com/office/powerpoint/2010/main" val="37315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                </a:t>
            </a:r>
            <a:endParaRPr lang="en-GB" sz="4800" b="1" dirty="0">
              <a:solidFill>
                <a:srgbClr val="0070C0"/>
              </a:solidFill>
            </a:endParaRPr>
          </a:p>
        </p:txBody>
      </p:sp>
      <p:sp>
        <p:nvSpPr>
          <p:cNvPr id="3" name="Content Placeholder 2"/>
          <p:cNvSpPr>
            <a:spLocks noGrp="1"/>
          </p:cNvSpPr>
          <p:nvPr>
            <p:ph idx="1"/>
          </p:nvPr>
        </p:nvSpPr>
        <p:spPr>
          <a:xfrm>
            <a:off x="309034" y="1960880"/>
            <a:ext cx="9952566" cy="4795519"/>
          </a:xfrm>
        </p:spPr>
        <p:txBody>
          <a:bodyPr>
            <a:normAutofit/>
          </a:bodyPr>
          <a:lstStyle/>
          <a:p>
            <a:pPr marL="0" indent="0">
              <a:buNone/>
            </a:pPr>
            <a:r>
              <a:rPr lang="en-GB" sz="2400" dirty="0" smtClean="0"/>
              <a:t>                 </a:t>
            </a:r>
          </a:p>
          <a:p>
            <a:pPr marL="0" indent="0">
              <a:buNone/>
            </a:pPr>
            <a:endParaRPr lang="en-GB" sz="2400" dirty="0"/>
          </a:p>
          <a:p>
            <a:pPr marL="0" indent="0" algn="ctr">
              <a:buNone/>
            </a:pPr>
            <a:r>
              <a:rPr lang="en-GB" sz="3200" b="1" dirty="0" smtClean="0"/>
              <a:t>Introduction to the Chemistry for All (</a:t>
            </a:r>
            <a:r>
              <a:rPr lang="en-GB" sz="3200" b="1" dirty="0" err="1" smtClean="0"/>
              <a:t>CfA</a:t>
            </a:r>
            <a:r>
              <a:rPr lang="en-GB" sz="3200" b="1" dirty="0" smtClean="0"/>
              <a:t>) Project</a:t>
            </a:r>
          </a:p>
        </p:txBody>
      </p:sp>
    </p:spTree>
    <p:extLst>
      <p:ext uri="{BB962C8B-B14F-4D97-AF65-F5344CB8AC3E}">
        <p14:creationId xmlns:p14="http://schemas.microsoft.com/office/powerpoint/2010/main" val="92687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Introduction</a:t>
            </a:r>
            <a:endParaRPr lang="en-GB" sz="4800" b="1" dirty="0">
              <a:solidFill>
                <a:srgbClr val="0070C0"/>
              </a:solidFill>
            </a:endParaRPr>
          </a:p>
        </p:txBody>
      </p:sp>
      <p:sp>
        <p:nvSpPr>
          <p:cNvPr id="3" name="Content Placeholder 2"/>
          <p:cNvSpPr>
            <a:spLocks noGrp="1"/>
          </p:cNvSpPr>
          <p:nvPr>
            <p:ph idx="1"/>
          </p:nvPr>
        </p:nvSpPr>
        <p:spPr>
          <a:xfrm>
            <a:off x="309034" y="1539240"/>
            <a:ext cx="6371166" cy="5562599"/>
          </a:xfrm>
        </p:spPr>
        <p:txBody>
          <a:bodyPr>
            <a:normAutofit lnSpcReduction="10000"/>
          </a:bodyPr>
          <a:lstStyle/>
          <a:p>
            <a:r>
              <a:rPr lang="en-GB" sz="2400" dirty="0" smtClean="0"/>
              <a:t>Five year National Programme funded (£1 million) by the Royal Society of Chemistry</a:t>
            </a:r>
          </a:p>
          <a:p>
            <a:r>
              <a:rPr lang="en-GB" sz="2400" dirty="0" smtClean="0"/>
              <a:t>LJMU </a:t>
            </a:r>
            <a:r>
              <a:rPr lang="en-GB" sz="2400" dirty="0" err="1" smtClean="0"/>
              <a:t>CfA</a:t>
            </a:r>
            <a:r>
              <a:rPr lang="en-GB" sz="2400" dirty="0" smtClean="0"/>
              <a:t> team will be working with Chemistry Departments in Four other HE institutions to deliver Chemistry Outreach Activities in selected schools  </a:t>
            </a:r>
          </a:p>
          <a:p>
            <a:r>
              <a:rPr lang="en-GB" sz="2400" dirty="0"/>
              <a:t>A</a:t>
            </a:r>
            <a:r>
              <a:rPr lang="en-GB" sz="2400" dirty="0" smtClean="0"/>
              <a:t> team from the Institute of Education are carrying out the social science research to explore </a:t>
            </a:r>
            <a:r>
              <a:rPr lang="en-GB" sz="2400" dirty="0"/>
              <a:t>the barriers to a more representative undergraduate Chemistry  population</a:t>
            </a:r>
          </a:p>
          <a:p>
            <a:r>
              <a:rPr lang="en-GB" sz="2400" dirty="0" smtClean="0"/>
              <a:t>The longitudinal nature is a unique feature of the project</a:t>
            </a:r>
          </a:p>
          <a:p>
            <a:pPr marL="0" indent="0">
              <a:buNone/>
            </a:pPr>
            <a:r>
              <a:rPr lang="en-GB" sz="240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167" y="3985259"/>
            <a:ext cx="3338686" cy="260667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166" y="975995"/>
            <a:ext cx="3200833" cy="24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54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Introduction</a:t>
            </a:r>
            <a:endParaRPr lang="en-GB" sz="4800" b="1" dirty="0">
              <a:solidFill>
                <a:srgbClr val="0070C0"/>
              </a:solidFill>
            </a:endParaRPr>
          </a:p>
        </p:txBody>
      </p:sp>
      <p:sp>
        <p:nvSpPr>
          <p:cNvPr id="3" name="Content Placeholder 2"/>
          <p:cNvSpPr>
            <a:spLocks noGrp="1"/>
          </p:cNvSpPr>
          <p:nvPr>
            <p:ph idx="1"/>
          </p:nvPr>
        </p:nvSpPr>
        <p:spPr>
          <a:xfrm>
            <a:off x="309034" y="1529080"/>
            <a:ext cx="6371166" cy="5562599"/>
          </a:xfrm>
        </p:spPr>
        <p:txBody>
          <a:bodyPr>
            <a:normAutofit fontScale="92500" lnSpcReduction="10000"/>
          </a:bodyPr>
          <a:lstStyle/>
          <a:p>
            <a:r>
              <a:rPr lang="en-GB" sz="2400" dirty="0"/>
              <a:t>A cross University project involving two School (PBS, TEPL) and a Professional Services Team (Student Recruitment and Admissions) </a:t>
            </a:r>
          </a:p>
          <a:p>
            <a:r>
              <a:rPr lang="en-GB" sz="2400" dirty="0" smtClean="0"/>
              <a:t>LJMU </a:t>
            </a:r>
            <a:r>
              <a:rPr lang="en-GB" sz="2400" dirty="0" err="1" smtClean="0"/>
              <a:t>CfA</a:t>
            </a:r>
            <a:r>
              <a:rPr lang="en-GB" sz="2400" dirty="0" smtClean="0"/>
              <a:t> team will be working with six local schools to provide stimulating interventions in Chemistry for pupils to raise their motivation and aspirations</a:t>
            </a:r>
          </a:p>
          <a:p>
            <a:r>
              <a:rPr lang="en-GB" sz="2400" dirty="0" smtClean="0"/>
              <a:t>We had </a:t>
            </a:r>
            <a:r>
              <a:rPr lang="en-GB" sz="2400" dirty="0"/>
              <a:t>devised a </a:t>
            </a:r>
            <a:r>
              <a:rPr lang="en-GB" sz="2400" dirty="0" smtClean="0"/>
              <a:t>programme of planned activities </a:t>
            </a:r>
            <a:r>
              <a:rPr lang="en-GB" sz="2400" dirty="0"/>
              <a:t>and experiments for </a:t>
            </a:r>
            <a:r>
              <a:rPr lang="en-GB" sz="2400" dirty="0" smtClean="0"/>
              <a:t>the Year 8-12 cohorts of pupils in the </a:t>
            </a:r>
            <a:r>
              <a:rPr lang="en-GB" sz="2400" dirty="0" err="1" smtClean="0"/>
              <a:t>CfA</a:t>
            </a:r>
            <a:r>
              <a:rPr lang="en-GB" sz="2400" dirty="0" smtClean="0"/>
              <a:t> project </a:t>
            </a:r>
          </a:p>
          <a:p>
            <a:r>
              <a:rPr lang="en-GB" sz="2400" dirty="0" smtClean="0"/>
              <a:t>We had </a:t>
            </a:r>
            <a:r>
              <a:rPr lang="en-GB" sz="2400" i="1" u="sng" dirty="0" smtClean="0"/>
              <a:t>not</a:t>
            </a:r>
            <a:r>
              <a:rPr lang="en-GB" sz="2400" u="sng" dirty="0" smtClean="0"/>
              <a:t> </a:t>
            </a:r>
            <a:r>
              <a:rPr lang="en-GB" sz="2400" i="1" u="sng" dirty="0" smtClean="0"/>
              <a:t>yet</a:t>
            </a:r>
            <a:r>
              <a:rPr lang="en-GB" sz="2400" u="sng" dirty="0" smtClean="0"/>
              <a:t> </a:t>
            </a:r>
            <a:r>
              <a:rPr lang="en-GB" sz="2400" dirty="0" smtClean="0"/>
              <a:t>developed the resources or fully tested the activities for the first year of the </a:t>
            </a:r>
            <a:r>
              <a:rPr lang="en-GB" sz="2400" dirty="0" err="1" smtClean="0"/>
              <a:t>CfA</a:t>
            </a:r>
            <a:r>
              <a:rPr lang="en-GB" sz="2400" dirty="0" smtClean="0"/>
              <a:t> programme that started in September 2014</a:t>
            </a:r>
          </a:p>
          <a:p>
            <a:pPr marL="0" indent="0">
              <a:buNone/>
            </a:pPr>
            <a:r>
              <a:rPr lang="en-GB" sz="2400" dirty="0" smtClean="0"/>
              <a:t> </a:t>
            </a:r>
            <a:endParaRPr lang="en-GB" sz="2400" dirty="0"/>
          </a:p>
          <a:p>
            <a:endParaRPr lang="en-GB"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167" y="3975099"/>
            <a:ext cx="3338686" cy="260667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166" y="1057275"/>
            <a:ext cx="3200833" cy="24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0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3" y="584200"/>
            <a:ext cx="9282641" cy="1320800"/>
          </a:xfrm>
        </p:spPr>
        <p:txBody>
          <a:bodyPr>
            <a:normAutofit fontScale="90000"/>
          </a:bodyPr>
          <a:lstStyle/>
          <a:p>
            <a:r>
              <a:rPr lang="en-GB" sz="4800" b="1" dirty="0" smtClean="0">
                <a:solidFill>
                  <a:srgbClr val="0070C0"/>
                </a:solidFill>
              </a:rPr>
              <a:t>   </a:t>
            </a:r>
            <a:r>
              <a:rPr lang="en-GB" sz="4400" b="1" dirty="0" smtClean="0">
                <a:solidFill>
                  <a:srgbClr val="0070C0"/>
                </a:solidFill>
              </a:rPr>
              <a:t>Aims </a:t>
            </a:r>
            <a:r>
              <a:rPr lang="en-GB" sz="4400" b="1" dirty="0">
                <a:solidFill>
                  <a:srgbClr val="0070C0"/>
                </a:solidFill>
              </a:rPr>
              <a:t>of the </a:t>
            </a:r>
            <a:r>
              <a:rPr lang="en-GB" sz="4400" b="1" dirty="0" smtClean="0">
                <a:solidFill>
                  <a:srgbClr val="0070C0"/>
                </a:solidFill>
              </a:rPr>
              <a:t>Student </a:t>
            </a:r>
            <a:r>
              <a:rPr lang="en-GB" sz="4400" b="1" dirty="0">
                <a:solidFill>
                  <a:srgbClr val="0070C0"/>
                </a:solidFill>
              </a:rPr>
              <a:t>Intern Project</a:t>
            </a:r>
            <a:br>
              <a:rPr lang="en-GB" sz="4400" b="1" dirty="0">
                <a:solidFill>
                  <a:srgbClr val="0070C0"/>
                </a:solidFill>
              </a:rPr>
            </a:br>
            <a:endParaRPr lang="en-GB" sz="4400" b="1" dirty="0">
              <a:solidFill>
                <a:srgbClr val="0070C0"/>
              </a:solidFill>
            </a:endParaRPr>
          </a:p>
        </p:txBody>
      </p:sp>
      <p:sp>
        <p:nvSpPr>
          <p:cNvPr id="3" name="Content Placeholder 2"/>
          <p:cNvSpPr>
            <a:spLocks noGrp="1"/>
          </p:cNvSpPr>
          <p:nvPr>
            <p:ph idx="1"/>
          </p:nvPr>
        </p:nvSpPr>
        <p:spPr>
          <a:xfrm>
            <a:off x="309034" y="1681480"/>
            <a:ext cx="7971366" cy="5562599"/>
          </a:xfrm>
        </p:spPr>
        <p:txBody>
          <a:bodyPr>
            <a:normAutofit/>
          </a:bodyPr>
          <a:lstStyle/>
          <a:p>
            <a:r>
              <a:rPr lang="en-GB" sz="2400" dirty="0" smtClean="0"/>
              <a:t>The student interns were asked to develop and test a range of Chemistry related activities and associated resources which were to be used in the delivery of the </a:t>
            </a:r>
            <a:r>
              <a:rPr lang="en-GB" sz="2400" dirty="0" err="1" smtClean="0"/>
              <a:t>CfA</a:t>
            </a:r>
            <a:r>
              <a:rPr lang="en-GB" sz="2400" dirty="0" smtClean="0"/>
              <a:t> programme </a:t>
            </a:r>
          </a:p>
          <a:p>
            <a:pPr marL="0" indent="0">
              <a:buNone/>
            </a:pPr>
            <a:r>
              <a:rPr lang="en-GB" sz="2400" dirty="0" smtClean="0"/>
              <a:t> </a:t>
            </a:r>
            <a:endParaRPr lang="en-GB" sz="2400" dirty="0"/>
          </a:p>
          <a:p>
            <a:endParaRPr lang="en-GB" sz="2400" dirty="0" smtClean="0"/>
          </a:p>
        </p:txBody>
      </p:sp>
    </p:spTree>
    <p:extLst>
      <p:ext uri="{BB962C8B-B14F-4D97-AF65-F5344CB8AC3E}">
        <p14:creationId xmlns:p14="http://schemas.microsoft.com/office/powerpoint/2010/main" val="203099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4" y="203200"/>
            <a:ext cx="8596668" cy="1320800"/>
          </a:xfrm>
        </p:spPr>
        <p:txBody>
          <a:bodyPr>
            <a:normAutofit/>
          </a:bodyPr>
          <a:lstStyle/>
          <a:p>
            <a:r>
              <a:rPr lang="en-GB" sz="4800" b="1" dirty="0" smtClean="0">
                <a:solidFill>
                  <a:srgbClr val="0070C0"/>
                </a:solidFill>
              </a:rPr>
              <a:t>                </a:t>
            </a:r>
            <a:endParaRPr lang="en-GB" sz="4800" b="1" dirty="0">
              <a:solidFill>
                <a:srgbClr val="0070C0"/>
              </a:solidFill>
            </a:endParaRPr>
          </a:p>
        </p:txBody>
      </p:sp>
      <p:sp>
        <p:nvSpPr>
          <p:cNvPr id="3" name="Content Placeholder 2"/>
          <p:cNvSpPr>
            <a:spLocks noGrp="1"/>
          </p:cNvSpPr>
          <p:nvPr>
            <p:ph idx="1"/>
          </p:nvPr>
        </p:nvSpPr>
        <p:spPr>
          <a:xfrm>
            <a:off x="309034" y="1960880"/>
            <a:ext cx="9952566" cy="4795519"/>
          </a:xfrm>
        </p:spPr>
        <p:txBody>
          <a:bodyPr>
            <a:normAutofit/>
          </a:bodyPr>
          <a:lstStyle/>
          <a:p>
            <a:pPr marL="0" indent="0">
              <a:buNone/>
            </a:pPr>
            <a:r>
              <a:rPr lang="en-GB" sz="2400" dirty="0" smtClean="0"/>
              <a:t>                 </a:t>
            </a:r>
          </a:p>
          <a:p>
            <a:pPr marL="0" indent="0">
              <a:buNone/>
            </a:pPr>
            <a:endParaRPr lang="en-GB" sz="2400" dirty="0"/>
          </a:p>
          <a:p>
            <a:pPr marL="0" indent="0" algn="ctr">
              <a:buNone/>
            </a:pPr>
            <a:r>
              <a:rPr lang="en-GB" sz="3200" b="1" dirty="0"/>
              <a:t>O</a:t>
            </a:r>
            <a:r>
              <a:rPr lang="en-GB" sz="3200" b="1" dirty="0" smtClean="0"/>
              <a:t>peration and Management</a:t>
            </a:r>
          </a:p>
          <a:p>
            <a:pPr marL="0" indent="0" algn="ctr">
              <a:buNone/>
            </a:pPr>
            <a:r>
              <a:rPr lang="en-GB" sz="3200" b="1" dirty="0" smtClean="0"/>
              <a:t>of the Student Intern Project</a:t>
            </a:r>
          </a:p>
        </p:txBody>
      </p:sp>
    </p:spTree>
    <p:extLst>
      <p:ext uri="{BB962C8B-B14F-4D97-AF65-F5344CB8AC3E}">
        <p14:creationId xmlns:p14="http://schemas.microsoft.com/office/powerpoint/2010/main" val="3076749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607</TotalTime>
  <Words>2114</Words>
  <Application>Microsoft Office PowerPoint</Application>
  <PresentationFormat>Custom</PresentationFormat>
  <Paragraphs>149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 Student Intern Summer Project  (for Chemistry for All Programme)  SCS LTA Development Day 15 December 2014</vt:lpstr>
      <vt:lpstr>                Contents</vt:lpstr>
      <vt:lpstr>                </vt:lpstr>
      <vt:lpstr>                Overview</vt:lpstr>
      <vt:lpstr>                </vt:lpstr>
      <vt:lpstr>Introduction</vt:lpstr>
      <vt:lpstr>Introduction</vt:lpstr>
      <vt:lpstr>   Aims of the Student Intern Project </vt:lpstr>
      <vt:lpstr>                </vt:lpstr>
      <vt:lpstr>Operation and Management</vt:lpstr>
      <vt:lpstr>                </vt:lpstr>
      <vt:lpstr>Project Outcomes</vt:lpstr>
      <vt:lpstr>Project Outcomes</vt:lpstr>
      <vt:lpstr>                </vt:lpstr>
      <vt:lpstr>Benefits for the Interns</vt:lpstr>
      <vt:lpstr>Benefits to Academic Staff</vt:lpstr>
      <vt:lpstr>    Benefits to University</vt:lpstr>
      <vt:lpstr>                </vt:lpstr>
      <vt:lpstr>        Expected Changes for 2015</vt:lpstr>
      <vt:lpstr>         Acknowledgements</vt:lpstr>
      <vt:lpstr>                </vt:lpstr>
    </vt:vector>
  </TitlesOfParts>
  <Company>Liverpool John Moores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for All Programme 2014</dc:title>
  <dc:creator>Miller, Lisa</dc:creator>
  <cp:lastModifiedBy>Bradshaw, Ian</cp:lastModifiedBy>
  <cp:revision>64</cp:revision>
  <dcterms:created xsi:type="dcterms:W3CDTF">2014-08-27T10:27:21Z</dcterms:created>
  <dcterms:modified xsi:type="dcterms:W3CDTF">2014-12-15T09:01:23Z</dcterms:modified>
</cp:coreProperties>
</file>