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92" r:id="rId4"/>
    <p:sldId id="281" r:id="rId5"/>
    <p:sldId id="282" r:id="rId6"/>
    <p:sldId id="283" r:id="rId7"/>
    <p:sldId id="287" r:id="rId8"/>
    <p:sldId id="286" r:id="rId9"/>
    <p:sldId id="284" r:id="rId10"/>
    <p:sldId id="288" r:id="rId11"/>
    <p:sldId id="289" r:id="rId12"/>
    <p:sldId id="290" r:id="rId13"/>
    <p:sldId id="271" r:id="rId14"/>
    <p:sldId id="272" r:id="rId15"/>
    <p:sldId id="274" r:id="rId16"/>
    <p:sldId id="273" r:id="rId17"/>
    <p:sldId id="275" r:id="rId18"/>
    <p:sldId id="291" r:id="rId19"/>
    <p:sldId id="279" r:id="rId20"/>
    <p:sldId id="280" r:id="rId21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/>
                <a:cs typeface="Arial"/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1A5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980113"/>
            <a:ext cx="2133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</a:defRPr>
            </a:lvl1pPr>
          </a:lstStyle>
          <a:p>
            <a:fld id="{78E97AF5-D60E-4382-874B-EB58AB8157C0}" type="datetimeFigureOut">
              <a:rPr lang="en-US" altLang="en-US"/>
              <a:pPr/>
              <a:t>12/15/2014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980113"/>
            <a:ext cx="2895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980113"/>
            <a:ext cx="2133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</a:defRPr>
            </a:lvl1pPr>
          </a:lstStyle>
          <a:p>
            <a:fld id="{46E5FC67-2A6C-4DD3-ADC0-149A5DEE35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847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3272"/>
            <a:ext cx="8229600" cy="564477"/>
          </a:xfrm>
        </p:spPr>
        <p:txBody>
          <a:bodyPr/>
          <a:lstStyle>
            <a:lvl1pPr>
              <a:defRPr sz="3600">
                <a:solidFill>
                  <a:srgbClr val="001A52"/>
                </a:solidFill>
                <a:latin typeface="Arial"/>
                <a:cs typeface="Arial"/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2389"/>
            <a:ext cx="8229600" cy="4121961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001A52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001A52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001A52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001A5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964238"/>
            <a:ext cx="2133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 pitchFamily="34" charset="0"/>
              </a:defRPr>
            </a:lvl1pPr>
          </a:lstStyle>
          <a:p>
            <a:fld id="{B299BD18-CA09-479C-83F8-7F528D7BD57A}" type="datetimeFigureOut">
              <a:rPr lang="en-US" altLang="en-US"/>
              <a:pPr/>
              <a:t>12/15/2014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964238"/>
            <a:ext cx="2895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964238"/>
            <a:ext cx="2133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 pitchFamily="34" charset="0"/>
              </a:defRPr>
            </a:lvl1pPr>
          </a:lstStyle>
          <a:p>
            <a:fld id="{DA09E976-FA86-43AC-B41D-0007404C6B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39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F4D0E7E-4B4F-4678-9876-AAD3F77CBDD2}" type="datetimeFigureOut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12/15/2014</a:t>
            </a:fld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9C69F72-352E-429C-91E8-E30B6FCFB5D1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5284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F4D0E7E-4B4F-4678-9876-AAD3F77CBDD2}" type="datetimeFigureOut">
              <a:rPr lang="en-US" altLang="en-US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12/15/2014</a:t>
            </a:fld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9C69F72-352E-429C-91E8-E30B6FCFB5D1}" type="slidenum">
              <a:rPr lang="en-US" altLang="en-US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ＭＳ Ｐゴシック" pitchFamily="34" charset="-128"/>
            </a:endParaRPr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14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4.emf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2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3.emf"/><Relationship Id="rId2" Type="http://schemas.openxmlformats.org/officeDocument/2006/relationships/tags" Target="../tags/tag2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3.emf"/><Relationship Id="rId2" Type="http://schemas.openxmlformats.org/officeDocument/2006/relationships/tags" Target="../tags/tag2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3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3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3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3.emf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LJMU Student Engagement Review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Phil Carey</a:t>
            </a:r>
          </a:p>
          <a:p>
            <a:r>
              <a:rPr lang="en-GB" dirty="0" smtClean="0"/>
              <a:t>Faculty of Education, Health &amp; Community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3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1143000"/>
          </a:xfrm>
        </p:spPr>
        <p:txBody>
          <a:bodyPr/>
          <a:lstStyle/>
          <a:p>
            <a:pPr algn="l"/>
            <a:r>
              <a:rPr lang="en-GB" b="1" dirty="0"/>
              <a:t>My students were able to elect their representatives from a number of good candidates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23528" y="3140968"/>
            <a:ext cx="4114800" cy="3420979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Disagree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disagree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01270883"/>
              </p:ext>
            </p:extLst>
          </p:nvPr>
        </p:nvGraphicFramePr>
        <p:xfrm>
          <a:off x="5220072" y="2609908"/>
          <a:ext cx="3531885" cy="397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Chart" r:id="rId6" imgW="4572000" imgH="5143470" progId="MSGraph.Chart.8">
                  <p:embed followColorScheme="full"/>
                </p:oleObj>
              </mc:Choice>
              <mc:Fallback>
                <p:oleObj name="Chart" r:id="rId6" imgW="4572000" imgH="51434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20072" y="2609908"/>
                        <a:ext cx="3531885" cy="397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77312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03040" y="1340768"/>
            <a:ext cx="8640960" cy="1143000"/>
          </a:xfrm>
        </p:spPr>
        <p:txBody>
          <a:bodyPr/>
          <a:lstStyle/>
          <a:p>
            <a:pPr algn="l"/>
            <a:r>
              <a:rPr lang="en-GB" b="1" dirty="0" smtClean="0"/>
              <a:t>LJMU policies and procedures facilitate student engagement</a:t>
            </a:r>
            <a:endParaRPr lang="en-GB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95536" y="2996952"/>
            <a:ext cx="4114800" cy="3420979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Disagree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disagree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46332881"/>
              </p:ext>
            </p:extLst>
          </p:nvPr>
        </p:nvGraphicFramePr>
        <p:xfrm>
          <a:off x="5220072" y="2609908"/>
          <a:ext cx="3531885" cy="397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Chart" r:id="rId6" imgW="4572000" imgH="5143470" progId="MSGraph.Chart.8">
                  <p:embed followColorScheme="full"/>
                </p:oleObj>
              </mc:Choice>
              <mc:Fallback>
                <p:oleObj name="Chart" r:id="rId6" imgW="4572000" imgH="51434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20072" y="2609908"/>
                        <a:ext cx="3531885" cy="397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77312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23528" y="1268760"/>
            <a:ext cx="9172006" cy="1143000"/>
          </a:xfrm>
        </p:spPr>
        <p:txBody>
          <a:bodyPr/>
          <a:lstStyle/>
          <a:p>
            <a:pPr algn="l"/>
            <a:r>
              <a:rPr lang="en-GB" b="1" dirty="0"/>
              <a:t>The course representatives on my programme do a good job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95536" y="2996952"/>
            <a:ext cx="4114800" cy="3420979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Disagree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disagree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46332881"/>
              </p:ext>
            </p:extLst>
          </p:nvPr>
        </p:nvGraphicFramePr>
        <p:xfrm>
          <a:off x="5220072" y="2609908"/>
          <a:ext cx="3531885" cy="397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Chart" r:id="rId6" imgW="4572000" imgH="5143470" progId="MSGraph.Chart.8">
                  <p:embed followColorScheme="full"/>
                </p:oleObj>
              </mc:Choice>
              <mc:Fallback>
                <p:oleObj name="Chart" r:id="rId6" imgW="4572000" imgH="51434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20072" y="2609908"/>
                        <a:ext cx="3531885" cy="397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77312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872" y="404664"/>
            <a:ext cx="5122912" cy="864096"/>
          </a:xfrm>
        </p:spPr>
        <p:txBody>
          <a:bodyPr/>
          <a:lstStyle/>
          <a:p>
            <a:r>
              <a:rPr lang="en-GB" b="1" dirty="0" smtClean="0"/>
              <a:t>3 types of engagement activity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7560840" cy="3672408"/>
          </a:xfrm>
        </p:spPr>
        <p:txBody>
          <a:bodyPr/>
          <a:lstStyle/>
          <a:p>
            <a:r>
              <a:rPr lang="en-GB" dirty="0" smtClean="0">
                <a:hlinkClick r:id="rId2" action="ppaction://hlinksldjump"/>
              </a:rPr>
              <a:t>University-wide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Local</a:t>
            </a:r>
          </a:p>
          <a:p>
            <a:endParaRPr lang="en-GB" dirty="0" smtClean="0"/>
          </a:p>
          <a:p>
            <a:r>
              <a:rPr lang="en-GB" dirty="0" smtClean="0"/>
              <a:t>Informal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212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422" y="0"/>
            <a:ext cx="6275040" cy="108012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Perceptions of engagement mechanisms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04056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NSS has greatest influence</a:t>
            </a:r>
          </a:p>
          <a:p>
            <a:pPr lvl="1"/>
            <a:r>
              <a:rPr lang="en-GB" sz="3300" dirty="0" smtClean="0"/>
              <a:t>Surveys distrusted</a:t>
            </a:r>
          </a:p>
          <a:p>
            <a:pPr lvl="2"/>
            <a:r>
              <a:rPr lang="en-GB" sz="2800" dirty="0" smtClean="0"/>
              <a:t>Low response rates </a:t>
            </a:r>
          </a:p>
          <a:p>
            <a:pPr lvl="2"/>
            <a:r>
              <a:rPr lang="en-GB" sz="2800" dirty="0" smtClean="0"/>
              <a:t>Lack of nuance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Course representation is most trusted </a:t>
            </a:r>
          </a:p>
          <a:p>
            <a:pPr lvl="1"/>
            <a:r>
              <a:rPr lang="en-GB" sz="3300" dirty="0" smtClean="0"/>
              <a:t>Discursive methods preferred </a:t>
            </a:r>
          </a:p>
          <a:p>
            <a:pPr lvl="2"/>
            <a:r>
              <a:rPr lang="en-GB" sz="2800" dirty="0" smtClean="0"/>
              <a:t>Greatest variation </a:t>
            </a:r>
          </a:p>
          <a:p>
            <a:endParaRPr lang="en-GB" dirty="0" smtClean="0"/>
          </a:p>
          <a:p>
            <a:r>
              <a:rPr lang="en-GB" dirty="0" smtClean="0"/>
              <a:t>Misgiving or misunderstanding of LSU information</a:t>
            </a:r>
          </a:p>
          <a:p>
            <a:endParaRPr lang="en-GB" dirty="0" smtClean="0"/>
          </a:p>
          <a:p>
            <a:r>
              <a:rPr lang="en-GB" dirty="0" smtClean="0"/>
              <a:t>Mechanisms encourage a culture of complaint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23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260648"/>
            <a:ext cx="6275040" cy="564477"/>
          </a:xfrm>
        </p:spPr>
        <p:txBody>
          <a:bodyPr/>
          <a:lstStyle/>
          <a:p>
            <a:r>
              <a:rPr lang="en-GB" b="1" dirty="0" smtClean="0"/>
              <a:t>Location of impact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9580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Institutional level</a:t>
            </a:r>
          </a:p>
          <a:p>
            <a:r>
              <a:rPr lang="en-GB" dirty="0" smtClean="0"/>
              <a:t>NSS and LJMU survey</a:t>
            </a:r>
          </a:p>
          <a:p>
            <a:r>
              <a:rPr lang="en-GB" dirty="0" smtClean="0"/>
              <a:t>LSU information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Programme level</a:t>
            </a:r>
          </a:p>
          <a:p>
            <a:r>
              <a:rPr lang="en-GB" dirty="0" smtClean="0"/>
              <a:t>Course representation, Boards of study and student voice week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Module level</a:t>
            </a:r>
          </a:p>
          <a:p>
            <a:r>
              <a:rPr lang="en-GB" dirty="0" smtClean="0"/>
              <a:t>Module appraisal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293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260648"/>
            <a:ext cx="5698976" cy="792088"/>
          </a:xfrm>
        </p:spPr>
        <p:txBody>
          <a:bodyPr/>
          <a:lstStyle/>
          <a:p>
            <a:r>
              <a:rPr lang="en-GB" b="1" dirty="0" err="1" smtClean="0"/>
              <a:t>Student:staff</a:t>
            </a:r>
            <a:r>
              <a:rPr lang="en-GB" b="1" dirty="0" smtClean="0"/>
              <a:t> partnership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2389"/>
            <a:ext cx="8229600" cy="4250907"/>
          </a:xfrm>
        </p:spPr>
        <p:txBody>
          <a:bodyPr/>
          <a:lstStyle/>
          <a:p>
            <a:r>
              <a:rPr lang="en-GB" dirty="0"/>
              <a:t>Learning, teaching and assessment activities</a:t>
            </a:r>
          </a:p>
          <a:p>
            <a:r>
              <a:rPr lang="en-GB" dirty="0" smtClean="0"/>
              <a:t>Research</a:t>
            </a:r>
          </a:p>
          <a:p>
            <a:r>
              <a:rPr lang="en-GB" dirty="0" smtClean="0"/>
              <a:t>Collaborative projects</a:t>
            </a:r>
          </a:p>
          <a:p>
            <a:r>
              <a:rPr lang="en-GB" dirty="0" smtClean="0"/>
              <a:t>Civic engagement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9637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60648"/>
            <a:ext cx="6131024" cy="564477"/>
          </a:xfrm>
        </p:spPr>
        <p:txBody>
          <a:bodyPr/>
          <a:lstStyle/>
          <a:p>
            <a:r>
              <a:rPr lang="en-GB" b="1" dirty="0" smtClean="0"/>
              <a:t>Recommendations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>
            <a:noAutofit/>
          </a:bodyPr>
          <a:lstStyle/>
          <a:p>
            <a:r>
              <a:rPr lang="en-GB" sz="2800" dirty="0" smtClean="0"/>
              <a:t>Improve survey data</a:t>
            </a:r>
          </a:p>
          <a:p>
            <a:pPr lvl="1"/>
            <a:r>
              <a:rPr lang="en-GB" sz="2400" dirty="0" smtClean="0"/>
              <a:t>Maximise response rate</a:t>
            </a:r>
          </a:p>
          <a:p>
            <a:pPr lvl="1"/>
            <a:r>
              <a:rPr lang="en-GB" sz="2400" dirty="0" smtClean="0"/>
              <a:t>Add flexibility</a:t>
            </a:r>
          </a:p>
          <a:p>
            <a:pPr marL="457200" lvl="1" indent="0">
              <a:buNone/>
            </a:pPr>
            <a:endParaRPr lang="en-GB" sz="2400" dirty="0"/>
          </a:p>
          <a:p>
            <a:r>
              <a:rPr lang="en-GB" sz="2800" dirty="0" smtClean="0"/>
              <a:t>Enhance representation</a:t>
            </a:r>
          </a:p>
          <a:p>
            <a:pPr lvl="1"/>
            <a:r>
              <a:rPr lang="en-GB" sz="2400" dirty="0" smtClean="0"/>
              <a:t>Reward and recognition</a:t>
            </a:r>
          </a:p>
          <a:p>
            <a:pPr lvl="1"/>
            <a:r>
              <a:rPr lang="en-GB" sz="2400" dirty="0" smtClean="0"/>
              <a:t>Staff support</a:t>
            </a:r>
          </a:p>
          <a:p>
            <a:pPr lvl="1"/>
            <a:r>
              <a:rPr lang="en-GB" sz="2400" dirty="0" smtClean="0"/>
              <a:t>Student awareness</a:t>
            </a:r>
          </a:p>
          <a:p>
            <a:pPr lvl="1"/>
            <a:r>
              <a:rPr lang="en-GB" sz="2400" dirty="0" smtClean="0"/>
              <a:t>Review meetings</a:t>
            </a:r>
          </a:p>
          <a:p>
            <a:pPr marL="457200" lvl="1" indent="0">
              <a:buNone/>
            </a:pPr>
            <a:endParaRPr lang="en-GB" sz="2400" dirty="0"/>
          </a:p>
          <a:p>
            <a:r>
              <a:rPr lang="en-GB" sz="2800" dirty="0"/>
              <a:t>Promote LSU activities</a:t>
            </a:r>
          </a:p>
          <a:p>
            <a:pPr lvl="1"/>
            <a:r>
              <a:rPr lang="en-GB" sz="2400" dirty="0"/>
              <a:t>LJMU student voice report</a:t>
            </a:r>
          </a:p>
          <a:p>
            <a:endParaRPr lang="en-GB" sz="2400" dirty="0"/>
          </a:p>
          <a:p>
            <a:pPr marL="457200" lvl="1" indent="0">
              <a:buNone/>
            </a:pPr>
            <a:endParaRPr lang="en-GB" sz="2400" dirty="0" smtClean="0"/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042055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3"/>
          </a:xfrm>
        </p:spPr>
        <p:txBody>
          <a:bodyPr/>
          <a:lstStyle/>
          <a:p>
            <a:r>
              <a:rPr lang="en-GB" sz="2800" dirty="0"/>
              <a:t>Champion engagement</a:t>
            </a:r>
          </a:p>
          <a:p>
            <a:pPr lvl="1"/>
            <a:r>
              <a:rPr lang="en-GB" sz="2400" dirty="0"/>
              <a:t>Engagement </a:t>
            </a:r>
            <a:r>
              <a:rPr lang="en-GB" sz="2400" dirty="0" smtClean="0"/>
              <a:t>advocates</a:t>
            </a:r>
            <a:endParaRPr lang="en-GB" sz="2400" dirty="0"/>
          </a:p>
          <a:p>
            <a:pPr lvl="1"/>
            <a:r>
              <a:rPr lang="en-GB" sz="2400" dirty="0"/>
              <a:t>Institutional Student Engagement Panel</a:t>
            </a:r>
          </a:p>
          <a:p>
            <a:pPr lvl="1"/>
            <a:r>
              <a:rPr lang="en-GB" sz="2400" dirty="0"/>
              <a:t>Student experience plans </a:t>
            </a:r>
          </a:p>
          <a:p>
            <a:endParaRPr lang="en-GB" sz="2400" dirty="0" smtClean="0"/>
          </a:p>
          <a:p>
            <a:r>
              <a:rPr lang="en-GB" sz="2800" dirty="0" smtClean="0"/>
              <a:t>Promote </a:t>
            </a:r>
            <a:r>
              <a:rPr lang="en-GB" sz="2800" dirty="0"/>
              <a:t>good practice</a:t>
            </a:r>
          </a:p>
          <a:p>
            <a:pPr lvl="1"/>
            <a:r>
              <a:rPr lang="en-GB" sz="2400" dirty="0"/>
              <a:t>Evidence base</a:t>
            </a:r>
          </a:p>
          <a:p>
            <a:pPr lvl="1"/>
            <a:r>
              <a:rPr lang="en-GB" sz="2400" dirty="0"/>
              <a:t>Reference point</a:t>
            </a:r>
          </a:p>
          <a:p>
            <a:pPr lvl="1"/>
            <a:r>
              <a:rPr lang="en-GB" sz="2400" dirty="0"/>
              <a:t>Curriculum enhancement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03848" y="188640"/>
            <a:ext cx="5400600" cy="864096"/>
          </a:xfrm>
        </p:spPr>
        <p:txBody>
          <a:bodyPr/>
          <a:lstStyle/>
          <a:p>
            <a:r>
              <a:rPr lang="en-GB" b="1" dirty="0" smtClean="0"/>
              <a:t>Recommendations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036453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9506" y="332656"/>
            <a:ext cx="6463862" cy="564477"/>
          </a:xfrm>
        </p:spPr>
        <p:txBody>
          <a:bodyPr/>
          <a:lstStyle/>
          <a:p>
            <a:r>
              <a:rPr lang="en-GB" b="1" dirty="0" smtClean="0"/>
              <a:t>Enhancing engagement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Exploit institutional funding opportunities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Dissemination activities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Awards and prizes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Take a broad perspective on curriculum enhancement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Meeting – structure, operation &amp; behaviour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12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260648"/>
            <a:ext cx="6028137" cy="158417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Student engagement in LJMU includes: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3"/>
            <a:ext cx="8229600" cy="48245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Students</a:t>
            </a:r>
            <a:r>
              <a:rPr lang="en-GB" dirty="0"/>
              <a:t>' involvement and participation in all learning </a:t>
            </a:r>
            <a:r>
              <a:rPr lang="en-GB" dirty="0" smtClean="0"/>
              <a:t>activities</a:t>
            </a:r>
          </a:p>
          <a:p>
            <a:pPr lvl="0"/>
            <a:r>
              <a:rPr lang="en-GB" dirty="0" smtClean="0"/>
              <a:t>Students</a:t>
            </a:r>
            <a:r>
              <a:rPr lang="en-GB" dirty="0"/>
              <a:t>' involvement in extra-curricular </a:t>
            </a:r>
            <a:r>
              <a:rPr lang="en-GB" dirty="0" smtClean="0"/>
              <a:t>activities</a:t>
            </a:r>
          </a:p>
          <a:p>
            <a:pPr lvl="0"/>
            <a:r>
              <a:rPr lang="en-GB" dirty="0" smtClean="0"/>
              <a:t>Students</a:t>
            </a:r>
            <a:r>
              <a:rPr lang="en-GB" dirty="0"/>
              <a:t>' participation in the development and quality assurance of their learning experience.</a:t>
            </a:r>
          </a:p>
          <a:p>
            <a:pPr lvl="0"/>
            <a:r>
              <a:rPr lang="en-GB" dirty="0"/>
              <a:t>Students' integration into the University community of research and learning.</a:t>
            </a:r>
          </a:p>
          <a:p>
            <a:pPr lvl="0"/>
            <a:r>
              <a:rPr lang="en-GB" dirty="0"/>
              <a:t>Student representation and mentorship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254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332656"/>
            <a:ext cx="6059016" cy="564477"/>
          </a:xfrm>
        </p:spPr>
        <p:txBody>
          <a:bodyPr/>
          <a:lstStyle/>
          <a:p>
            <a:r>
              <a:rPr lang="en-GB" b="1" dirty="0" smtClean="0"/>
              <a:t>University-wide mechanisms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1256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Module appraisal</a:t>
            </a:r>
            <a:endParaRPr lang="en-GB" sz="2000" dirty="0"/>
          </a:p>
          <a:p>
            <a:r>
              <a:rPr lang="en-US" dirty="0"/>
              <a:t>National Student Survey</a:t>
            </a:r>
            <a:endParaRPr lang="en-GB" sz="2200" dirty="0"/>
          </a:p>
          <a:p>
            <a:r>
              <a:rPr lang="en-US" dirty="0"/>
              <a:t>LJMU survey</a:t>
            </a:r>
            <a:endParaRPr lang="en-GB" sz="2200" dirty="0"/>
          </a:p>
          <a:p>
            <a:r>
              <a:rPr lang="en-US" dirty="0"/>
              <a:t>Student representation</a:t>
            </a:r>
            <a:endParaRPr lang="en-GB" sz="2200" dirty="0"/>
          </a:p>
          <a:p>
            <a:r>
              <a:rPr lang="en-US" dirty="0"/>
              <a:t>Boards of study</a:t>
            </a:r>
            <a:endParaRPr lang="en-GB" sz="2200" dirty="0"/>
          </a:p>
          <a:p>
            <a:r>
              <a:rPr lang="en-US" dirty="0"/>
              <a:t>Student voice </a:t>
            </a:r>
            <a:r>
              <a:rPr lang="en-US" dirty="0" smtClean="0"/>
              <a:t>week </a:t>
            </a:r>
            <a:r>
              <a:rPr lang="en-US" i="1" dirty="0" smtClean="0"/>
              <a:t>(now ‘In-form’)</a:t>
            </a:r>
            <a:endParaRPr lang="en-GB" sz="2200" i="1" dirty="0"/>
          </a:p>
          <a:p>
            <a:r>
              <a:rPr lang="en-US" dirty="0"/>
              <a:t>Faculty student voice reports </a:t>
            </a:r>
            <a:r>
              <a:rPr lang="en-US" i="1" dirty="0" smtClean="0"/>
              <a:t>(LSU)</a:t>
            </a:r>
            <a:endParaRPr lang="en-GB" sz="2200" i="1" dirty="0"/>
          </a:p>
          <a:p>
            <a:r>
              <a:rPr lang="en-US" dirty="0"/>
              <a:t>Question of the month </a:t>
            </a:r>
            <a:r>
              <a:rPr lang="en-US" i="1" dirty="0" smtClean="0"/>
              <a:t>(LSU)</a:t>
            </a:r>
            <a:endParaRPr lang="en-GB" sz="2200" i="1" dirty="0"/>
          </a:p>
          <a:p>
            <a:endParaRPr lang="en-GB" dirty="0"/>
          </a:p>
        </p:txBody>
      </p:sp>
      <p:sp>
        <p:nvSpPr>
          <p:cNvPr id="4" name="Curved Up Arrow 3">
            <a:hlinkClick r:id="rId2" action="ppaction://hlinksldjump"/>
          </p:cNvPr>
          <p:cNvSpPr/>
          <p:nvPr/>
        </p:nvSpPr>
        <p:spPr>
          <a:xfrm>
            <a:off x="7825478" y="5373216"/>
            <a:ext cx="1216152" cy="731520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996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695590"/>
          </a:xfrm>
        </p:spPr>
        <p:txBody>
          <a:bodyPr/>
          <a:lstStyle/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r>
              <a:rPr lang="en-GB" sz="4800" b="1" dirty="0" smtClean="0"/>
              <a:t>What do you think?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52681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-17815" y="1052736"/>
            <a:ext cx="8928992" cy="1143000"/>
          </a:xfrm>
        </p:spPr>
        <p:txBody>
          <a:bodyPr/>
          <a:lstStyle/>
          <a:p>
            <a:pPr algn="l"/>
            <a:r>
              <a:rPr lang="en-GB" b="1" dirty="0" smtClean="0"/>
              <a:t>Very few students </a:t>
            </a:r>
            <a:r>
              <a:rPr lang="en-GB" b="1" dirty="0"/>
              <a:t>are interested in institutional change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23528" y="2780928"/>
            <a:ext cx="4114800" cy="3420979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Disagree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disagree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68542588"/>
              </p:ext>
            </p:extLst>
          </p:nvPr>
        </p:nvGraphicFramePr>
        <p:xfrm>
          <a:off x="4860032" y="2204863"/>
          <a:ext cx="3891925" cy="4378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hart" r:id="rId6" imgW="4572000" imgH="5143470" progId="MSGraph.Chart.8">
                  <p:embed followColorScheme="full"/>
                </p:oleObj>
              </mc:Choice>
              <mc:Fallback>
                <p:oleObj name="Chart" r:id="rId6" imgW="4572000" imgH="51434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60032" y="2204863"/>
                        <a:ext cx="3891925" cy="4378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31323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-17815" y="1196752"/>
            <a:ext cx="9161815" cy="1512168"/>
          </a:xfrm>
        </p:spPr>
        <p:txBody>
          <a:bodyPr/>
          <a:lstStyle/>
          <a:p>
            <a:pPr algn="l"/>
            <a:r>
              <a:rPr lang="en-GB" b="1" dirty="0"/>
              <a:t>Students </a:t>
            </a:r>
            <a:r>
              <a:rPr lang="en-GB" b="1" dirty="0" smtClean="0"/>
              <a:t>have </a:t>
            </a:r>
            <a:r>
              <a:rPr lang="en-GB" b="1" dirty="0" smtClean="0"/>
              <a:t>too little</a:t>
            </a:r>
            <a:r>
              <a:rPr lang="en-GB" b="1" dirty="0" smtClean="0"/>
              <a:t> </a:t>
            </a:r>
            <a:r>
              <a:rPr lang="en-GB" b="1" dirty="0" smtClean="0"/>
              <a:t>insight into the issues to be involved in decision-making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95536" y="2996952"/>
            <a:ext cx="4114800" cy="3420979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Disagree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disagree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13161450"/>
              </p:ext>
            </p:extLst>
          </p:nvPr>
        </p:nvGraphicFramePr>
        <p:xfrm>
          <a:off x="5220072" y="2609908"/>
          <a:ext cx="3531885" cy="397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art" r:id="rId6" imgW="4572000" imgH="5143470" progId="MSGraph.Chart.8">
                  <p:embed followColorScheme="full"/>
                </p:oleObj>
              </mc:Choice>
              <mc:Fallback>
                <p:oleObj name="Chart" r:id="rId6" imgW="4572000" imgH="51434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20072" y="2609908"/>
                        <a:ext cx="3531885" cy="397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51648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51520" y="1268760"/>
            <a:ext cx="9244014" cy="1143000"/>
          </a:xfrm>
        </p:spPr>
        <p:txBody>
          <a:bodyPr/>
          <a:lstStyle/>
          <a:p>
            <a:pPr algn="l"/>
            <a:r>
              <a:rPr lang="en-GB" b="1" i="1" dirty="0" smtClean="0"/>
              <a:t>‘We’</a:t>
            </a:r>
            <a:r>
              <a:rPr lang="en-GB" b="1" dirty="0" smtClean="0"/>
              <a:t> are good </a:t>
            </a:r>
            <a:r>
              <a:rPr lang="en-GB" b="1" dirty="0"/>
              <a:t>at listening to the </a:t>
            </a:r>
            <a:r>
              <a:rPr lang="en-GB" b="1" dirty="0" smtClean="0"/>
              <a:t>student voice</a:t>
            </a:r>
            <a:endParaRPr lang="en-GB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95536" y="2996952"/>
            <a:ext cx="4114800" cy="3420979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Disagree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disagree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2457964"/>
              </p:ext>
            </p:extLst>
          </p:nvPr>
        </p:nvGraphicFramePr>
        <p:xfrm>
          <a:off x="5220072" y="2609908"/>
          <a:ext cx="3531885" cy="397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6" imgW="4572000" imgH="5143470" progId="MSGraph.Chart.8">
                  <p:embed followColorScheme="full"/>
                </p:oleObj>
              </mc:Choice>
              <mc:Fallback>
                <p:oleObj name="Chart" r:id="rId6" imgW="4572000" imgH="51434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20072" y="2609908"/>
                        <a:ext cx="3531885" cy="397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31330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1484784"/>
            <a:ext cx="9144000" cy="1512168"/>
          </a:xfrm>
        </p:spPr>
        <p:txBody>
          <a:bodyPr/>
          <a:lstStyle/>
          <a:p>
            <a:pPr algn="l"/>
            <a:r>
              <a:rPr lang="en-GB" b="1" dirty="0"/>
              <a:t>Students are informed about </a:t>
            </a:r>
            <a:r>
              <a:rPr lang="en-GB" b="1" dirty="0" smtClean="0"/>
              <a:t>changes </a:t>
            </a:r>
            <a:r>
              <a:rPr lang="en-GB" b="1" dirty="0"/>
              <a:t>that happen as a result of their feedback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27584" y="3068960"/>
            <a:ext cx="4114800" cy="3420979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Disagree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disagree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59154007"/>
              </p:ext>
            </p:extLst>
          </p:nvPr>
        </p:nvGraphicFramePr>
        <p:xfrm>
          <a:off x="5220072" y="2609908"/>
          <a:ext cx="3531885" cy="397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6" imgW="4572000" imgH="5143470" progId="MSGraph.Chart.8">
                  <p:embed followColorScheme="full"/>
                </p:oleObj>
              </mc:Choice>
              <mc:Fallback>
                <p:oleObj name="Chart" r:id="rId6" imgW="4572000" imgH="51434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20072" y="2609908"/>
                        <a:ext cx="3531885" cy="397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2164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1268760"/>
            <a:ext cx="9172006" cy="1143000"/>
          </a:xfrm>
        </p:spPr>
        <p:txBody>
          <a:bodyPr/>
          <a:lstStyle/>
          <a:p>
            <a:pPr algn="l"/>
            <a:r>
              <a:rPr lang="en-GB" b="1" dirty="0"/>
              <a:t>Working in partnership with </a:t>
            </a:r>
            <a:r>
              <a:rPr lang="en-GB" b="1" dirty="0" smtClean="0"/>
              <a:t>students is easy</a:t>
            </a:r>
            <a:endParaRPr lang="en-GB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67544" y="2996952"/>
            <a:ext cx="4114800" cy="3420979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Disagree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disagree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59154007"/>
              </p:ext>
            </p:extLst>
          </p:nvPr>
        </p:nvGraphicFramePr>
        <p:xfrm>
          <a:off x="5220072" y="2609908"/>
          <a:ext cx="3531885" cy="397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6" imgW="4572000" imgH="5143470" progId="MSGraph.Chart.8">
                  <p:embed followColorScheme="full"/>
                </p:oleObj>
              </mc:Choice>
              <mc:Fallback>
                <p:oleObj name="Chart" r:id="rId6" imgW="4572000" imgH="51434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20072" y="2609908"/>
                        <a:ext cx="3531885" cy="397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2164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124744"/>
            <a:ext cx="9540552" cy="1143000"/>
          </a:xfrm>
        </p:spPr>
        <p:txBody>
          <a:bodyPr/>
          <a:lstStyle/>
          <a:p>
            <a:pPr algn="l"/>
            <a:r>
              <a:rPr lang="en-GB" b="1" dirty="0"/>
              <a:t>S</a:t>
            </a:r>
            <a:r>
              <a:rPr lang="en-GB" b="1" dirty="0" smtClean="0"/>
              <a:t>tudents </a:t>
            </a:r>
            <a:r>
              <a:rPr lang="en-GB" b="1" dirty="0"/>
              <a:t>are well aware of the role and function of </a:t>
            </a:r>
            <a:r>
              <a:rPr lang="en-GB" b="1" dirty="0" smtClean="0"/>
              <a:t>their </a:t>
            </a:r>
            <a:r>
              <a:rPr lang="en-GB" b="1" dirty="0"/>
              <a:t>representatives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95536" y="2996952"/>
            <a:ext cx="4114800" cy="3420979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Disagree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lphaUcPeriod"/>
            </a:pPr>
            <a:r>
              <a:rPr lang="en-GB" dirty="0" smtClean="0"/>
              <a:t>Strongly disagree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59154007"/>
              </p:ext>
            </p:extLst>
          </p:nvPr>
        </p:nvGraphicFramePr>
        <p:xfrm>
          <a:off x="5220072" y="2609908"/>
          <a:ext cx="3531885" cy="397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hart" r:id="rId6" imgW="4572000" imgH="5143470" progId="MSGraph.Chart.8">
                  <p:embed followColorScheme="full"/>
                </p:oleObj>
              </mc:Choice>
              <mc:Fallback>
                <p:oleObj name="Chart" r:id="rId6" imgW="4572000" imgH="51434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20072" y="2609908"/>
                        <a:ext cx="3531885" cy="397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2164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3FD10BA58FA4186B7FA34CACC0F8054&lt;/guid&gt;&#10;        &lt;description /&gt;&#10;        &lt;date&gt;12/12/2014 3:38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606A2E45BF4C3FB8F948AB26DD252D&lt;/guid&gt;&#10;            &lt;repollguid&gt;5AF0C7B2B4A24449AC544FB14EE89E8F&lt;/repollguid&gt;&#10;            &lt;sourceid&gt;17D2BD05511D4730BB82D231729A26B1&lt;/sourceid&gt;&#10;            &lt;questiontext&gt;Students are informed about changes that happen as a result of their feedback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0707C82E3E34DE0B1E2B4C1CC0918E0&lt;/guid&gt;&#10;                    &lt;answertext&gt;Strongly agree&lt;/answertext&gt;&#10;                    &lt;valuetype&gt;0&lt;/valuetype&gt;&#10;                &lt;/answer&gt;&#10;                &lt;answer&gt;&#10;                    &lt;guid&gt;43D919EFA8CC4E24820291A189BAEDFE&lt;/guid&gt;&#10;                    &lt;answertext&gt;agree&lt;/answertext&gt;&#10;                    &lt;valuetype&gt;0&lt;/valuetype&gt;&#10;                &lt;/answer&gt;&#10;                &lt;answer&gt;&#10;                    &lt;guid&gt;FF7A4C70413D4B6686028F3C7A3EBB7A&lt;/guid&gt;&#10;                    &lt;answertext&gt;Disagree&lt;/answertext&gt;&#10;                    &lt;valuetype&gt;0&lt;/valuetype&gt;&#10;                &lt;/answer&gt;&#10;                &lt;answer&gt;&#10;                    &lt;guid&gt;35C07308822F4ED5A526CDF45D9C721F&lt;/guid&gt;&#10;                    &lt;answertext&gt;Strongly disagre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3FD10BA58FA4186B7FA34CACC0F8054&lt;/guid&gt;&#10;        &lt;description /&gt;&#10;        &lt;date&gt;12/12/2014 3:38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606A2E45BF4C3FB8F948AB26DD252D&lt;/guid&gt;&#10;            &lt;repollguid&gt;5AF0C7B2B4A24449AC544FB14EE89E8F&lt;/repollguid&gt;&#10;            &lt;sourceid&gt;17D2BD05511D4730BB82D231729A26B1&lt;/sourceid&gt;&#10;            &lt;questiontext&gt;Working in partnership with students is easy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0707C82E3E34DE0B1E2B4C1CC0918E0&lt;/guid&gt;&#10;                    &lt;answertext&gt;Strongly agree&lt;/answertext&gt;&#10;                    &lt;valuetype&gt;0&lt;/valuetype&gt;&#10;                &lt;/answer&gt;&#10;                &lt;answer&gt;&#10;                    &lt;guid&gt;43D919EFA8CC4E24820291A189BAEDFE&lt;/guid&gt;&#10;                    &lt;answertext&gt;agree&lt;/answertext&gt;&#10;                    &lt;valuetype&gt;0&lt;/valuetype&gt;&#10;                &lt;/answer&gt;&#10;                &lt;answer&gt;&#10;                    &lt;guid&gt;FF7A4C70413D4B6686028F3C7A3EBB7A&lt;/guid&gt;&#10;                    &lt;answertext&gt;Disagree&lt;/answertext&gt;&#10;                    &lt;valuetype&gt;0&lt;/valuetype&gt;&#10;                &lt;/answer&gt;&#10;                &lt;answer&gt;&#10;                    &lt;guid&gt;35C07308822F4ED5A526CDF45D9C721F&lt;/guid&gt;&#10;                    &lt;answertext&gt;Strongly disagre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3FD10BA58FA4186B7FA34CACC0F8054&lt;/guid&gt;&#10;        &lt;description /&gt;&#10;        &lt;date&gt;12/12/2014 3:38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606A2E45BF4C3FB8F948AB26DD252D&lt;/guid&gt;&#10;            &lt;repollguid&gt;5AF0C7B2B4A24449AC544FB14EE89E8F&lt;/repollguid&gt;&#10;            &lt;sourceid&gt;17D2BD05511D4730BB82D231729A26B1&lt;/sourceid&gt;&#10;            &lt;questiontext&gt;Students are well aware of the role and function of their representative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0707C82E3E34DE0B1E2B4C1CC0918E0&lt;/guid&gt;&#10;                    &lt;answertext&gt;Strongly agree&lt;/answertext&gt;&#10;                    &lt;valuetype&gt;0&lt;/valuetype&gt;&#10;                &lt;/answer&gt;&#10;                &lt;answer&gt;&#10;                    &lt;guid&gt;43D919EFA8CC4E24820291A189BAEDFE&lt;/guid&gt;&#10;                    &lt;answertext&gt;agree&lt;/answertext&gt;&#10;                    &lt;valuetype&gt;0&lt;/valuetype&gt;&#10;                &lt;/answer&gt;&#10;                &lt;answer&gt;&#10;                    &lt;guid&gt;FF7A4C70413D4B6686028F3C7A3EBB7A&lt;/guid&gt;&#10;                    &lt;answertext&gt;Disagree&lt;/answertext&gt;&#10;                    &lt;valuetype&gt;0&lt;/valuetype&gt;&#10;                &lt;/answer&gt;&#10;                &lt;answer&gt;&#10;                    &lt;guid&gt;35C07308822F4ED5A526CDF45D9C721F&lt;/guid&gt;&#10;                    &lt;answertext&gt;Strongly disagre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3FD10BA58FA4186B7FA34CACC0F8054&lt;/guid&gt;&#10;        &lt;description /&gt;&#10;        &lt;date&gt;12/12/2014 3:38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606A2E45BF4C3FB8F948AB26DD252D&lt;/guid&gt;&#10;            &lt;repollguid&gt;5AF0C7B2B4A24449AC544FB14EE89E8F&lt;/repollguid&gt;&#10;            &lt;sourceid&gt;17D2BD05511D4730BB82D231729A26B1&lt;/sourceid&gt;&#10;            &lt;questiontext&gt;Very few students are interested in institutional chang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0707C82E3E34DE0B1E2B4C1CC0918E0&lt;/guid&gt;&#10;                    &lt;answertext&gt;Strongly agree&lt;/answertext&gt;&#10;                    &lt;valuetype&gt;0&lt;/valuetype&gt;&#10;                &lt;/answer&gt;&#10;                &lt;answer&gt;&#10;                    &lt;guid&gt;43D919EFA8CC4E24820291A189BAEDFE&lt;/guid&gt;&#10;                    &lt;answertext&gt;agree&lt;/answertext&gt;&#10;                    &lt;valuetype&gt;0&lt;/valuetype&gt;&#10;                &lt;/answer&gt;&#10;                &lt;answer&gt;&#10;                    &lt;guid&gt;FF7A4C70413D4B6686028F3C7A3EBB7A&lt;/guid&gt;&#10;                    &lt;answertext&gt;Disagree&lt;/answertext&gt;&#10;                    &lt;valuetype&gt;0&lt;/valuetype&gt;&#10;                &lt;/answer&gt;&#10;                &lt;answer&gt;&#10;                    &lt;guid&gt;35C07308822F4ED5A526CDF45D9C721F&lt;/guid&gt;&#10;                    &lt;answertext&gt;Strongly disagre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3FD10BA58FA4186B7FA34CACC0F8054&lt;/guid&gt;&#10;        &lt;description /&gt;&#10;        &lt;date&gt;12/12/2014 3:38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606A2E45BF4C3FB8F948AB26DD252D&lt;/guid&gt;&#10;            &lt;repollguid&gt;5AF0C7B2B4A24449AC544FB14EE89E8F&lt;/repollguid&gt;&#10;            &lt;sourceid&gt;17D2BD05511D4730BB82D231729A26B1&lt;/sourceid&gt;&#10;            &lt;questiontext&gt;My students were able to elect their representatives from a number of good candidate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0707C82E3E34DE0B1E2B4C1CC0918E0&lt;/guid&gt;&#10;                    &lt;answertext&gt;Strongly agree&lt;/answertext&gt;&#10;                    &lt;valuetype&gt;0&lt;/valuetype&gt;&#10;                &lt;/answer&gt;&#10;                &lt;answer&gt;&#10;                    &lt;guid&gt;43D919EFA8CC4E24820291A189BAEDFE&lt;/guid&gt;&#10;                    &lt;answertext&gt;agree&lt;/answertext&gt;&#10;                    &lt;valuetype&gt;0&lt;/valuetype&gt;&#10;                &lt;/answer&gt;&#10;                &lt;answer&gt;&#10;                    &lt;guid&gt;FF7A4C70413D4B6686028F3C7A3EBB7A&lt;/guid&gt;&#10;                    &lt;answertext&gt;Disagree&lt;/answertext&gt;&#10;                    &lt;valuetype&gt;0&lt;/valuetype&gt;&#10;                &lt;/answer&gt;&#10;                &lt;answer&gt;&#10;                    &lt;guid&gt;35C07308822F4ED5A526CDF45D9C721F&lt;/guid&gt;&#10;                    &lt;answertext&gt;Strongly disagre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3FD10BA58FA4186B7FA34CACC0F8054&lt;/guid&gt;&#10;        &lt;description /&gt;&#10;        &lt;date&gt;12/12/2014 3:38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606A2E45BF4C3FB8F948AB26DD252D&lt;/guid&gt;&#10;            &lt;repollguid&gt;5AF0C7B2B4A24449AC544FB14EE89E8F&lt;/repollguid&gt;&#10;            &lt;sourceid&gt;17D2BD05511D4730BB82D231729A26B1&lt;/sourceid&gt;&#10;            &lt;questiontext&gt;LJMU policies and procedures facilitate student engagemen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0707C82E3E34DE0B1E2B4C1CC0918E0&lt;/guid&gt;&#10;                    &lt;answertext&gt;Strongly agree&lt;/answertext&gt;&#10;                    &lt;valuetype&gt;0&lt;/valuetype&gt;&#10;                &lt;/answer&gt;&#10;                &lt;answer&gt;&#10;                    &lt;guid&gt;43D919EFA8CC4E24820291A189BAEDFE&lt;/guid&gt;&#10;                    &lt;answertext&gt;agree&lt;/answertext&gt;&#10;                    &lt;valuetype&gt;0&lt;/valuetype&gt;&#10;                &lt;/answer&gt;&#10;                &lt;answer&gt;&#10;                    &lt;guid&gt;FF7A4C70413D4B6686028F3C7A3EBB7A&lt;/guid&gt;&#10;                    &lt;answertext&gt;Disagree&lt;/answertext&gt;&#10;                    &lt;valuetype&gt;0&lt;/valuetype&gt;&#10;                &lt;/answer&gt;&#10;                &lt;answer&gt;&#10;                    &lt;guid&gt;35C07308822F4ED5A526CDF45D9C721F&lt;/guid&gt;&#10;                    &lt;answertext&gt;Strongly disagre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3FD10BA58FA4186B7FA34CACC0F8054&lt;/guid&gt;&#10;        &lt;description /&gt;&#10;        &lt;date&gt;12/12/2014 3:38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606A2E45BF4C3FB8F948AB26DD252D&lt;/guid&gt;&#10;            &lt;repollguid&gt;5AF0C7B2B4A24449AC544FB14EE89E8F&lt;/repollguid&gt;&#10;            &lt;sourceid&gt;17D2BD05511D4730BB82D231729A26B1&lt;/sourceid&gt;&#10;            &lt;questiontext&gt;The course representatives on my programme do a good job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0707C82E3E34DE0B1E2B4C1CC0918E0&lt;/guid&gt;&#10;                    &lt;answertext&gt;Strongly agree&lt;/answertext&gt;&#10;                    &lt;valuetype&gt;0&lt;/valuetype&gt;&#10;                &lt;/answer&gt;&#10;                &lt;answer&gt;&#10;                    &lt;guid&gt;43D919EFA8CC4E24820291A189BAEDFE&lt;/guid&gt;&#10;                    &lt;answertext&gt;agree&lt;/answertext&gt;&#10;                    &lt;valuetype&gt;0&lt;/valuetype&gt;&#10;                &lt;/answer&gt;&#10;                &lt;answer&gt;&#10;                    &lt;guid&gt;FF7A4C70413D4B6686028F3C7A3EBB7A&lt;/guid&gt;&#10;                    &lt;answertext&gt;Disagree&lt;/answertext&gt;&#10;                    &lt;valuetype&gt;0&lt;/valuetype&gt;&#10;                &lt;/answer&gt;&#10;                &lt;answer&gt;&#10;                    &lt;guid&gt;35C07308822F4ED5A526CDF45D9C721F&lt;/guid&gt;&#10;                    &lt;answertext&gt;Strongly disagre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3FD10BA58FA4186B7FA34CACC0F8054&lt;/guid&gt;&#10;        &lt;description /&gt;&#10;        &lt;date&gt;12/12/2014 3:38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606A2E45BF4C3FB8F948AB26DD252D&lt;/guid&gt;&#10;            &lt;repollguid&gt;5AF0C7B2B4A24449AC544FB14EE89E8F&lt;/repollguid&gt;&#10;            &lt;sourceid&gt;17D2BD05511D4730BB82D231729A26B1&lt;/sourceid&gt;&#10;            &lt;questiontext&gt;Students have insufficient insight into the issues to be involved in decision-making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0707C82E3E34DE0B1E2B4C1CC0918E0&lt;/guid&gt;&#10;                    &lt;answertext&gt;Strongly agree&lt;/answertext&gt;&#10;                    &lt;valuetype&gt;0&lt;/valuetype&gt;&#10;                &lt;/answer&gt;&#10;                &lt;answer&gt;&#10;                    &lt;guid&gt;43D919EFA8CC4E24820291A189BAEDFE&lt;/guid&gt;&#10;                    &lt;answertext&gt;agree&lt;/answertext&gt;&#10;                    &lt;valuetype&gt;0&lt;/valuetype&gt;&#10;                &lt;/answer&gt;&#10;                &lt;answer&gt;&#10;                    &lt;guid&gt;FF7A4C70413D4B6686028F3C7A3EBB7A&lt;/guid&gt;&#10;                    &lt;answertext&gt;Disagree&lt;/answertext&gt;&#10;                    &lt;valuetype&gt;0&lt;/valuetype&gt;&#10;                &lt;/answer&gt;&#10;                &lt;answer&gt;&#10;                    &lt;guid&gt;35C07308822F4ED5A526CDF45D9C721F&lt;/guid&gt;&#10;                    &lt;answertext&gt;Strongly disagre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3FD10BA58FA4186B7FA34CACC0F8054&lt;/guid&gt;&#10;        &lt;description /&gt;&#10;        &lt;date&gt;12/12/2014 3:38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606A2E45BF4C3FB8F948AB26DD252D&lt;/guid&gt;&#10;            &lt;repollguid&gt;5AF0C7B2B4A24449AC544FB14EE89E8F&lt;/repollguid&gt;&#10;            &lt;sourceid&gt;17D2BD05511D4730BB82D231729A26B1&lt;/sourceid&gt;&#10;            &lt;questiontext&gt;My programme team is good at listening to the ‘student voice’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0707C82E3E34DE0B1E2B4C1CC0918E0&lt;/guid&gt;&#10;                    &lt;answertext&gt;Strongly agree&lt;/answertext&gt;&#10;                    &lt;valuetype&gt;0&lt;/valuetype&gt;&#10;                &lt;/answer&gt;&#10;                &lt;answer&gt;&#10;                    &lt;guid&gt;43D919EFA8CC4E24820291A189BAEDFE&lt;/guid&gt;&#10;                    &lt;answertext&gt;agree&lt;/answertext&gt;&#10;                    &lt;valuetype&gt;0&lt;/valuetype&gt;&#10;                &lt;/answer&gt;&#10;                &lt;answer&gt;&#10;                    &lt;guid&gt;FF7A4C70413D4B6686028F3C7A3EBB7A&lt;/guid&gt;&#10;                    &lt;answertext&gt;Disagree&lt;/answertext&gt;&#10;                    &lt;valuetype&gt;0&lt;/valuetype&gt;&#10;                &lt;/answer&gt;&#10;                &lt;answer&gt;&#10;                    &lt;guid&gt;35C07308822F4ED5A526CDF45D9C721F&lt;/guid&gt;&#10;                    &lt;answertext&gt;Strongly disagre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414</Words>
  <Application>Microsoft Office PowerPoint</Application>
  <PresentationFormat>On-screen Show (4:3)</PresentationFormat>
  <Paragraphs>131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1_Office Theme</vt:lpstr>
      <vt:lpstr>Chart</vt:lpstr>
      <vt:lpstr>LJMU Student Engagement Review</vt:lpstr>
      <vt:lpstr>The Student engagement in LJMU includes: </vt:lpstr>
      <vt:lpstr>PowerPoint Presentation</vt:lpstr>
      <vt:lpstr>Very few students are interested in institutional change</vt:lpstr>
      <vt:lpstr>Students have too little insight into the issues to be involved in decision-making</vt:lpstr>
      <vt:lpstr>‘We’ are good at listening to the student voice</vt:lpstr>
      <vt:lpstr>Students are informed about changes that happen as a result of their feedback </vt:lpstr>
      <vt:lpstr>Working in partnership with students is easy</vt:lpstr>
      <vt:lpstr>Students are well aware of the role and function of their representatives</vt:lpstr>
      <vt:lpstr>My students were able to elect their representatives from a number of good candidates</vt:lpstr>
      <vt:lpstr>LJMU policies and procedures facilitate student engagement</vt:lpstr>
      <vt:lpstr>The course representatives on my programme do a good job</vt:lpstr>
      <vt:lpstr>3 types of engagement activity</vt:lpstr>
      <vt:lpstr>Perceptions of engagement mechanisms</vt:lpstr>
      <vt:lpstr>Location of impact</vt:lpstr>
      <vt:lpstr>Student:staff partnership</vt:lpstr>
      <vt:lpstr>Recommendations</vt:lpstr>
      <vt:lpstr>Recommendations</vt:lpstr>
      <vt:lpstr>Enhancing engagement</vt:lpstr>
      <vt:lpstr>University-wide mechanisms</vt:lpstr>
    </vt:vector>
  </TitlesOfParts>
  <Company>Liverpool John Moores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LJMU Student Engagement Review</dc:title>
  <dc:creator>Carey, Philip</dc:creator>
  <cp:lastModifiedBy>Carey, Philip</cp:lastModifiedBy>
  <cp:revision>5</cp:revision>
  <dcterms:created xsi:type="dcterms:W3CDTF">2014-12-12T15:37:32Z</dcterms:created>
  <dcterms:modified xsi:type="dcterms:W3CDTF">2014-12-15T11:54:19Z</dcterms:modified>
</cp:coreProperties>
</file>