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16"/>
  </p:notesMasterIdLst>
  <p:sldIdLst>
    <p:sldId id="256" r:id="rId2"/>
    <p:sldId id="257" r:id="rId3"/>
    <p:sldId id="259" r:id="rId4"/>
    <p:sldId id="261" r:id="rId5"/>
    <p:sldId id="262" r:id="rId6"/>
    <p:sldId id="263" r:id="rId7"/>
    <p:sldId id="264" r:id="rId8"/>
    <p:sldId id="260" r:id="rId9"/>
    <p:sldId id="266" r:id="rId10"/>
    <p:sldId id="267" r:id="rId11"/>
    <p:sldId id="265" r:id="rId12"/>
    <p:sldId id="268" r:id="rId13"/>
    <p:sldId id="270" r:id="rId14"/>
    <p:sldId id="269" r:id="rId15"/>
  </p:sldIdLst>
  <p:sldSz cx="12192000" cy="6858000"/>
  <p:notesSz cx="6808788" cy="9940925"/>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autoAdjust="0"/>
  </p:normalViewPr>
  <p:slideViewPr>
    <p:cSldViewPr snapToGrid="0">
      <p:cViewPr varScale="1">
        <p:scale>
          <a:sx n="71" d="100"/>
          <a:sy n="71" d="100"/>
        </p:scale>
        <p:origin x="78" y="810"/>
      </p:cViewPr>
      <p:guideLst>
        <p:guide orient="horz" pos="2160"/>
        <p:guide pos="3840"/>
      </p:guideLst>
    </p:cSldViewPr>
  </p:slideViewPr>
  <p:outlineViewPr>
    <p:cViewPr>
      <p:scale>
        <a:sx n="33" d="100"/>
        <a:sy n="33" d="100"/>
      </p:scale>
      <p:origin x="0" y="14922"/>
    </p:cViewPr>
  </p:outlineViewPr>
  <p:notesTextViewPr>
    <p:cViewPr>
      <p:scale>
        <a:sx n="1" d="1"/>
        <a:sy n="1" d="1"/>
      </p:scale>
      <p:origin x="0" y="0"/>
    </p:cViewPr>
  </p:notesTextViewPr>
  <p:notesViewPr>
    <p:cSldViewPr snapToGrid="0">
      <p:cViewPr varScale="1">
        <p:scale>
          <a:sx n="76" d="100"/>
          <a:sy n="76" d="100"/>
        </p:scale>
        <p:origin x="-1896" y="-90"/>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5A94ED05-374C-484A-89A0-381F5357750D}" type="datetimeFigureOut">
              <a:rPr lang="en-GB" smtClean="0"/>
              <a:t>05/01/2017</a:t>
            </a:fld>
            <a:endParaRPr lang="en-GB" dirty="0"/>
          </a:p>
        </p:txBody>
      </p:sp>
      <p:sp>
        <p:nvSpPr>
          <p:cNvPr id="4" name="Slide Image Placeholder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656622A9-410E-4EEA-B0E4-84FB8D075D64}" type="slidenum">
              <a:rPr lang="en-GB" smtClean="0"/>
              <a:t>‹#›</a:t>
            </a:fld>
            <a:endParaRPr lang="en-GB" dirty="0"/>
          </a:p>
        </p:txBody>
      </p:sp>
    </p:spTree>
    <p:extLst>
      <p:ext uri="{BB962C8B-B14F-4D97-AF65-F5344CB8AC3E}">
        <p14:creationId xmlns:p14="http://schemas.microsoft.com/office/powerpoint/2010/main" val="401529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en.wikipedia.org/wiki/Bacteria" TargetMode="External"/><Relationship Id="rId3" Type="http://schemas.openxmlformats.org/officeDocument/2006/relationships/hyperlink" Target="https://en.wikipedia.org/wiki/Signaling_protein" TargetMode="External"/><Relationship Id="rId7" Type="http://schemas.openxmlformats.org/officeDocument/2006/relationships/hyperlink" Target="https://en.wikipedia.org/wiki/Virus"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en.wikipedia.org/wiki/Pathogen" TargetMode="External"/><Relationship Id="rId5" Type="http://schemas.openxmlformats.org/officeDocument/2006/relationships/hyperlink" Target="https://en.wikipedia.org/wiki/Host_cells" TargetMode="External"/><Relationship Id="rId10" Type="http://schemas.openxmlformats.org/officeDocument/2006/relationships/hyperlink" Target="https://en.wikipedia.org/wiki/Tumor" TargetMode="External"/><Relationship Id="rId4" Type="http://schemas.openxmlformats.org/officeDocument/2006/relationships/hyperlink" Target="https://en.wikipedia.org/wiki/Interferon#cite_note-1" TargetMode="External"/><Relationship Id="rId9" Type="http://schemas.openxmlformats.org/officeDocument/2006/relationships/hyperlink" Target="https://en.wikipedia.org/wiki/Parasit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a:t>
            </a:fld>
            <a:endParaRPr lang="en-GB" dirty="0"/>
          </a:p>
        </p:txBody>
      </p:sp>
    </p:spTree>
    <p:extLst>
      <p:ext uri="{BB962C8B-B14F-4D97-AF65-F5344CB8AC3E}">
        <p14:creationId xmlns:p14="http://schemas.microsoft.com/office/powerpoint/2010/main" val="29954254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10</a:t>
            </a:fld>
            <a:endParaRPr lang="en-GB" dirty="0"/>
          </a:p>
        </p:txBody>
      </p:sp>
    </p:spTree>
    <p:extLst>
      <p:ext uri="{BB962C8B-B14F-4D97-AF65-F5344CB8AC3E}">
        <p14:creationId xmlns:p14="http://schemas.microsoft.com/office/powerpoint/2010/main" val="932399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11</a:t>
            </a:fld>
            <a:endParaRPr lang="en-GB" dirty="0"/>
          </a:p>
        </p:txBody>
      </p:sp>
    </p:spTree>
    <p:extLst>
      <p:ext uri="{BB962C8B-B14F-4D97-AF65-F5344CB8AC3E}">
        <p14:creationId xmlns:p14="http://schemas.microsoft.com/office/powerpoint/2010/main" val="32240750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12</a:t>
            </a:fld>
            <a:endParaRPr lang="en-GB" dirty="0"/>
          </a:p>
        </p:txBody>
      </p:sp>
    </p:spTree>
    <p:extLst>
      <p:ext uri="{BB962C8B-B14F-4D97-AF65-F5344CB8AC3E}">
        <p14:creationId xmlns:p14="http://schemas.microsoft.com/office/powerpoint/2010/main" val="21473031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13</a:t>
            </a:fld>
            <a:endParaRPr lang="en-GB" dirty="0"/>
          </a:p>
        </p:txBody>
      </p:sp>
    </p:spTree>
    <p:extLst>
      <p:ext uri="{BB962C8B-B14F-4D97-AF65-F5344CB8AC3E}">
        <p14:creationId xmlns:p14="http://schemas.microsoft.com/office/powerpoint/2010/main" val="6007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14</a:t>
            </a:fld>
            <a:endParaRPr lang="en-GB" dirty="0"/>
          </a:p>
        </p:txBody>
      </p:sp>
    </p:spTree>
    <p:extLst>
      <p:ext uri="{BB962C8B-B14F-4D97-AF65-F5344CB8AC3E}">
        <p14:creationId xmlns:p14="http://schemas.microsoft.com/office/powerpoint/2010/main" val="453829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successful transition from “school pupils” to “university students” is a significant issue for the sector and indeed was a keynote paper in the 2016 Teaching &amp; Learning Conference.  </a:t>
            </a:r>
          </a:p>
          <a:p>
            <a:r>
              <a:rPr lang="en-GB" dirty="0" smtClean="0"/>
              <a:t>As a level 4 tutor and programme leader I am keen to develop and support projects that will actively help with this transition and enable our students to become more independent “university students”.</a:t>
            </a:r>
          </a:p>
          <a:p>
            <a:r>
              <a:rPr lang="en-GB" dirty="0" smtClean="0"/>
              <a:t>It is my contention that since so much of what we produce for students is in electronic form that the robustness of having a tangible planner/journal has been lost, and this is something that for most, if not all, of our students has been a core element of their secondary education. Personal evidence – Rebecca.</a:t>
            </a:r>
          </a:p>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Furthermore, I am always very aware that some of our students first arrive without the means of electronic communication, or do not have internet access and for these students hardcopy with a who’s who, telephone numbers, campus maps, induction schedules, overall timetables etc. could be the difference between that student staying at university or, having missed part of their first week feel isolated, unsure about where they need to be and potentially dropping out of university.</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656622A9-410E-4EEA-B0E4-84FB8D075D64}" type="slidenum">
              <a:rPr lang="en-GB" smtClean="0"/>
              <a:t>2</a:t>
            </a:fld>
            <a:endParaRPr lang="en-GB" dirty="0"/>
          </a:p>
        </p:txBody>
      </p:sp>
    </p:spTree>
    <p:extLst>
      <p:ext uri="{BB962C8B-B14F-4D97-AF65-F5344CB8AC3E}">
        <p14:creationId xmlns:p14="http://schemas.microsoft.com/office/powerpoint/2010/main" val="1678264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effectLst/>
              </a:rPr>
              <a:t>Interferons</a:t>
            </a:r>
            <a:r>
              <a:rPr lang="en-GB" dirty="0" smtClean="0">
                <a:effectLst/>
              </a:rPr>
              <a:t> (</a:t>
            </a:r>
            <a:r>
              <a:rPr lang="en-GB" b="1" dirty="0" smtClean="0">
                <a:effectLst/>
              </a:rPr>
              <a:t>IFN</a:t>
            </a:r>
            <a:r>
              <a:rPr lang="en-GB" dirty="0" smtClean="0">
                <a:effectLst/>
              </a:rPr>
              <a:t>s) are a group of </a:t>
            </a:r>
            <a:r>
              <a:rPr lang="en-GB" dirty="0" smtClean="0">
                <a:effectLst/>
                <a:hlinkClick r:id="rId3" tooltip="Signaling protein"/>
              </a:rPr>
              <a:t>signaling proteins</a:t>
            </a:r>
            <a:r>
              <a:rPr lang="en-GB" baseline="30000" dirty="0" smtClean="0">
                <a:effectLst/>
                <a:hlinkClick r:id="rId4"/>
              </a:rPr>
              <a:t>[1]</a:t>
            </a:r>
            <a:r>
              <a:rPr lang="en-GB" dirty="0" smtClean="0">
                <a:effectLst/>
              </a:rPr>
              <a:t> made and released by </a:t>
            </a:r>
            <a:r>
              <a:rPr lang="en-GB" dirty="0" smtClean="0">
                <a:effectLst/>
                <a:hlinkClick r:id="rId5" tooltip="Host cells"/>
              </a:rPr>
              <a:t>host cells</a:t>
            </a:r>
            <a:r>
              <a:rPr lang="en-GB" dirty="0" smtClean="0">
                <a:effectLst/>
              </a:rPr>
              <a:t> in response to the presence of several </a:t>
            </a:r>
            <a:r>
              <a:rPr lang="en-GB" dirty="0" smtClean="0">
                <a:effectLst/>
                <a:hlinkClick r:id="rId6" tooltip="Pathogen"/>
              </a:rPr>
              <a:t>pathogens</a:t>
            </a:r>
            <a:r>
              <a:rPr lang="en-GB" dirty="0" smtClean="0">
                <a:effectLst/>
              </a:rPr>
              <a:t>, such as </a:t>
            </a:r>
            <a:r>
              <a:rPr lang="en-GB" dirty="0" smtClean="0">
                <a:effectLst/>
                <a:hlinkClick r:id="rId7" tooltip="Virus"/>
              </a:rPr>
              <a:t>viruses</a:t>
            </a:r>
            <a:r>
              <a:rPr lang="en-GB" dirty="0" smtClean="0">
                <a:effectLst/>
              </a:rPr>
              <a:t>, </a:t>
            </a:r>
            <a:r>
              <a:rPr lang="en-GB" dirty="0" smtClean="0">
                <a:effectLst/>
                <a:hlinkClick r:id="rId8" tooltip="Bacteria"/>
              </a:rPr>
              <a:t>bacteria</a:t>
            </a:r>
            <a:r>
              <a:rPr lang="en-GB" dirty="0" smtClean="0">
                <a:effectLst/>
              </a:rPr>
              <a:t>, </a:t>
            </a:r>
            <a:r>
              <a:rPr lang="en-GB" dirty="0" smtClean="0">
                <a:effectLst/>
                <a:hlinkClick r:id="rId9" tooltip="Parasite"/>
              </a:rPr>
              <a:t>parasites</a:t>
            </a:r>
            <a:r>
              <a:rPr lang="en-GB" dirty="0" smtClean="0">
                <a:effectLst/>
              </a:rPr>
              <a:t>, and also </a:t>
            </a:r>
            <a:r>
              <a:rPr lang="en-GB" dirty="0" smtClean="0">
                <a:effectLst/>
                <a:hlinkClick r:id="rId10" tooltip="Tumor"/>
              </a:rPr>
              <a:t>tumor</a:t>
            </a:r>
            <a:r>
              <a:rPr lang="en-GB" dirty="0" smtClean="0">
                <a:effectLst/>
              </a:rPr>
              <a:t> cells. In a typical scenario, a virus-infected cell will release interferons causing nearby cells to heighten their anti-viral defenses.</a:t>
            </a:r>
            <a:endParaRPr lang="en-GB" dirty="0"/>
          </a:p>
        </p:txBody>
      </p:sp>
      <p:sp>
        <p:nvSpPr>
          <p:cNvPr id="4" name="Slide Number Placeholder 3"/>
          <p:cNvSpPr>
            <a:spLocks noGrp="1"/>
          </p:cNvSpPr>
          <p:nvPr>
            <p:ph type="sldNum" sz="quarter" idx="10"/>
          </p:nvPr>
        </p:nvSpPr>
        <p:spPr/>
        <p:txBody>
          <a:bodyPr/>
          <a:lstStyle/>
          <a:p>
            <a:fld id="{656622A9-410E-4EEA-B0E4-84FB8D075D64}" type="slidenum">
              <a:rPr lang="en-GB" smtClean="0"/>
              <a:t>3</a:t>
            </a:fld>
            <a:endParaRPr lang="en-GB" dirty="0"/>
          </a:p>
        </p:txBody>
      </p:sp>
    </p:spTree>
    <p:extLst>
      <p:ext uri="{BB962C8B-B14F-4D97-AF65-F5344CB8AC3E}">
        <p14:creationId xmlns:p14="http://schemas.microsoft.com/office/powerpoint/2010/main" val="3864623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4</a:t>
            </a:fld>
            <a:endParaRPr lang="en-GB" dirty="0"/>
          </a:p>
        </p:txBody>
      </p:sp>
    </p:spTree>
    <p:extLst>
      <p:ext uri="{BB962C8B-B14F-4D97-AF65-F5344CB8AC3E}">
        <p14:creationId xmlns:p14="http://schemas.microsoft.com/office/powerpoint/2010/main" val="270496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5</a:t>
            </a:fld>
            <a:endParaRPr lang="en-GB" dirty="0"/>
          </a:p>
        </p:txBody>
      </p:sp>
    </p:spTree>
    <p:extLst>
      <p:ext uri="{BB962C8B-B14F-4D97-AF65-F5344CB8AC3E}">
        <p14:creationId xmlns:p14="http://schemas.microsoft.com/office/powerpoint/2010/main" val="29356102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6</a:t>
            </a:fld>
            <a:endParaRPr lang="en-GB" dirty="0"/>
          </a:p>
        </p:txBody>
      </p:sp>
    </p:spTree>
    <p:extLst>
      <p:ext uri="{BB962C8B-B14F-4D97-AF65-F5344CB8AC3E}">
        <p14:creationId xmlns:p14="http://schemas.microsoft.com/office/powerpoint/2010/main" val="20861386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7</a:t>
            </a:fld>
            <a:endParaRPr lang="en-GB" dirty="0"/>
          </a:p>
        </p:txBody>
      </p:sp>
    </p:spTree>
    <p:extLst>
      <p:ext uri="{BB962C8B-B14F-4D97-AF65-F5344CB8AC3E}">
        <p14:creationId xmlns:p14="http://schemas.microsoft.com/office/powerpoint/2010/main" val="171517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8</a:t>
            </a:fld>
            <a:endParaRPr lang="en-GB" dirty="0"/>
          </a:p>
        </p:txBody>
      </p:sp>
    </p:spTree>
    <p:extLst>
      <p:ext uri="{BB962C8B-B14F-4D97-AF65-F5344CB8AC3E}">
        <p14:creationId xmlns:p14="http://schemas.microsoft.com/office/powerpoint/2010/main" val="3167723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6622A9-410E-4EEA-B0E4-84FB8D075D64}" type="slidenum">
              <a:rPr lang="en-GB" smtClean="0"/>
              <a:t>9</a:t>
            </a:fld>
            <a:endParaRPr lang="en-GB" dirty="0"/>
          </a:p>
        </p:txBody>
      </p:sp>
    </p:spTree>
    <p:extLst>
      <p:ext uri="{BB962C8B-B14F-4D97-AF65-F5344CB8AC3E}">
        <p14:creationId xmlns:p14="http://schemas.microsoft.com/office/powerpoint/2010/main" val="4066209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20" name="Footer Placeholder 19"/>
          <p:cNvSpPr>
            <a:spLocks noGrp="1"/>
          </p:cNvSpPr>
          <p:nvPr>
            <p:ph type="ftr" sz="quarter" idx="11"/>
          </p:nvPr>
        </p:nvSpPr>
        <p:spPr/>
        <p:txBody>
          <a:bodyPr/>
          <a:lstStyle>
            <a:extLst/>
          </a:lstStyle>
          <a:p>
            <a:endParaRPr lang="en-GB" dirty="0"/>
          </a:p>
        </p:txBody>
      </p:sp>
      <p:sp>
        <p:nvSpPr>
          <p:cNvPr id="10" name="Slide Number Placeholder 9"/>
          <p:cNvSpPr>
            <a:spLocks noGrp="1"/>
          </p:cNvSpPr>
          <p:nvPr>
            <p:ph type="sldNum" sz="quarter" idx="12"/>
          </p:nvPr>
        </p:nvSpPr>
        <p:spPr/>
        <p:txBody>
          <a:bodyPr/>
          <a:lstStyle>
            <a:extLst/>
          </a:lstStyle>
          <a:p>
            <a:fld id="{2DBB48E4-6DDE-4B5A-A011-0C48D65FDC80}" type="slidenum">
              <a:rPr lang="en-GB" smtClean="0"/>
              <a:t>‹#›</a:t>
            </a:fld>
            <a:endParaRPr lang="en-GB" dirty="0"/>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dirty="0"/>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dirty="0"/>
          </a:p>
        </p:txBody>
      </p:sp>
    </p:spTree>
    <p:extLst>
      <p:ext uri="{BB962C8B-B14F-4D97-AF65-F5344CB8AC3E}">
        <p14:creationId xmlns:p14="http://schemas.microsoft.com/office/powerpoint/2010/main" val="179748036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236712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863877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3DACE89-3B55-461D-9A25-64EA0222A0CB}" type="datetimeFigureOut">
              <a:rPr lang="en-GB" smtClean="0"/>
              <a:t>05/01/2017</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2DBB48E4-6DDE-4B5A-A011-0C48D65FDC80}" type="slidenum">
              <a:rPr lang="en-GB" smtClean="0"/>
              <a:t>‹#›</a:t>
            </a:fld>
            <a:endParaRPr lang="en-GB" dirty="0"/>
          </a:p>
        </p:txBody>
      </p:sp>
    </p:spTree>
    <p:extLst>
      <p:ext uri="{BB962C8B-B14F-4D97-AF65-F5344CB8AC3E}">
        <p14:creationId xmlns:p14="http://schemas.microsoft.com/office/powerpoint/2010/main" val="1628474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solidFill>
                  <a:schemeClr val="tx2"/>
                </a:solidFill>
              </a:defRPr>
            </a:lvl1pPr>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1914144" y="1603332"/>
            <a:ext cx="9998108" cy="4960306"/>
          </a:xfrm>
        </p:spPr>
        <p:txBody>
          <a:bodyPr>
            <a:normAutofit/>
          </a:bodyPr>
          <a:lstStyle>
            <a:lvl1pPr algn="just">
              <a:spcBef>
                <a:spcPts val="0"/>
              </a:spcBef>
              <a:buClr>
                <a:schemeClr val="accent2"/>
              </a:buClr>
              <a:defRPr sz="2800" b="0">
                <a:solidFill>
                  <a:schemeClr val="tx2"/>
                </a:solidFill>
                <a:effectLst/>
                <a:latin typeface="+mn-lt"/>
              </a:defRPr>
            </a:lvl1pPr>
            <a:lvl2pPr algn="just">
              <a:spcBef>
                <a:spcPts val="0"/>
              </a:spcBef>
              <a:buClr>
                <a:schemeClr val="accent2"/>
              </a:buClr>
              <a:defRPr sz="2400" b="0">
                <a:solidFill>
                  <a:schemeClr val="tx2"/>
                </a:solidFill>
                <a:effectLst/>
                <a:latin typeface="+mn-lt"/>
              </a:defRPr>
            </a:lvl2pPr>
            <a:lvl3pPr algn="just">
              <a:spcBef>
                <a:spcPts val="0"/>
              </a:spcBef>
              <a:buClr>
                <a:schemeClr val="accent2"/>
              </a:buClr>
              <a:defRPr sz="2400" b="0">
                <a:solidFill>
                  <a:schemeClr val="tx2"/>
                </a:solidFill>
                <a:effectLst/>
                <a:latin typeface="+mn-lt"/>
              </a:defRPr>
            </a:lvl3pPr>
            <a:lvl4pPr algn="just">
              <a:spcBef>
                <a:spcPts val="0"/>
              </a:spcBef>
              <a:buClr>
                <a:schemeClr val="accent2"/>
              </a:buClr>
              <a:defRPr sz="2400" b="0">
                <a:solidFill>
                  <a:schemeClr val="tx2"/>
                </a:solidFill>
                <a:effectLst/>
                <a:latin typeface="+mn-lt"/>
              </a:defRPr>
            </a:lvl4pPr>
            <a:lvl5pPr algn="just">
              <a:spcBef>
                <a:spcPts val="0"/>
              </a:spcBef>
              <a:buClr>
                <a:schemeClr val="accent2"/>
              </a:buClr>
              <a:defRPr sz="2400" b="0">
                <a:solidFill>
                  <a:schemeClr val="tx2"/>
                </a:solidFill>
                <a:effectLst/>
                <a:latin typeface="+mn-lt"/>
              </a:defRPr>
            </a:lvl5pPr>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extLst>
      <p:ext uri="{BB962C8B-B14F-4D97-AF65-F5344CB8AC3E}">
        <p14:creationId xmlns:p14="http://schemas.microsoft.com/office/powerpoint/2010/main" val="77260983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5" name="Footer Placeholder 4"/>
          <p:cNvSpPr>
            <a:spLocks noGrp="1"/>
          </p:cNvSpPr>
          <p:nvPr>
            <p:ph type="ftr" sz="quarter" idx="11"/>
          </p:nvPr>
        </p:nvSpPr>
        <p:spPr/>
        <p:txBody>
          <a:bodyPr/>
          <a:lstStyle>
            <a:extLst/>
          </a:lstStyle>
          <a:p>
            <a:endParaRPr lang="en-GB" dirty="0"/>
          </a:p>
        </p:txBody>
      </p:sp>
      <p:sp>
        <p:nvSpPr>
          <p:cNvPr id="6" name="Slide Number Placeholder 5"/>
          <p:cNvSpPr>
            <a:spLocks noGrp="1"/>
          </p:cNvSpPr>
          <p:nvPr>
            <p:ph type="sldNum" sz="quarter" idx="12"/>
          </p:nvPr>
        </p:nvSpPr>
        <p:spPr/>
        <p:txBody>
          <a:bodyPr/>
          <a:lstStyle>
            <a:extLst/>
          </a:lstStyle>
          <a:p>
            <a:fld id="{2DBB48E4-6DDE-4B5A-A011-0C48D65FDC80}" type="slidenum">
              <a:rPr lang="en-GB" smtClean="0"/>
              <a:t>‹#›</a:t>
            </a:fld>
            <a:endParaRPr lang="en-GB" dirty="0"/>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dirty="0"/>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sz="1800" dirty="0"/>
          </a:p>
        </p:txBody>
      </p:sp>
    </p:spTree>
    <p:extLst>
      <p:ext uri="{BB962C8B-B14F-4D97-AF65-F5344CB8AC3E}">
        <p14:creationId xmlns:p14="http://schemas.microsoft.com/office/powerpoint/2010/main" val="3017430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1376631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8" name="Footer Placeholder 7"/>
          <p:cNvSpPr>
            <a:spLocks noGrp="1"/>
          </p:cNvSpPr>
          <p:nvPr>
            <p:ph type="ftr" sz="quarter" idx="11"/>
          </p:nvPr>
        </p:nvSpPr>
        <p:spPr/>
        <p:txBody>
          <a:bodyPr/>
          <a:lstStyle>
            <a:extLst/>
          </a:lstStyle>
          <a:p>
            <a:endParaRPr lang="en-GB" dirty="0"/>
          </a:p>
        </p:txBody>
      </p:sp>
      <p:sp>
        <p:nvSpPr>
          <p:cNvPr id="9" name="Slide Number Placeholder 8"/>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286967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4" name="Footer Placeholder 3"/>
          <p:cNvSpPr>
            <a:spLocks noGrp="1"/>
          </p:cNvSpPr>
          <p:nvPr>
            <p:ph type="ftr" sz="quarter" idx="11"/>
          </p:nvPr>
        </p:nvSpPr>
        <p:spPr/>
        <p:txBody>
          <a:bodyPr/>
          <a:lstStyle>
            <a:extLst/>
          </a:lstStyle>
          <a:p>
            <a:endParaRPr lang="en-GB" dirty="0"/>
          </a:p>
        </p:txBody>
      </p:sp>
      <p:sp>
        <p:nvSpPr>
          <p:cNvPr id="5" name="Slide Number Placeholder 4"/>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3796797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2" name="Date Placeholder 1"/>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3" name="Footer Placeholder 2"/>
          <p:cNvSpPr>
            <a:spLocks noGrp="1"/>
          </p:cNvSpPr>
          <p:nvPr>
            <p:ph type="ftr" sz="quarter" idx="11"/>
          </p:nvPr>
        </p:nvSpPr>
        <p:spPr/>
        <p:txBody>
          <a:bodyPr/>
          <a:lstStyle>
            <a:extLst/>
          </a:lstStyle>
          <a:p>
            <a:endParaRPr lang="en-GB" dirty="0"/>
          </a:p>
        </p:txBody>
      </p:sp>
      <p:sp>
        <p:nvSpPr>
          <p:cNvPr id="4" name="Slide Number Placeholder 3"/>
          <p:cNvSpPr>
            <a:spLocks noGrp="1"/>
          </p:cNvSpPr>
          <p:nvPr>
            <p:ph type="sldNum" sz="quarter" idx="12"/>
          </p:nvPr>
        </p:nvSpPr>
        <p:spPr/>
        <p:txBody>
          <a:bodyPr/>
          <a:lstStyle>
            <a:extLst/>
          </a:lstStyle>
          <a:p>
            <a:fld id="{2DBB48E4-6DDE-4B5A-A011-0C48D65FDC80}" type="slidenum">
              <a:rPr lang="en-GB" smtClean="0"/>
              <a:t>‹#›</a:t>
            </a:fld>
            <a:endParaRPr lang="en-GB" dirty="0"/>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Tree>
    <p:extLst>
      <p:ext uri="{BB962C8B-B14F-4D97-AF65-F5344CB8AC3E}">
        <p14:creationId xmlns:p14="http://schemas.microsoft.com/office/powerpoint/2010/main" val="3870914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2DBB48E4-6DDE-4B5A-A011-0C48D65FDC80}" type="slidenum">
              <a:rPr lang="en-GB" smtClean="0"/>
              <a:t>‹#›</a:t>
            </a:fld>
            <a:endParaRPr lang="en-GB" dirty="0"/>
          </a:p>
        </p:txBody>
      </p:sp>
    </p:spTree>
    <p:extLst>
      <p:ext uri="{BB962C8B-B14F-4D97-AF65-F5344CB8AC3E}">
        <p14:creationId xmlns:p14="http://schemas.microsoft.com/office/powerpoint/2010/main" val="3964141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F3DACE89-3B55-461D-9A25-64EA0222A0CB}" type="datetimeFigureOut">
              <a:rPr lang="en-GB" smtClean="0"/>
              <a:t>05/01/2017</a:t>
            </a:fld>
            <a:endParaRPr lang="en-GB" dirty="0"/>
          </a:p>
        </p:txBody>
      </p:sp>
      <p:sp>
        <p:nvSpPr>
          <p:cNvPr id="6" name="Footer Placeholder 5"/>
          <p:cNvSpPr>
            <a:spLocks noGrp="1"/>
          </p:cNvSpPr>
          <p:nvPr>
            <p:ph type="ftr" sz="quarter" idx="11"/>
          </p:nvPr>
        </p:nvSpPr>
        <p:spPr/>
        <p:txBody>
          <a:bodyPr/>
          <a:lstStyle>
            <a:extLst/>
          </a:lstStyle>
          <a:p>
            <a:endParaRPr lang="en-GB" dirty="0"/>
          </a:p>
        </p:txBody>
      </p:sp>
      <p:sp>
        <p:nvSpPr>
          <p:cNvPr id="7" name="Slide Number Placeholder 6"/>
          <p:cNvSpPr>
            <a:spLocks noGrp="1"/>
          </p:cNvSpPr>
          <p:nvPr>
            <p:ph type="sldNum" sz="quarter" idx="12"/>
          </p:nvPr>
        </p:nvSpPr>
        <p:spPr/>
        <p:txBody>
          <a:bodyPr/>
          <a:lstStyle>
            <a:extLst/>
          </a:lstStyle>
          <a:p>
            <a:fld id="{2DBB48E4-6DDE-4B5A-A011-0C48D65FDC80}" type="slidenum">
              <a:rPr lang="en-GB" smtClean="0"/>
              <a:t>‹#›</a:t>
            </a:fld>
            <a:endParaRPr lang="en-GB" dirty="0"/>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marL="0" indent="0" algn="l" eaLnBrk="1" latinLnBrk="0" hangingPunct="1">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3232369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3DACE89-3B55-461D-9A25-64EA0222A0CB}" type="datetimeFigureOut">
              <a:rPr lang="en-GB" smtClean="0"/>
              <a:t>05/01/2017</a:t>
            </a:fld>
            <a:endParaRPr lang="en-GB"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dirty="0"/>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DBB48E4-6DDE-4B5A-A011-0C48D65FDC80}" type="slidenum">
              <a:rPr lang="en-GB" smtClean="0"/>
              <a:t>‹#›</a:t>
            </a:fld>
            <a:endParaRPr lang="en-GB" dirty="0"/>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sz="1800" dirty="0"/>
          </a:p>
        </p:txBody>
      </p:sp>
    </p:spTree>
    <p:extLst>
      <p:ext uri="{BB962C8B-B14F-4D97-AF65-F5344CB8AC3E}">
        <p14:creationId xmlns:p14="http://schemas.microsoft.com/office/powerpoint/2010/main" val="426957052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hdc-uk.com/hdc/"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46656" y="2078970"/>
            <a:ext cx="9875520" cy="1472184"/>
          </a:xfrm>
        </p:spPr>
        <p:txBody>
          <a:bodyPr>
            <a:noAutofit/>
          </a:bodyPr>
          <a:lstStyle/>
          <a:p>
            <a:r>
              <a:rPr lang="en-GB" sz="4800" dirty="0" smtClean="0"/>
              <a:t>Planners</a:t>
            </a:r>
            <a:r>
              <a:rPr lang="en-GB" sz="4800" dirty="0"/>
              <a:t>: </a:t>
            </a:r>
            <a:r>
              <a:rPr lang="en-GB" sz="4800" dirty="0" smtClean="0"/>
              <a:t>Experience </a:t>
            </a:r>
            <a:r>
              <a:rPr lang="en-GB" sz="4800" dirty="0"/>
              <a:t>of providing first year students with printed </a:t>
            </a:r>
            <a:r>
              <a:rPr lang="en-GB" sz="4800" dirty="0" smtClean="0"/>
              <a:t>planners</a:t>
            </a:r>
            <a:endParaRPr lang="en-GB" sz="4800" dirty="0"/>
          </a:p>
        </p:txBody>
      </p:sp>
      <p:sp>
        <p:nvSpPr>
          <p:cNvPr id="3" name="Subtitle 2"/>
          <p:cNvSpPr>
            <a:spLocks noGrp="1"/>
          </p:cNvSpPr>
          <p:nvPr>
            <p:ph type="subTitle" idx="1"/>
          </p:nvPr>
        </p:nvSpPr>
        <p:spPr>
          <a:xfrm>
            <a:off x="1772920" y="5013888"/>
            <a:ext cx="9875520" cy="1752600"/>
          </a:xfrm>
        </p:spPr>
        <p:txBody>
          <a:bodyPr/>
          <a:lstStyle/>
          <a:p>
            <a:r>
              <a:rPr lang="en-GB" dirty="0" smtClean="0"/>
              <a:t>Dr Amanda Reid</a:t>
            </a:r>
            <a:endParaRPr lang="en-GB" dirty="0"/>
          </a:p>
        </p:txBody>
      </p:sp>
    </p:spTree>
    <p:extLst>
      <p:ext uri="{BB962C8B-B14F-4D97-AF65-F5344CB8AC3E}">
        <p14:creationId xmlns:p14="http://schemas.microsoft.com/office/powerpoint/2010/main" val="3929991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parts</a:t>
            </a:r>
            <a:endParaRPr lang="en-GB" dirty="0"/>
          </a:p>
        </p:txBody>
      </p:sp>
      <p:sp>
        <p:nvSpPr>
          <p:cNvPr id="3" name="Content Placeholder 2"/>
          <p:cNvSpPr>
            <a:spLocks noGrp="1"/>
          </p:cNvSpPr>
          <p:nvPr>
            <p:ph idx="1"/>
          </p:nvPr>
        </p:nvSpPr>
        <p:spPr/>
        <p:txBody>
          <a:bodyPr/>
          <a:lstStyle/>
          <a:p>
            <a:r>
              <a:rPr lang="en-GB" dirty="0" smtClean="0"/>
              <a:t>Most parts of the planner seemed to have been read by 40-50% of the students who did the clicker session, </a:t>
            </a:r>
          </a:p>
          <a:p>
            <a:r>
              <a:rPr lang="en-GB" dirty="0" smtClean="0"/>
              <a:t>Student progression and academic appeals were low at 17%, however,  university tips (63%) and academic misconduct (59%) were above average.</a:t>
            </a:r>
            <a:endParaRPr lang="en-GB" dirty="0"/>
          </a:p>
        </p:txBody>
      </p:sp>
    </p:spTree>
    <p:extLst>
      <p:ext uri="{BB962C8B-B14F-4D97-AF65-F5344CB8AC3E}">
        <p14:creationId xmlns:p14="http://schemas.microsoft.com/office/powerpoint/2010/main" val="1295322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&amp; going forward questions</a:t>
            </a:r>
            <a:endParaRPr lang="en-GB" dirty="0"/>
          </a:p>
        </p:txBody>
      </p:sp>
      <p:sp>
        <p:nvSpPr>
          <p:cNvPr id="3" name="Content Placeholder 2"/>
          <p:cNvSpPr>
            <a:spLocks noGrp="1"/>
          </p:cNvSpPr>
          <p:nvPr>
            <p:ph idx="1"/>
          </p:nvPr>
        </p:nvSpPr>
        <p:spPr/>
        <p:txBody>
          <a:bodyPr/>
          <a:lstStyle/>
          <a:p>
            <a:r>
              <a:rPr lang="en-GB" dirty="0" smtClean="0"/>
              <a:t>99</a:t>
            </a:r>
            <a:r>
              <a:rPr lang="en-GB" dirty="0"/>
              <a:t>% of students thought having a paper copy of key members of staff and their contact details was good.</a:t>
            </a:r>
          </a:p>
          <a:p>
            <a:r>
              <a:rPr lang="en-GB" dirty="0"/>
              <a:t>81% thought we should continue to provide a planner</a:t>
            </a:r>
          </a:p>
          <a:p>
            <a:r>
              <a:rPr lang="en-GB" dirty="0"/>
              <a:t>78% felt they would have made better use of the planner if there had been a section in their introductory tutorial where the tutor went through the planner with them.</a:t>
            </a:r>
          </a:p>
          <a:p>
            <a:endParaRPr lang="en-GB" dirty="0"/>
          </a:p>
        </p:txBody>
      </p:sp>
    </p:spTree>
    <p:extLst>
      <p:ext uri="{BB962C8B-B14F-4D97-AF65-F5344CB8AC3E}">
        <p14:creationId xmlns:p14="http://schemas.microsoft.com/office/powerpoint/2010/main" val="40515658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7877" y="274638"/>
            <a:ext cx="9997440" cy="1143000"/>
          </a:xfrm>
        </p:spPr>
        <p:txBody>
          <a:bodyPr/>
          <a:lstStyle/>
          <a:p>
            <a:r>
              <a:rPr lang="en-GB" dirty="0" smtClean="0"/>
              <a:t>Summary</a:t>
            </a:r>
            <a:endParaRPr lang="en-GB" dirty="0"/>
          </a:p>
        </p:txBody>
      </p:sp>
      <p:sp>
        <p:nvSpPr>
          <p:cNvPr id="3" name="Content Placeholder 2"/>
          <p:cNvSpPr>
            <a:spLocks noGrp="1"/>
          </p:cNvSpPr>
          <p:nvPr>
            <p:ph idx="1"/>
          </p:nvPr>
        </p:nvSpPr>
        <p:spPr/>
        <p:txBody>
          <a:bodyPr>
            <a:normAutofit/>
          </a:bodyPr>
          <a:lstStyle/>
          <a:p>
            <a:r>
              <a:rPr lang="en-GB" dirty="0" smtClean="0"/>
              <a:t>Provision of a planner to level 4 students (and level 3 going forward) </a:t>
            </a:r>
            <a:r>
              <a:rPr lang="en-GB" dirty="0" smtClean="0"/>
              <a:t>is </a:t>
            </a:r>
            <a:r>
              <a:rPr lang="en-GB" dirty="0" smtClean="0"/>
              <a:t>positive and fully supported by the students.</a:t>
            </a:r>
          </a:p>
          <a:p>
            <a:r>
              <a:rPr lang="en-GB" dirty="0" smtClean="0"/>
              <a:t>Anecdotally in talking to students, staff have been told that within the first few weeks of settling in, for some students having a planner enabled them to feel “in control”.</a:t>
            </a:r>
          </a:p>
          <a:p>
            <a:r>
              <a:rPr lang="en-GB" dirty="0" smtClean="0"/>
              <a:t>I think that provision should continue for the 2017 – 2018 academic year for level 4 and should be introduced level 3.</a:t>
            </a:r>
            <a:endParaRPr lang="en-GB" dirty="0"/>
          </a:p>
        </p:txBody>
      </p:sp>
    </p:spTree>
    <p:extLst>
      <p:ext uri="{BB962C8B-B14F-4D97-AF65-F5344CB8AC3E}">
        <p14:creationId xmlns:p14="http://schemas.microsoft.com/office/powerpoint/2010/main" val="11100100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from experience</a:t>
            </a:r>
            <a:endParaRPr lang="en-GB" dirty="0"/>
          </a:p>
        </p:txBody>
      </p:sp>
      <p:sp>
        <p:nvSpPr>
          <p:cNvPr id="3" name="Content Placeholder 2"/>
          <p:cNvSpPr>
            <a:spLocks noGrp="1"/>
          </p:cNvSpPr>
          <p:nvPr>
            <p:ph idx="1"/>
          </p:nvPr>
        </p:nvSpPr>
        <p:spPr/>
        <p:txBody>
          <a:bodyPr/>
          <a:lstStyle/>
          <a:p>
            <a:r>
              <a:rPr lang="en-GB" dirty="0"/>
              <a:t>To make best use of the </a:t>
            </a:r>
            <a:r>
              <a:rPr lang="en-GB" dirty="0" smtClean="0"/>
              <a:t>planners </a:t>
            </a:r>
            <a:r>
              <a:rPr lang="en-GB" dirty="0"/>
              <a:t>going forward I would suggest that the following should be </a:t>
            </a:r>
            <a:r>
              <a:rPr lang="en-GB" dirty="0" smtClean="0"/>
              <a:t>adopted</a:t>
            </a:r>
          </a:p>
          <a:p>
            <a:endParaRPr lang="en-GB" dirty="0" smtClean="0"/>
          </a:p>
          <a:p>
            <a:pPr marL="870966" lvl="1" indent="-514350">
              <a:buFont typeface="+mj-lt"/>
              <a:buAutoNum type="arabicPeriod"/>
            </a:pPr>
            <a:r>
              <a:rPr lang="en-GB" dirty="0" smtClean="0"/>
              <a:t>The </a:t>
            </a:r>
            <a:r>
              <a:rPr lang="en-GB" dirty="0"/>
              <a:t>first introductory tutorial should have </a:t>
            </a:r>
            <a:r>
              <a:rPr lang="en-GB" dirty="0" smtClean="0"/>
              <a:t>dedicated time </a:t>
            </a:r>
            <a:r>
              <a:rPr lang="en-GB" dirty="0"/>
              <a:t>to </a:t>
            </a:r>
            <a:r>
              <a:rPr lang="en-GB" dirty="0" smtClean="0"/>
              <a:t>encourage students to fill </a:t>
            </a:r>
            <a:r>
              <a:rPr lang="en-GB" dirty="0"/>
              <a:t>in sections of the planner, </a:t>
            </a:r>
            <a:r>
              <a:rPr lang="en-GB" dirty="0" smtClean="0"/>
              <a:t>highlight </a:t>
            </a:r>
            <a:r>
              <a:rPr lang="en-GB" dirty="0"/>
              <a:t>other material and especially the PDP section.</a:t>
            </a:r>
          </a:p>
          <a:p>
            <a:pPr marL="870966" lvl="1" indent="-514350">
              <a:buFont typeface="+mj-lt"/>
              <a:buAutoNum type="arabicPeriod"/>
            </a:pPr>
            <a:r>
              <a:rPr lang="en-GB" dirty="0" smtClean="0"/>
              <a:t>Students prior </a:t>
            </a:r>
            <a:r>
              <a:rPr lang="en-GB" dirty="0"/>
              <a:t>to arrival could be sent the planner (depends on delivery date) or it is made clear that they will get one.</a:t>
            </a:r>
          </a:p>
          <a:p>
            <a:pPr marL="870966" lvl="1" indent="-514350">
              <a:buFont typeface="+mj-lt"/>
              <a:buAutoNum type="arabicPeriod"/>
            </a:pPr>
            <a:r>
              <a:rPr lang="en-GB" dirty="0" smtClean="0"/>
              <a:t>Student involvement - get </a:t>
            </a:r>
            <a:r>
              <a:rPr lang="en-GB" dirty="0"/>
              <a:t>together a student editing </a:t>
            </a:r>
            <a:r>
              <a:rPr lang="en-GB" dirty="0" smtClean="0"/>
              <a:t>team.</a:t>
            </a:r>
            <a:endParaRPr lang="en-GB" dirty="0"/>
          </a:p>
          <a:p>
            <a:pPr marL="870966" lvl="1" indent="-514350">
              <a:buFont typeface="+mj-lt"/>
              <a:buAutoNum type="arabicPeriod"/>
            </a:pPr>
            <a:r>
              <a:rPr lang="en-GB" dirty="0"/>
              <a:t>Going forward we should also encourage students to make use of electronic calendars/diaries etc. such as </a:t>
            </a:r>
            <a:r>
              <a:rPr lang="en-GB" dirty="0" smtClean="0"/>
              <a:t>Outlook.</a:t>
            </a:r>
            <a:endParaRPr lang="en-GB" dirty="0"/>
          </a:p>
        </p:txBody>
      </p:sp>
    </p:spTree>
    <p:extLst>
      <p:ext uri="{BB962C8B-B14F-4D97-AF65-F5344CB8AC3E}">
        <p14:creationId xmlns:p14="http://schemas.microsoft.com/office/powerpoint/2010/main" val="2214974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Thanks</a:t>
            </a:r>
            <a:endParaRPr lang="en-GB" dirty="0"/>
          </a:p>
        </p:txBody>
      </p:sp>
      <p:sp>
        <p:nvSpPr>
          <p:cNvPr id="3" name="Content Placeholder 2"/>
          <p:cNvSpPr>
            <a:spLocks noGrp="1"/>
          </p:cNvSpPr>
          <p:nvPr>
            <p:ph idx="1"/>
          </p:nvPr>
        </p:nvSpPr>
        <p:spPr/>
        <p:txBody>
          <a:bodyPr/>
          <a:lstStyle/>
          <a:p>
            <a:r>
              <a:rPr lang="en-GB" dirty="0" smtClean="0"/>
              <a:t>To Dr Phil </a:t>
            </a:r>
            <a:r>
              <a:rPr lang="en-GB" dirty="0"/>
              <a:t>D</a:t>
            </a:r>
            <a:r>
              <a:rPr lang="en-GB" dirty="0" smtClean="0"/>
              <a:t>enton and the Faculty of Science Teaching &amp; Learning budget for providing for the cost of the planners.</a:t>
            </a:r>
          </a:p>
          <a:p>
            <a:r>
              <a:rPr lang="en-GB" dirty="0" smtClean="0"/>
              <a:t>To Dr Janice Harland for support and proof reading.</a:t>
            </a:r>
          </a:p>
          <a:p>
            <a:r>
              <a:rPr lang="en-GB" dirty="0" smtClean="0"/>
              <a:t>To the students for providing honest feedback. </a:t>
            </a:r>
            <a:endParaRPr lang="en-GB" dirty="0"/>
          </a:p>
        </p:txBody>
      </p:sp>
    </p:spTree>
    <p:extLst>
      <p:ext uri="{BB962C8B-B14F-4D97-AF65-F5344CB8AC3E}">
        <p14:creationId xmlns:p14="http://schemas.microsoft.com/office/powerpoint/2010/main" val="862688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normAutofit/>
          </a:bodyPr>
          <a:lstStyle/>
          <a:p>
            <a:r>
              <a:rPr lang="en-GB" dirty="0" smtClean="0"/>
              <a:t>The successful transition from “school pupils” to “university students”</a:t>
            </a:r>
            <a:r>
              <a:rPr lang="en-GB" dirty="0"/>
              <a:t> Keynote paper in the 2016 Teaching &amp; Learning </a:t>
            </a:r>
            <a:r>
              <a:rPr lang="en-GB" dirty="0" smtClean="0"/>
              <a:t>Conference.</a:t>
            </a:r>
          </a:p>
          <a:p>
            <a:r>
              <a:rPr lang="en-GB" dirty="0" smtClean="0"/>
              <a:t>“</a:t>
            </a:r>
            <a:r>
              <a:rPr lang="en-GB" dirty="0"/>
              <a:t>Put it in your diary”: The role of student planners in supporting effective transition”  Jo Croft (session </a:t>
            </a:r>
            <a:r>
              <a:rPr lang="en-GB" dirty="0" smtClean="0"/>
              <a:t>62, English students)</a:t>
            </a:r>
          </a:p>
          <a:p>
            <a:r>
              <a:rPr lang="en-GB" dirty="0" smtClean="0"/>
              <a:t>Need to develop </a:t>
            </a:r>
            <a:r>
              <a:rPr lang="en-GB" dirty="0"/>
              <a:t>and support projects that will actively help with this </a:t>
            </a:r>
            <a:r>
              <a:rPr lang="en-GB" dirty="0" smtClean="0"/>
              <a:t>transition for Science Students.</a:t>
            </a:r>
          </a:p>
          <a:p>
            <a:r>
              <a:rPr lang="en-GB" dirty="0" smtClean="0"/>
              <a:t>Core element of secondary education is the use of a school provided planner.</a:t>
            </a:r>
            <a:r>
              <a:rPr lang="en-GB" dirty="0"/>
              <a:t> </a:t>
            </a:r>
            <a:endParaRPr lang="en-GB" dirty="0" smtClean="0"/>
          </a:p>
          <a:p>
            <a:r>
              <a:rPr lang="en-GB" dirty="0" smtClean="0"/>
              <a:t>Much </a:t>
            </a:r>
            <a:r>
              <a:rPr lang="en-GB" dirty="0"/>
              <a:t>of what we produce for students prior to enrolment and during induction is in </a:t>
            </a:r>
            <a:r>
              <a:rPr lang="en-GB" dirty="0" smtClean="0"/>
              <a:t>an electronic only form.</a:t>
            </a:r>
            <a:endParaRPr lang="en-GB" dirty="0"/>
          </a:p>
          <a:p>
            <a:endParaRPr lang="en-GB" dirty="0"/>
          </a:p>
        </p:txBody>
      </p:sp>
    </p:spTree>
    <p:extLst>
      <p:ext uri="{BB962C8B-B14F-4D97-AF65-F5344CB8AC3E}">
        <p14:creationId xmlns:p14="http://schemas.microsoft.com/office/powerpoint/2010/main" val="1986865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Planner Overall</a:t>
            </a:r>
            <a:endParaRPr lang="en-GB" dirty="0"/>
          </a:p>
        </p:txBody>
      </p:sp>
      <p:sp>
        <p:nvSpPr>
          <p:cNvPr id="3" name="Content Placeholder 2"/>
          <p:cNvSpPr>
            <a:spLocks noGrp="1"/>
          </p:cNvSpPr>
          <p:nvPr>
            <p:ph idx="1"/>
          </p:nvPr>
        </p:nvSpPr>
        <p:spPr/>
        <p:txBody>
          <a:bodyPr/>
          <a:lstStyle/>
          <a:p>
            <a:r>
              <a:rPr lang="en-GB" dirty="0" smtClean="0"/>
              <a:t>Familiarity – decision to use hdc (</a:t>
            </a:r>
            <a:r>
              <a:rPr lang="en-GB" dirty="0" smtClean="0">
                <a:hlinkClick r:id="rId3"/>
              </a:rPr>
              <a:t>http</a:t>
            </a:r>
            <a:r>
              <a:rPr lang="en-GB" dirty="0">
                <a:hlinkClick r:id="rId3"/>
              </a:rPr>
              <a:t>://hdc-uk.com/hdc</a:t>
            </a:r>
            <a:r>
              <a:rPr lang="en-GB" dirty="0" smtClean="0">
                <a:hlinkClick r:id="rId3"/>
              </a:rPr>
              <a:t>/</a:t>
            </a:r>
            <a:r>
              <a:rPr lang="en-GB" dirty="0" smtClean="0"/>
              <a:t>) </a:t>
            </a:r>
          </a:p>
          <a:p>
            <a:pPr lvl="1"/>
            <a:r>
              <a:rPr lang="en-GB" dirty="0" smtClean="0"/>
              <a:t>13+ million planners produced!</a:t>
            </a:r>
          </a:p>
          <a:p>
            <a:r>
              <a:rPr lang="en-GB" dirty="0" smtClean="0"/>
              <a:t>Flexibility – individual cover, content pages &amp; “off the peg” diary part.</a:t>
            </a:r>
          </a:p>
          <a:p>
            <a:r>
              <a:rPr lang="en-GB" dirty="0" smtClean="0"/>
              <a:t>Cover design – molecular model of an interferon.</a:t>
            </a:r>
          </a:p>
          <a:p>
            <a:r>
              <a:rPr lang="en-GB" dirty="0" smtClean="0"/>
              <a:t>Content – before and after the diary pages</a:t>
            </a:r>
          </a:p>
          <a:p>
            <a:r>
              <a:rPr lang="en-GB" dirty="0" smtClean="0"/>
              <a:t>Diary pages – able to include university week numbers, directed study weeks and university holidays.</a:t>
            </a:r>
          </a:p>
          <a:p>
            <a:endParaRPr lang="en-GB" dirty="0"/>
          </a:p>
        </p:txBody>
      </p:sp>
    </p:spTree>
    <p:extLst>
      <p:ext uri="{BB962C8B-B14F-4D97-AF65-F5344CB8AC3E}">
        <p14:creationId xmlns:p14="http://schemas.microsoft.com/office/powerpoint/2010/main" val="1174999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Planner detail</a:t>
            </a:r>
            <a:endParaRPr lang="en-GB" dirty="0"/>
          </a:p>
        </p:txBody>
      </p:sp>
      <p:sp>
        <p:nvSpPr>
          <p:cNvPr id="3" name="Content Placeholder 2"/>
          <p:cNvSpPr>
            <a:spLocks noGrp="1"/>
          </p:cNvSpPr>
          <p:nvPr>
            <p:ph idx="1"/>
          </p:nvPr>
        </p:nvSpPr>
        <p:spPr/>
        <p:txBody>
          <a:bodyPr/>
          <a:lstStyle/>
          <a:p>
            <a:r>
              <a:rPr lang="en-GB" dirty="0" smtClean="0"/>
              <a:t>Pre-diary content</a:t>
            </a:r>
          </a:p>
          <a:p>
            <a:pPr lvl="1"/>
            <a:r>
              <a:rPr lang="en-GB" dirty="0" smtClean="0"/>
              <a:t>School details, key university documents, academic calendar, programme structure,  university tips, PDP, world of work careers </a:t>
            </a:r>
            <a:r>
              <a:rPr lang="en-GB" dirty="0"/>
              <a:t>c</a:t>
            </a:r>
            <a:r>
              <a:rPr lang="en-GB" dirty="0" smtClean="0"/>
              <a:t>entre, student advice &amp; wellbeing.</a:t>
            </a:r>
          </a:p>
          <a:p>
            <a:r>
              <a:rPr lang="en-GB" dirty="0" smtClean="0"/>
              <a:t>Post-diary content</a:t>
            </a:r>
            <a:endParaRPr lang="en-GB" dirty="0"/>
          </a:p>
          <a:p>
            <a:pPr lvl="1"/>
            <a:r>
              <a:rPr lang="en-GB" dirty="0" smtClean="0"/>
              <a:t>Assessment regulations, academic misconduct, managing student progression, classification and grading of awards and academic appeals.</a:t>
            </a:r>
          </a:p>
          <a:p>
            <a:r>
              <a:rPr lang="en-GB" dirty="0" smtClean="0"/>
              <a:t>Diary pages</a:t>
            </a:r>
          </a:p>
          <a:p>
            <a:pPr lvl="1"/>
            <a:r>
              <a:rPr lang="en-GB" dirty="0" smtClean="0"/>
              <a:t>One week view with a box to add deadlines etc.</a:t>
            </a:r>
            <a:endParaRPr lang="en-GB" dirty="0"/>
          </a:p>
        </p:txBody>
      </p:sp>
    </p:spTree>
    <p:extLst>
      <p:ext uri="{BB962C8B-B14F-4D97-AF65-F5344CB8AC3E}">
        <p14:creationId xmlns:p14="http://schemas.microsoft.com/office/powerpoint/2010/main" val="1185255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 of planner use </a:t>
            </a:r>
            <a:endParaRPr lang="en-GB" dirty="0"/>
          </a:p>
        </p:txBody>
      </p:sp>
      <p:sp>
        <p:nvSpPr>
          <p:cNvPr id="3" name="Content Placeholder 2"/>
          <p:cNvSpPr>
            <a:spLocks noGrp="1"/>
          </p:cNvSpPr>
          <p:nvPr>
            <p:ph idx="1"/>
          </p:nvPr>
        </p:nvSpPr>
        <p:spPr/>
        <p:txBody>
          <a:bodyPr/>
          <a:lstStyle/>
          <a:p>
            <a:r>
              <a:rPr lang="en-GB" dirty="0" smtClean="0"/>
              <a:t>Biomedical Science and Biochemistry students were surveyed about their planner use via a clicker session in the final week of semester 2.</a:t>
            </a:r>
          </a:p>
          <a:p>
            <a:r>
              <a:rPr lang="en-GB" dirty="0" smtClean="0"/>
              <a:t>There were 24 questions which ranged from asking about previous use, current use, student potential use – if a more focussed tutorial session was introduced at the beginning of semester 1 and finally if they thought we should continue to provide a planner.</a:t>
            </a:r>
            <a:endParaRPr lang="en-GB" dirty="0"/>
          </a:p>
        </p:txBody>
      </p:sp>
    </p:spTree>
    <p:extLst>
      <p:ext uri="{BB962C8B-B14F-4D97-AF65-F5344CB8AC3E}">
        <p14:creationId xmlns:p14="http://schemas.microsoft.com/office/powerpoint/2010/main" val="3753025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 – Students previous use</a:t>
            </a:r>
            <a:endParaRPr lang="en-GB" dirty="0"/>
          </a:p>
        </p:txBody>
      </p:sp>
      <p:sp>
        <p:nvSpPr>
          <p:cNvPr id="3" name="Content Placeholder 2"/>
          <p:cNvSpPr>
            <a:spLocks noGrp="1"/>
          </p:cNvSpPr>
          <p:nvPr>
            <p:ph idx="1"/>
          </p:nvPr>
        </p:nvSpPr>
        <p:spPr/>
        <p:txBody>
          <a:bodyPr/>
          <a:lstStyle/>
          <a:p>
            <a:r>
              <a:rPr lang="en-GB" dirty="0" smtClean="0"/>
              <a:t>95% of the students were given a planner by their school/college</a:t>
            </a:r>
          </a:p>
          <a:p>
            <a:r>
              <a:rPr lang="en-GB" dirty="0" smtClean="0"/>
              <a:t>Of those, 71% were “made” to use it.</a:t>
            </a:r>
          </a:p>
          <a:p>
            <a:r>
              <a:rPr lang="en-GB" dirty="0" smtClean="0"/>
              <a:t>76% found planner use in school useful</a:t>
            </a:r>
          </a:p>
          <a:p>
            <a:endParaRPr lang="en-GB" dirty="0"/>
          </a:p>
          <a:p>
            <a:endParaRPr lang="en-GB" dirty="0" smtClean="0"/>
          </a:p>
          <a:p>
            <a:endParaRPr lang="en-GB" dirty="0"/>
          </a:p>
          <a:p>
            <a:endParaRPr lang="en-GB" dirty="0" smtClean="0"/>
          </a:p>
          <a:p>
            <a:endParaRPr lang="en-GB" dirty="0"/>
          </a:p>
          <a:p>
            <a:r>
              <a:rPr lang="en-GB" dirty="0" smtClean="0">
                <a:solidFill>
                  <a:schemeClr val="accent2"/>
                </a:solidFill>
              </a:rPr>
              <a:t>CONCLUSION:  Continue with use for level 4 (level 3) – but enable a transition to an electronic diary system – e.g. Outlook</a:t>
            </a:r>
            <a:endParaRPr lang="en-GB" dirty="0">
              <a:solidFill>
                <a:schemeClr val="accent2"/>
              </a:solidFill>
            </a:endParaRPr>
          </a:p>
        </p:txBody>
      </p:sp>
    </p:spTree>
    <p:extLst>
      <p:ext uri="{BB962C8B-B14F-4D97-AF65-F5344CB8AC3E}">
        <p14:creationId xmlns:p14="http://schemas.microsoft.com/office/powerpoint/2010/main" val="3578026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Received a planner or have bought one?</a:t>
            </a:r>
            <a:endParaRPr lang="en-GB" dirty="0"/>
          </a:p>
        </p:txBody>
      </p:sp>
      <p:sp>
        <p:nvSpPr>
          <p:cNvPr id="3" name="Content Placeholder 2"/>
          <p:cNvSpPr>
            <a:spLocks noGrp="1"/>
          </p:cNvSpPr>
          <p:nvPr>
            <p:ph idx="1"/>
          </p:nvPr>
        </p:nvSpPr>
        <p:spPr/>
        <p:txBody>
          <a:bodyPr/>
          <a:lstStyle/>
          <a:p>
            <a:r>
              <a:rPr lang="en-GB" dirty="0" smtClean="0"/>
              <a:t>92% had received a Biomolecular Sciences planner</a:t>
            </a:r>
          </a:p>
          <a:p>
            <a:r>
              <a:rPr lang="en-GB" dirty="0" smtClean="0"/>
              <a:t>21% would have bought one if they had not been given one, but 37% had already bought a planner prior to arriving at university</a:t>
            </a:r>
          </a:p>
          <a:p>
            <a:r>
              <a:rPr lang="en-GB" dirty="0" smtClean="0"/>
              <a:t>92% liked being given a planner</a:t>
            </a:r>
          </a:p>
          <a:p>
            <a:endParaRPr lang="en-GB" dirty="0"/>
          </a:p>
          <a:p>
            <a:endParaRPr lang="en-GB" dirty="0" smtClean="0"/>
          </a:p>
          <a:p>
            <a:endParaRPr lang="en-GB" dirty="0"/>
          </a:p>
          <a:p>
            <a:r>
              <a:rPr lang="en-GB" dirty="0" smtClean="0">
                <a:solidFill>
                  <a:schemeClr val="accent2"/>
                </a:solidFill>
              </a:rPr>
              <a:t>CONCLUSION: If we continue to give out planners, either include in material posted to students or make it clear that they will receive one.</a:t>
            </a:r>
            <a:endParaRPr lang="en-GB" dirty="0">
              <a:solidFill>
                <a:schemeClr val="accent2"/>
              </a:solidFill>
            </a:endParaRPr>
          </a:p>
        </p:txBody>
      </p:sp>
    </p:spTree>
    <p:extLst>
      <p:ext uri="{BB962C8B-B14F-4D97-AF65-F5344CB8AC3E}">
        <p14:creationId xmlns:p14="http://schemas.microsoft.com/office/powerpoint/2010/main" val="1573478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Planner use</a:t>
            </a:r>
            <a:endParaRPr lang="en-GB" dirty="0"/>
          </a:p>
        </p:txBody>
      </p:sp>
      <p:sp>
        <p:nvSpPr>
          <p:cNvPr id="3" name="Content Placeholder 2"/>
          <p:cNvSpPr>
            <a:spLocks noGrp="1"/>
          </p:cNvSpPr>
          <p:nvPr>
            <p:ph idx="1"/>
          </p:nvPr>
        </p:nvSpPr>
        <p:spPr/>
        <p:txBody>
          <a:bodyPr/>
          <a:lstStyle/>
          <a:p>
            <a:r>
              <a:rPr lang="en-GB" dirty="0" smtClean="0"/>
              <a:t>It should be noted that there was no introductory tutorial/planner session which was dedicated to going through the planner and its use.</a:t>
            </a:r>
          </a:p>
          <a:p>
            <a:r>
              <a:rPr lang="en-GB" dirty="0" smtClean="0"/>
              <a:t>Use of different parts </a:t>
            </a:r>
            <a:r>
              <a:rPr lang="en-GB" dirty="0" smtClean="0"/>
              <a:t>of the planner varied </a:t>
            </a:r>
            <a:r>
              <a:rPr lang="en-GB" dirty="0" smtClean="0"/>
              <a:t>widely and there was no apparent difference in use between material before or after the diary section.</a:t>
            </a:r>
          </a:p>
          <a:p>
            <a:endParaRPr lang="en-GB" dirty="0" smtClean="0"/>
          </a:p>
        </p:txBody>
      </p:sp>
    </p:spTree>
    <p:extLst>
      <p:ext uri="{BB962C8B-B14F-4D97-AF65-F5344CB8AC3E}">
        <p14:creationId xmlns:p14="http://schemas.microsoft.com/office/powerpoint/2010/main" val="1657345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Most &amp; least used……</a:t>
            </a:r>
            <a:endParaRPr lang="en-GB" dirty="0"/>
          </a:p>
        </p:txBody>
      </p:sp>
      <p:sp>
        <p:nvSpPr>
          <p:cNvPr id="3" name="Content Placeholder 2"/>
          <p:cNvSpPr>
            <a:spLocks noGrp="1"/>
          </p:cNvSpPr>
          <p:nvPr>
            <p:ph idx="1"/>
          </p:nvPr>
        </p:nvSpPr>
        <p:spPr/>
        <p:txBody>
          <a:bodyPr/>
          <a:lstStyle/>
          <a:p>
            <a:r>
              <a:rPr lang="en-GB" dirty="0"/>
              <a:t>The diary section </a:t>
            </a:r>
            <a:r>
              <a:rPr lang="en-GB" dirty="0" smtClean="0"/>
              <a:t>was most used –  </a:t>
            </a:r>
            <a:r>
              <a:rPr lang="en-GB" dirty="0"/>
              <a:t>63% of the students.</a:t>
            </a:r>
          </a:p>
          <a:p>
            <a:r>
              <a:rPr lang="en-GB" dirty="0"/>
              <a:t>The PDP section was the least used at </a:t>
            </a:r>
            <a:r>
              <a:rPr lang="en-GB" dirty="0" smtClean="0"/>
              <a:t>first 3%, </a:t>
            </a:r>
            <a:r>
              <a:rPr lang="en-GB" dirty="0"/>
              <a:t>however the question also asked if staff had pointed out this section during the first  PDP session and 60% of students said that they did and that they were now using it.</a:t>
            </a:r>
          </a:p>
          <a:p>
            <a:endParaRPr lang="en-GB" dirty="0"/>
          </a:p>
        </p:txBody>
      </p:sp>
    </p:spTree>
    <p:extLst>
      <p:ext uri="{BB962C8B-B14F-4D97-AF65-F5344CB8AC3E}">
        <p14:creationId xmlns:p14="http://schemas.microsoft.com/office/powerpoint/2010/main" val="13822185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WASPOLLED" val="921AF9D2D90E49C087573EB41A9746DB"/>
  <p:tag name="TPVERSION" val="5"/>
  <p:tag name="TPFULLVERSION" val="5.3.1.3337"/>
  <p:tag name="PPTVERSION" val="15"/>
  <p:tag name="TPOS" val="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3">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extLst>
    <a:ext uri="{05A4C25C-085E-4340-85A3-A5531E510DB2}">
      <thm15:themeFamily xmlns:thm15="http://schemas.microsoft.com/office/thememl/2012/main" name="Theme3" id="{D1445ADF-5C12-446A-8300-F3C03CAF56D1}" vid="{01796D79-543D-4E76-A7AD-FD95812E943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Theme3</Template>
  <TotalTime>789</TotalTime>
  <Words>1213</Words>
  <Application>Microsoft Office PowerPoint</Application>
  <PresentationFormat>Widescreen</PresentationFormat>
  <Paragraphs>90</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Calibri</vt:lpstr>
      <vt:lpstr>Gill Sans MT</vt:lpstr>
      <vt:lpstr>Verdana</vt:lpstr>
      <vt:lpstr>Wingdings 2</vt:lpstr>
      <vt:lpstr>Theme3</vt:lpstr>
      <vt:lpstr>Planners: Experience of providing first year students with printed planners</vt:lpstr>
      <vt:lpstr>Background</vt:lpstr>
      <vt:lpstr>Planner Overall</vt:lpstr>
      <vt:lpstr>Planner detail</vt:lpstr>
      <vt:lpstr>Evaluation of planner use </vt:lpstr>
      <vt:lpstr>Results – Students previous use</vt:lpstr>
      <vt:lpstr>Received a planner or have bought one?</vt:lpstr>
      <vt:lpstr>Planner use</vt:lpstr>
      <vt:lpstr>Most &amp; least used……</vt:lpstr>
      <vt:lpstr>Other parts</vt:lpstr>
      <vt:lpstr>Overall &amp; going forward questions</vt:lpstr>
      <vt:lpstr>Summary</vt:lpstr>
      <vt:lpstr>Learning from experience</vt:lpstr>
      <vt:lpstr>Thanks</vt:lpstr>
    </vt:vector>
  </TitlesOfParts>
  <Company>Liverpool John Moores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Reid</dc:creator>
  <cp:lastModifiedBy>Reid</cp:lastModifiedBy>
  <cp:revision>50</cp:revision>
  <cp:lastPrinted>2017-01-05T09:02:57Z</cp:lastPrinted>
  <dcterms:created xsi:type="dcterms:W3CDTF">2016-12-14T09:39:32Z</dcterms:created>
  <dcterms:modified xsi:type="dcterms:W3CDTF">2017-01-05T09:49:12Z</dcterms:modified>
</cp:coreProperties>
</file>