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6" r:id="rId4"/>
    <p:sldId id="269" r:id="rId5"/>
    <p:sldId id="260" r:id="rId6"/>
    <p:sldId id="263" r:id="rId7"/>
    <p:sldId id="265" r:id="rId8"/>
    <p:sldId id="266" r:id="rId9"/>
    <p:sldId id="268" r:id="rId10"/>
    <p:sldId id="267" r:id="rId11"/>
    <p:sldId id="264" r:id="rId12"/>
    <p:sldId id="272" r:id="rId13"/>
    <p:sldId id="279" r:id="rId14"/>
    <p:sldId id="280" r:id="rId15"/>
    <p:sldId id="261" r:id="rId16"/>
    <p:sldId id="273" r:id="rId17"/>
    <p:sldId id="275" r:id="rId18"/>
    <p:sldId id="277" r:id="rId19"/>
    <p:sldId id="278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1"/>
    <p:restoredTop sz="94646"/>
  </p:normalViewPr>
  <p:slideViewPr>
    <p:cSldViewPr snapToGrid="0" snapToObjects="1">
      <p:cViewPr varScale="1">
        <p:scale>
          <a:sx n="95" d="100"/>
          <a:sy n="95" d="100"/>
        </p:scale>
        <p:origin x="3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4DCAC-30E7-404F-8529-FE08D6832578}" type="datetimeFigureOut">
              <a:rPr lang="en-US" smtClean="0"/>
              <a:t>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E687E-3C80-724C-965F-6F3A5773D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32B2-1CCB-1642-9FC5-7072DF1705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9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Highly coordinated, schooling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32B2-1CCB-1642-9FC5-7072DF1705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5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2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1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0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7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3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5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3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0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06B6-E15E-1C4E-A197-EE72F6161A3C}" type="datetimeFigureOut">
              <a:rPr lang="en-US" smtClean="0"/>
              <a:t>1/5/17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D61C-BC28-E54F-A95D-65A4078BA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07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l.northwestern.edu/netlogo/models/community/index.cgi" TargetMode="External"/><Relationship Id="rId3" Type="http://schemas.openxmlformats.org/officeDocument/2006/relationships/hyperlink" Target="http://modelingcommons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l.northwestern.edu/netlog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360" y="3425265"/>
            <a:ext cx="7772400" cy="136207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Netlogo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360" y="4351619"/>
            <a:ext cx="7772400" cy="195505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agent-based models in teaching, 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even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are a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beginner</a:t>
            </a:r>
          </a:p>
          <a:p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Will Swaney - NSP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30" name="Picture 6" descr="mage result for net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291" y="68673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model grouping - parameters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000" dirty="0" err="1" smtClean="0"/>
              <a:t>Pop’n</a:t>
            </a:r>
            <a:r>
              <a:rPr lang="en-GB" sz="2000" dirty="0" smtClean="0"/>
              <a:t> = 300; vision = 8, </a:t>
            </a:r>
            <a:r>
              <a:rPr lang="en-GB" sz="2000" dirty="0"/>
              <a:t>minimum-separation = 1</a:t>
            </a:r>
            <a:r>
              <a:rPr lang="en-GB" sz="2000" dirty="0" smtClean="0"/>
              <a:t>, max-align-turn = 0, </a:t>
            </a:r>
            <a:r>
              <a:rPr lang="en-GB" sz="2000" dirty="0"/>
              <a:t>max-cohere-turn </a:t>
            </a:r>
            <a:r>
              <a:rPr lang="en-GB" sz="2000" dirty="0" smtClean="0"/>
              <a:t>= </a:t>
            </a:r>
            <a:r>
              <a:rPr lang="en-GB" sz="2000" dirty="0"/>
              <a:t>4</a:t>
            </a:r>
            <a:r>
              <a:rPr lang="en-GB" sz="2000" dirty="0" smtClean="0"/>
              <a:t>, max-separate-turn – 1.5.  </a:t>
            </a:r>
            <a:br>
              <a:rPr lang="en-GB" sz="2000" dirty="0" smtClean="0"/>
            </a:br>
            <a:r>
              <a:rPr lang="en-GB" sz="2000" dirty="0" smtClean="0"/>
              <a:t>&gt; </a:t>
            </a:r>
            <a:r>
              <a:rPr lang="en-GB" sz="2000" b="1" dirty="0" smtClean="0"/>
              <a:t>NO GROUPING</a:t>
            </a:r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r>
              <a:rPr lang="en-GB" sz="2000" b="1" dirty="0" smtClean="0"/>
              <a:t>max-cohere-turn = 15</a:t>
            </a:r>
            <a:r>
              <a:rPr lang="en-GB" sz="2000" dirty="0" smtClean="0"/>
              <a:t>  </a:t>
            </a:r>
            <a:br>
              <a:rPr lang="en-GB" sz="2000" dirty="0" smtClean="0"/>
            </a:br>
            <a:r>
              <a:rPr lang="en-GB" sz="2000" dirty="0" smtClean="0"/>
              <a:t>&gt; </a:t>
            </a:r>
            <a:r>
              <a:rPr lang="en-GB" sz="2000" b="1" dirty="0" smtClean="0"/>
              <a:t>SHOALING</a:t>
            </a:r>
            <a:r>
              <a:rPr lang="en-GB" sz="2000" dirty="0" smtClean="0"/>
              <a:t> </a:t>
            </a:r>
          </a:p>
          <a:p>
            <a:pPr lvl="1">
              <a:buFontTx/>
              <a:buChar char="-"/>
            </a:pPr>
            <a:r>
              <a:rPr lang="en-GB" sz="1600" dirty="0" smtClean="0"/>
              <a:t>Change </a:t>
            </a:r>
            <a:r>
              <a:rPr lang="en-GB" sz="1600" b="1" dirty="0" smtClean="0"/>
              <a:t>minimum-separation to 0.5</a:t>
            </a:r>
            <a:r>
              <a:rPr lang="en-GB" sz="1600" dirty="0" smtClean="0"/>
              <a:t> to see density effects</a:t>
            </a:r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r>
              <a:rPr lang="en-GB" sz="2000" b="1" dirty="0" smtClean="0"/>
              <a:t>max-align-turn = 1 max-cohere-turn </a:t>
            </a:r>
            <a:r>
              <a:rPr lang="en-GB" sz="2000" b="1" dirty="0"/>
              <a:t>= </a:t>
            </a:r>
            <a:r>
              <a:rPr lang="en-GB" sz="2000" b="1" dirty="0" smtClean="0"/>
              <a:t>1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&gt; </a:t>
            </a:r>
            <a:r>
              <a:rPr lang="en-GB" sz="2000" b="1" dirty="0" smtClean="0"/>
              <a:t>SCHOOLING</a:t>
            </a:r>
          </a:p>
          <a:p>
            <a:pPr lvl="1">
              <a:buFontTx/>
              <a:buChar char="-"/>
            </a:pPr>
            <a:r>
              <a:rPr lang="en-GB" sz="1600" dirty="0" smtClean="0"/>
              <a:t>Change </a:t>
            </a:r>
            <a:r>
              <a:rPr lang="en-GB" sz="1600" b="1" dirty="0" smtClean="0"/>
              <a:t>minimum-separation to 0.5</a:t>
            </a:r>
            <a:r>
              <a:rPr lang="en-GB" sz="1600" dirty="0" smtClean="0"/>
              <a:t> to see density effects</a:t>
            </a:r>
          </a:p>
          <a:p>
            <a:pPr>
              <a:buFontTx/>
              <a:buChar char="-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6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didn’t write this model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1976" y="1600200"/>
            <a:ext cx="7100048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‘Flocking’ model is included in the </a:t>
            </a:r>
            <a:r>
              <a:rPr lang="en-US" sz="2400" dirty="0" err="1" smtClean="0"/>
              <a:t>NetLogo</a:t>
            </a:r>
            <a:r>
              <a:rPr lang="en-US" sz="2400" dirty="0" smtClean="0"/>
              <a:t> models library (File &gt; Models library &gt; Biology &gt; Flocking)</a:t>
            </a:r>
          </a:p>
          <a:p>
            <a:r>
              <a:rPr lang="en-US" sz="2400" dirty="0" smtClean="0"/>
              <a:t>Library includes over 200 models, each with comprehensive instructions, and annotated code</a:t>
            </a:r>
          </a:p>
          <a:p>
            <a:r>
              <a:rPr lang="en-US" sz="2400" dirty="0" smtClean="0"/>
              <a:t>Excellent starting point for exploring </a:t>
            </a:r>
            <a:r>
              <a:rPr lang="en-US" sz="2400" dirty="0" err="1" smtClean="0"/>
              <a:t>NetLogo</a:t>
            </a:r>
            <a:r>
              <a:rPr lang="en-US" sz="2400" dirty="0" smtClean="0"/>
              <a:t> and how you might be able to use it</a:t>
            </a:r>
          </a:p>
          <a:p>
            <a:r>
              <a:rPr lang="en-US" sz="2400" dirty="0" smtClean="0"/>
              <a:t>Models in subjects including: biology, chemistry, physics, psychology, earth science, geography, social science etc.</a:t>
            </a:r>
          </a:p>
          <a:p>
            <a:r>
              <a:rPr lang="en-US" sz="2400" dirty="0" smtClean="0"/>
              <a:t>Well written instructions, targeted at student users</a:t>
            </a:r>
          </a:p>
          <a:p>
            <a:r>
              <a:rPr lang="en-US" sz="2400" dirty="0" smtClean="0"/>
              <a:t>All library models have been checked for reliability etc. by the </a:t>
            </a:r>
            <a:r>
              <a:rPr lang="en-US" sz="2400" dirty="0" err="1" smtClean="0"/>
              <a:t>NetLogo</a:t>
            </a:r>
            <a:r>
              <a:rPr lang="en-US" sz="2400" dirty="0" smtClean="0"/>
              <a:t> staff</a:t>
            </a:r>
          </a:p>
        </p:txBody>
      </p:sp>
    </p:spTree>
    <p:extLst>
      <p:ext uri="{BB962C8B-B14F-4D97-AF65-F5344CB8AC3E}">
        <p14:creationId xmlns:p14="http://schemas.microsoft.com/office/powerpoint/2010/main" val="4179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90" y="1304365"/>
            <a:ext cx="7764219" cy="593015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NetLogo</a:t>
            </a:r>
            <a:r>
              <a:rPr lang="en-US" dirty="0" smtClean="0"/>
              <a:t> models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NetLogo</a:t>
            </a:r>
            <a:r>
              <a:rPr lang="en-US" dirty="0" smtClean="0"/>
              <a:t> model instructions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5" y="1290917"/>
            <a:ext cx="6229670" cy="578223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16506" y="1444532"/>
            <a:ext cx="712694" cy="58597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NetLogo</a:t>
            </a:r>
            <a:r>
              <a:rPr lang="en-US" dirty="0" smtClean="0"/>
              <a:t> model code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690" y="1277471"/>
            <a:ext cx="6302108" cy="584947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06471" y="1444532"/>
            <a:ext cx="712694" cy="58597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use </a:t>
            </a:r>
            <a:r>
              <a:rPr lang="en-US" dirty="0" err="1" smtClean="0"/>
              <a:t>NetLogo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376" y="1600200"/>
            <a:ext cx="7557248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lectures: wakes students up, demonstrates how abstract concepts can actually function</a:t>
            </a:r>
          </a:p>
          <a:p>
            <a:endParaRPr lang="en-US" sz="2400" dirty="0" smtClean="0"/>
          </a:p>
          <a:p>
            <a:r>
              <a:rPr lang="en-US" sz="2400" dirty="0" smtClean="0"/>
              <a:t>In workshops: helps students how different influences affect a particular system we are studying</a:t>
            </a:r>
          </a:p>
          <a:p>
            <a:endParaRPr lang="en-US" sz="2400" dirty="0" smtClean="0"/>
          </a:p>
          <a:p>
            <a:r>
              <a:rPr lang="en-US" sz="2400" dirty="0" smtClean="0"/>
              <a:t>In workshops: can gather large amounts of data quickly by getting students to run (e.g.) 10 successive simulations each, then pooling results for large dataset</a:t>
            </a:r>
          </a:p>
          <a:p>
            <a:endParaRPr lang="en-US" sz="2400" dirty="0" smtClean="0"/>
          </a:p>
          <a:p>
            <a:r>
              <a:rPr lang="en-US" sz="2400" dirty="0" smtClean="0"/>
              <a:t>Across both: helps different learning styles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aspects worth mentioning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is a (relatively) large community of academic </a:t>
            </a:r>
            <a:r>
              <a:rPr lang="en-US" sz="2400" dirty="0" err="1" smtClean="0"/>
              <a:t>NetLogo</a:t>
            </a:r>
            <a:r>
              <a:rPr lang="en-US" sz="2400" dirty="0" smtClean="0"/>
              <a:t> </a:t>
            </a:r>
            <a:r>
              <a:rPr lang="en-US" sz="2400" dirty="0" err="1" smtClean="0"/>
              <a:t>modellers</a:t>
            </a:r>
            <a:r>
              <a:rPr lang="en-US" sz="2400" dirty="0" smtClean="0"/>
              <a:t> out there</a:t>
            </a:r>
          </a:p>
          <a:p>
            <a:endParaRPr lang="en-US" sz="2400" dirty="0" smtClean="0"/>
          </a:p>
          <a:p>
            <a:r>
              <a:rPr lang="en-US" sz="2400" dirty="0" smtClean="0"/>
              <a:t>Models are uploaded by users to the </a:t>
            </a:r>
            <a:r>
              <a:rPr lang="en-US" sz="2400" dirty="0" err="1" smtClean="0"/>
              <a:t>NetLogo</a:t>
            </a:r>
            <a:r>
              <a:rPr lang="en-US" sz="2400" dirty="0"/>
              <a:t> community: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ccl.northwestern.edu/netlogo/models/community/index.cgi</a:t>
            </a:r>
            <a:r>
              <a:rPr lang="en-US" sz="2400" dirty="0" smtClean="0"/>
              <a:t> and to the </a:t>
            </a:r>
            <a:r>
              <a:rPr lang="en-US" sz="2400" dirty="0" err="1" smtClean="0"/>
              <a:t>NetLogo</a:t>
            </a:r>
            <a:r>
              <a:rPr lang="en-US" sz="2400" dirty="0"/>
              <a:t> modelling commons: </a:t>
            </a:r>
            <a:r>
              <a:rPr lang="en-US" sz="2400" dirty="0">
                <a:hlinkClick r:id="rId3"/>
              </a:rPr>
              <a:t>http://modelingcommons.org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Over 1000 models </a:t>
            </a:r>
            <a:r>
              <a:rPr lang="mr-IN" sz="2400" dirty="0" smtClean="0"/>
              <a:t>–</a:t>
            </a:r>
            <a:r>
              <a:rPr lang="en-US" sz="2400" dirty="0" smtClean="0"/>
              <a:t> often more complex </a:t>
            </a:r>
            <a:r>
              <a:rPr lang="mr-IN" sz="2400" dirty="0" smtClean="0"/>
              <a:t>–</a:t>
            </a:r>
            <a:r>
              <a:rPr lang="en-US" sz="2400" dirty="0" smtClean="0"/>
              <a:t> can be easily searched and downloaded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34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aspects worth mentioning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Models can also be written so that they are multi-user: this is ideal for student groups</a:t>
            </a:r>
          </a:p>
          <a:p>
            <a:r>
              <a:rPr lang="en-GB" sz="2800" dirty="0" smtClean="0"/>
              <a:t>Multiple students can interact in the same model, and see the effect of the actions of different users on a simulated system</a:t>
            </a:r>
          </a:p>
          <a:p>
            <a:r>
              <a:rPr lang="en-GB" sz="2800" dirty="0" smtClean="0"/>
              <a:t>Can be run within a single IT classroom (not across multiple rooms)</a:t>
            </a:r>
          </a:p>
          <a:p>
            <a:r>
              <a:rPr lang="en-GB" sz="2800" dirty="0" smtClean="0"/>
              <a:t>This is ‘</a:t>
            </a:r>
            <a:r>
              <a:rPr lang="en-GB" sz="2800" i="1" dirty="0" err="1" smtClean="0"/>
              <a:t>NetLogo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hubnet</a:t>
            </a:r>
            <a:r>
              <a:rPr lang="en-GB" sz="2800" dirty="0" smtClean="0"/>
              <a:t>’ </a:t>
            </a:r>
            <a:r>
              <a:rPr lang="mr-IN" sz="2800" dirty="0" smtClean="0"/>
              <a:t>–</a:t>
            </a:r>
            <a:r>
              <a:rPr lang="en-GB" sz="2800" dirty="0" smtClean="0"/>
              <a:t> you must set this up for the class, but relatively simple to 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36" y="1491468"/>
            <a:ext cx="7202578" cy="547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Hubnet</a:t>
            </a:r>
            <a:r>
              <a:rPr lang="en-US" sz="3600" dirty="0" smtClean="0"/>
              <a:t> example: guppy spots library model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6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aspects worth mentioning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827494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NetLogo</a:t>
            </a:r>
            <a:r>
              <a:rPr lang="en-GB" sz="2800" dirty="0" smtClean="0"/>
              <a:t> is of course an excellent way to teach students to code their own simulations</a:t>
            </a:r>
          </a:p>
          <a:p>
            <a:r>
              <a:rPr lang="en-GB" sz="2800" dirty="0"/>
              <a:t>H</a:t>
            </a:r>
            <a:r>
              <a:rPr lang="en-GB" sz="2800" dirty="0" smtClean="0"/>
              <a:t>owever it’s beyond my (current) level of expertise</a:t>
            </a:r>
          </a:p>
          <a:p>
            <a:r>
              <a:rPr lang="en-GB" sz="2800" dirty="0" smtClean="0"/>
              <a:t>There is a comprehensive 434 page manual for </a:t>
            </a:r>
            <a:r>
              <a:rPr lang="en-GB" sz="2800" dirty="0" err="1" smtClean="0"/>
              <a:t>NetLogo</a:t>
            </a:r>
            <a:r>
              <a:rPr lang="en-GB" sz="2800" dirty="0" smtClean="0"/>
              <a:t> included in the download</a:t>
            </a:r>
          </a:p>
          <a:p>
            <a:r>
              <a:rPr lang="en-GB" sz="2800" dirty="0" smtClean="0"/>
              <a:t>There is also an MIT Press book about using </a:t>
            </a:r>
            <a:r>
              <a:rPr lang="en-GB" sz="2800" dirty="0" err="1" smtClean="0"/>
              <a:t>NetLogo</a:t>
            </a:r>
            <a:r>
              <a:rPr lang="en-GB" sz="2800" dirty="0" smtClean="0"/>
              <a:t> for modelling complex systems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43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agent based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92450"/>
            <a:ext cx="8229600" cy="1849998"/>
          </a:xfrm>
        </p:spPr>
        <p:txBody>
          <a:bodyPr>
            <a:noAutofit/>
          </a:bodyPr>
          <a:lstStyle/>
          <a:p>
            <a:r>
              <a:rPr lang="en-GB" sz="2400" dirty="0" smtClean="0"/>
              <a:t>Simulation of </a:t>
            </a:r>
            <a:r>
              <a:rPr lang="en-GB" sz="2400" dirty="0"/>
              <a:t>a </a:t>
            </a:r>
            <a:r>
              <a:rPr lang="en-GB" sz="2400" dirty="0" smtClean="0"/>
              <a:t>system involving 'agents</a:t>
            </a:r>
            <a:r>
              <a:rPr lang="en-GB" sz="2400" dirty="0"/>
              <a:t>': virtual entities that obey defined rules and which can interact with each </a:t>
            </a:r>
            <a:r>
              <a:rPr lang="en-GB" sz="2400" dirty="0" smtClean="0"/>
              <a:t>other</a:t>
            </a:r>
          </a:p>
          <a:p>
            <a:r>
              <a:rPr lang="en-GB" sz="2400" dirty="0" smtClean="0"/>
              <a:t>Can be used (in theory) to model any complex system</a:t>
            </a:r>
          </a:p>
          <a:p>
            <a:r>
              <a:rPr lang="en-GB" sz="2400" dirty="0" smtClean="0"/>
              <a:t>Has applications in research, education, and elsewhere:</a:t>
            </a:r>
          </a:p>
        </p:txBody>
      </p:sp>
      <p:pic>
        <p:nvPicPr>
          <p:cNvPr id="4" name="Picture 3" descr="http://screenshots.en.sftcdn.net/en/scrn/90000/90625/parche-para-los-sims-3-6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831" y="3617260"/>
            <a:ext cx="3696335" cy="2499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50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models to start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</a:t>
            </a:r>
            <a:r>
              <a:rPr lang="en-US" dirty="0" err="1" smtClean="0"/>
              <a:t>Netlogo</a:t>
            </a:r>
            <a:r>
              <a:rPr lang="en-US" dirty="0" smtClean="0"/>
              <a:t>, go to file &gt; models library</a:t>
            </a:r>
          </a:p>
          <a:p>
            <a:pPr lvl="1"/>
            <a:r>
              <a:rPr lang="en-US" b="1" dirty="0" smtClean="0"/>
              <a:t>Biology</a:t>
            </a:r>
            <a:r>
              <a:rPr lang="en-US" dirty="0" smtClean="0"/>
              <a:t>: </a:t>
            </a:r>
          </a:p>
          <a:p>
            <a:pPr lvl="2"/>
            <a:r>
              <a:rPr lang="en-US" i="1" dirty="0" smtClean="0"/>
              <a:t>Flocking</a:t>
            </a:r>
          </a:p>
          <a:p>
            <a:pPr lvl="2"/>
            <a:r>
              <a:rPr lang="en-US" i="1" dirty="0" smtClean="0"/>
              <a:t>Fireflies</a:t>
            </a:r>
          </a:p>
          <a:p>
            <a:pPr lvl="2"/>
            <a:r>
              <a:rPr lang="en-US" i="1" dirty="0"/>
              <a:t>T</a:t>
            </a:r>
            <a:r>
              <a:rPr lang="en-US" i="1" dirty="0" smtClean="0"/>
              <a:t>ermites</a:t>
            </a:r>
          </a:p>
          <a:p>
            <a:pPr lvl="1"/>
            <a:r>
              <a:rPr lang="en-US" b="1" dirty="0" smtClean="0"/>
              <a:t>Biology &gt; Evolution</a:t>
            </a:r>
            <a:r>
              <a:rPr lang="en-US" dirty="0" smtClean="0"/>
              <a:t>:</a:t>
            </a:r>
          </a:p>
          <a:p>
            <a:pPr lvl="2"/>
            <a:r>
              <a:rPr lang="en-US" i="1" dirty="0" smtClean="0"/>
              <a:t>Bug hunt speeds</a:t>
            </a:r>
          </a:p>
          <a:p>
            <a:pPr lvl="1"/>
            <a:r>
              <a:rPr lang="en-US" b="1" dirty="0" smtClean="0"/>
              <a:t>Curricular models &gt; BEAGLE Evolution:</a:t>
            </a:r>
          </a:p>
          <a:p>
            <a:pPr lvl="2"/>
            <a:r>
              <a:rPr lang="en-US" i="1" dirty="0" smtClean="0"/>
              <a:t>DNA replication fork</a:t>
            </a:r>
          </a:p>
          <a:p>
            <a:pPr lvl="2"/>
            <a:r>
              <a:rPr lang="en-US" i="1" dirty="0" err="1" smtClean="0"/>
              <a:t>Gendrift</a:t>
            </a:r>
            <a:r>
              <a:rPr lang="en-US" i="1" dirty="0" smtClean="0"/>
              <a:t> </a:t>
            </a:r>
            <a:r>
              <a:rPr lang="en-US" i="1" smtClean="0"/>
              <a:t>T interact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9617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NetLogo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Simple programming environment for agent-based models</a:t>
            </a:r>
          </a:p>
          <a:p>
            <a:r>
              <a:rPr lang="en-US" sz="2800" dirty="0" smtClean="0"/>
              <a:t>Originally written by Uri </a:t>
            </a:r>
            <a:r>
              <a:rPr lang="en-US" sz="2800" dirty="0" err="1" smtClean="0"/>
              <a:t>Wilensky</a:t>
            </a:r>
            <a:r>
              <a:rPr lang="en-US" sz="2800" dirty="0" smtClean="0"/>
              <a:t> at Northwestern University in 1999, now up to version 6.0</a:t>
            </a:r>
          </a:p>
          <a:p>
            <a:r>
              <a:rPr lang="en-US" sz="2800" dirty="0" smtClean="0"/>
              <a:t>Can be downloaded free </a:t>
            </a:r>
            <a:r>
              <a:rPr lang="en-US" sz="2800" dirty="0"/>
              <a:t>of charge from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ccl.northwestern.edu/netlogo</a:t>
            </a:r>
            <a:r>
              <a:rPr lang="en-US" sz="2800" dirty="0" smtClean="0"/>
              <a:t> for Windows, Mac OS, Linux</a:t>
            </a:r>
          </a:p>
          <a:p>
            <a:r>
              <a:rPr lang="en-US" sz="2800" dirty="0" smtClean="0"/>
              <a:t>Lots of support </a:t>
            </a:r>
            <a:r>
              <a:rPr lang="en-US" sz="2800" dirty="0" err="1" smtClean="0"/>
              <a:t>etc</a:t>
            </a:r>
            <a:r>
              <a:rPr lang="en-US" sz="2800" dirty="0" smtClean="0"/>
              <a:t> can be found here too</a:t>
            </a:r>
          </a:p>
          <a:p>
            <a:r>
              <a:rPr lang="en-US" sz="2800" dirty="0" smtClean="0"/>
              <a:t>Version 5.3 currently installed on </a:t>
            </a:r>
            <a:r>
              <a:rPr lang="en-US" sz="2800" dirty="0" err="1" smtClean="0"/>
              <a:t>AppPlayer</a:t>
            </a:r>
            <a:r>
              <a:rPr lang="en-US" sz="2800" dirty="0" smtClean="0"/>
              <a:t> (to be updated soon)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NetLogo</a:t>
            </a:r>
            <a:r>
              <a:rPr lang="en-US" dirty="0" smtClean="0"/>
              <a:t> model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visible model that you can observe as the simulation runs</a:t>
            </a:r>
          </a:p>
          <a:p>
            <a:r>
              <a:rPr lang="en-US" sz="2800" dirty="0" smtClean="0"/>
              <a:t>An infinite 2D square environment</a:t>
            </a:r>
          </a:p>
          <a:p>
            <a:r>
              <a:rPr lang="en-US" sz="2800" dirty="0" smtClean="0"/>
              <a:t>Agents </a:t>
            </a:r>
            <a:r>
              <a:rPr lang="mr-IN" sz="2800" dirty="0" smtClean="0"/>
              <a:t>–</a:t>
            </a:r>
            <a:r>
              <a:rPr lang="en-US" sz="2800" dirty="0" smtClean="0"/>
              <a:t> AKA ‘turtles’</a:t>
            </a:r>
          </a:p>
          <a:p>
            <a:r>
              <a:rPr lang="en-US" sz="2800" dirty="0" smtClean="0"/>
              <a:t>A running clock </a:t>
            </a:r>
            <a:r>
              <a:rPr lang="mr-IN" sz="2800" dirty="0" smtClean="0"/>
              <a:t>–</a:t>
            </a:r>
            <a:r>
              <a:rPr lang="en-US" sz="2800" dirty="0" smtClean="0"/>
              <a:t> with each ‘tick’, the turtles carry out their instructions (move, turn, die, reproduce etc.)</a:t>
            </a:r>
          </a:p>
          <a:p>
            <a:r>
              <a:rPr lang="en-US" sz="2800" dirty="0" smtClean="0"/>
              <a:t>Over successive ticks, the impact of different instructions on the agents emerge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5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415" y="1417638"/>
            <a:ext cx="5841169" cy="576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</a:t>
            </a:r>
            <a:r>
              <a:rPr lang="en-US" dirty="0" err="1" smtClean="0"/>
              <a:t>NetLogo</a:t>
            </a:r>
            <a:r>
              <a:rPr lang="en-US" dirty="0" smtClean="0"/>
              <a:t>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a complex system</a:t>
            </a:r>
            <a:endParaRPr lang="en-US" dirty="0"/>
          </a:p>
        </p:txBody>
      </p:sp>
      <p:pic>
        <p:nvPicPr>
          <p:cNvPr id="3" name="Atlantic herring, Clupea harengus, schooling in the Northsea Aquariu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066" y="1417638"/>
            <a:ext cx="5363632" cy="40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0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33962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a complex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0064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Grouping </a:t>
            </a:r>
            <a:r>
              <a:rPr lang="en-US" dirty="0" err="1" smtClean="0"/>
              <a:t>behaviour</a:t>
            </a:r>
            <a:r>
              <a:rPr lang="en-US" dirty="0" smtClean="0"/>
              <a:t> in fish</a:t>
            </a:r>
          </a:p>
          <a:p>
            <a:pPr lvl="1">
              <a:spcBef>
                <a:spcPts val="1968"/>
              </a:spcBef>
            </a:pPr>
            <a:r>
              <a:rPr lang="en-GB" sz="2600" dirty="0" smtClean="0"/>
              <a:t>Shoaling: (seemingly</a:t>
            </a:r>
            <a:r>
              <a:rPr lang="en-GB" sz="2600" dirty="0"/>
              <a:t>) disorganised, non-aligned grouping</a:t>
            </a:r>
          </a:p>
          <a:p>
            <a:pPr lvl="1">
              <a:spcBef>
                <a:spcPts val="1968"/>
              </a:spcBef>
            </a:pPr>
            <a:r>
              <a:rPr lang="en-GB" sz="2600" dirty="0" smtClean="0"/>
              <a:t>Schooling: (</a:t>
            </a:r>
            <a:r>
              <a:rPr lang="en-GB" sz="2600" dirty="0"/>
              <a:t>seemingly) organised grouping, with consistent movement and </a:t>
            </a:r>
            <a:r>
              <a:rPr lang="en-GB" sz="2600" dirty="0" smtClean="0"/>
              <a:t>directionality</a:t>
            </a:r>
            <a:endParaRPr lang="en-GB" sz="2600" dirty="0"/>
          </a:p>
          <a:p>
            <a:pPr>
              <a:spcBef>
                <a:spcPts val="1968"/>
              </a:spcBef>
            </a:pPr>
            <a:r>
              <a:rPr lang="en-GB" sz="3000" dirty="0" smtClean="0"/>
              <a:t>But - simple </a:t>
            </a:r>
            <a:r>
              <a:rPr lang="en-GB" sz="3000" dirty="0"/>
              <a:t>rules obeyed by every individual give rise to emergent complexity in group behaviour</a:t>
            </a:r>
          </a:p>
        </p:txBody>
      </p:sp>
      <p:pic>
        <p:nvPicPr>
          <p:cNvPr id="12" name="Picture 11" descr="feral_08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37" y="4719881"/>
            <a:ext cx="2399804" cy="1797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92" y="4719882"/>
            <a:ext cx="2695296" cy="1797741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91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5388" y="274638"/>
            <a:ext cx="6669742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smtClean="0"/>
              <a:t>A </a:t>
            </a:r>
            <a:r>
              <a:rPr lang="en-GB" sz="3600" dirty="0" err="1" smtClean="0"/>
              <a:t>Netlogo</a:t>
            </a:r>
            <a:r>
              <a:rPr lang="en-GB" sz="3600" dirty="0" smtClean="0"/>
              <a:t> model of simple rules that govern shoaling &amp; schooling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Model the properties of each individual that produce group organisation</a:t>
            </a:r>
          </a:p>
          <a:p>
            <a:pPr lvl="1">
              <a:buFontTx/>
              <a:buChar char="-"/>
            </a:pPr>
            <a:r>
              <a:rPr lang="en-GB" sz="2400" dirty="0" smtClean="0"/>
              <a:t>Vision</a:t>
            </a:r>
          </a:p>
          <a:p>
            <a:pPr lvl="1">
              <a:buFontTx/>
              <a:buChar char="-"/>
            </a:pPr>
            <a:r>
              <a:rPr lang="en-GB" sz="2400" dirty="0" smtClean="0"/>
              <a:t>Separation</a:t>
            </a:r>
          </a:p>
          <a:p>
            <a:pPr lvl="1">
              <a:buFontTx/>
              <a:buChar char="-"/>
            </a:pPr>
            <a:r>
              <a:rPr lang="en-GB" sz="2400" dirty="0" smtClean="0"/>
              <a:t>Alignment</a:t>
            </a:r>
          </a:p>
          <a:p>
            <a:pPr lvl="1">
              <a:buFontTx/>
              <a:buChar char="-"/>
            </a:pPr>
            <a:r>
              <a:rPr lang="en-GB" sz="2400" dirty="0" smtClean="0"/>
              <a:t>Coherence</a:t>
            </a:r>
          </a:p>
        </p:txBody>
      </p:sp>
    </p:spTree>
    <p:extLst>
      <p:ext uri="{BB962C8B-B14F-4D97-AF65-F5344CB8AC3E}">
        <p14:creationId xmlns:p14="http://schemas.microsoft.com/office/powerpoint/2010/main" val="15578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78" y="1075765"/>
            <a:ext cx="7206216" cy="6024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1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NetLogo</a:t>
            </a:r>
            <a:r>
              <a:rPr lang="en-US" dirty="0" smtClean="0"/>
              <a:t> ‘flocking’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296</TotalTime>
  <Words>735</Words>
  <Application>Microsoft Macintosh PowerPoint</Application>
  <PresentationFormat>On-screen Show (4:3)</PresentationFormat>
  <Paragraphs>95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Mangal</vt:lpstr>
      <vt:lpstr>Default Theme</vt:lpstr>
      <vt:lpstr>Netlogo</vt:lpstr>
      <vt:lpstr>What is an agent based model?</vt:lpstr>
      <vt:lpstr>What is NetLogo</vt:lpstr>
      <vt:lpstr>What is a NetLogo model like?</vt:lpstr>
      <vt:lpstr>The basic NetLogo environment</vt:lpstr>
      <vt:lpstr>An example of a complex system</vt:lpstr>
      <vt:lpstr>An example of a complex system</vt:lpstr>
      <vt:lpstr>PowerPoint Presentation</vt:lpstr>
      <vt:lpstr>The NetLogo ‘flocking’ model</vt:lpstr>
      <vt:lpstr>How to model grouping - parameters</vt:lpstr>
      <vt:lpstr>I didn’t write this model…</vt:lpstr>
      <vt:lpstr>NetLogo models library</vt:lpstr>
      <vt:lpstr>NetLogo model instructions</vt:lpstr>
      <vt:lpstr>NetLogo model code</vt:lpstr>
      <vt:lpstr>How I use NetLogo</vt:lpstr>
      <vt:lpstr>Other aspects worth mentioning</vt:lpstr>
      <vt:lpstr>Other aspects worth mentioning</vt:lpstr>
      <vt:lpstr>Hubnet example: guppy spots library model</vt:lpstr>
      <vt:lpstr>Other aspects worth mentioning</vt:lpstr>
      <vt:lpstr>Good models to start with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Swaney</dc:creator>
  <cp:lastModifiedBy>Will Swaney</cp:lastModifiedBy>
  <cp:revision>21</cp:revision>
  <dcterms:created xsi:type="dcterms:W3CDTF">2017-01-04T19:57:57Z</dcterms:created>
  <dcterms:modified xsi:type="dcterms:W3CDTF">2017-01-05T15:50:08Z</dcterms:modified>
</cp:coreProperties>
</file>