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8" r:id="rId6"/>
    <p:sldId id="260" r:id="rId7"/>
    <p:sldId id="261" r:id="rId8"/>
    <p:sldId id="264" r:id="rId9"/>
    <p:sldId id="265" r:id="rId10"/>
    <p:sldId id="262" r:id="rId11"/>
    <p:sldId id="259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9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2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3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5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5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91AE-5F42-4F80-843E-693A2E14DCDE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355-621B-4FC7-8585-9292695FC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6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Changing VLE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cdn2.hubspot.net/hub/166399/file-18392739-jpg/images/new_logo_-_white_b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15488"/>
            <a:ext cx="9715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Flexible approach to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Possibility of an ‘up link’ to SIS</a:t>
            </a:r>
          </a:p>
          <a:p>
            <a:r>
              <a:rPr lang="en-GB" dirty="0" smtClean="0"/>
              <a:t>All assessment automatically added to ‘assignment’ and ‘syllabus’ areas</a:t>
            </a:r>
          </a:p>
          <a:p>
            <a:r>
              <a:rPr lang="en-GB" dirty="0" smtClean="0"/>
              <a:t>Wider range of assessment types/options e.g. office 365 + OneNote</a:t>
            </a:r>
          </a:p>
          <a:p>
            <a:r>
              <a:rPr lang="en-GB" dirty="0" smtClean="0"/>
              <a:t>Better clearer rubric design</a:t>
            </a:r>
          </a:p>
          <a:p>
            <a:r>
              <a:rPr lang="en-GB" dirty="0" smtClean="0"/>
              <a:t>Anonymous marking – flexibility, SIS ID</a:t>
            </a:r>
          </a:p>
          <a:p>
            <a:r>
              <a:rPr lang="en-GB" dirty="0" smtClean="0"/>
              <a:t>Better display of marking statistics and analytics</a:t>
            </a:r>
          </a:p>
          <a:p>
            <a:r>
              <a:rPr lang="en-GB" dirty="0" smtClean="0"/>
              <a:t>Assignment extensions to single/groups</a:t>
            </a:r>
          </a:p>
          <a:p>
            <a:r>
              <a:rPr lang="en-GB" dirty="0" smtClean="0"/>
              <a:t>Mastery process to allow branching after tests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5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229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24/7 support – You’ll never ‘work’ alone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staff and students will have access to a phone line</a:t>
            </a:r>
          </a:p>
          <a:p>
            <a:r>
              <a:rPr lang="en-GB" dirty="0" smtClean="0"/>
              <a:t>And a ‘in canvas’ chat facility</a:t>
            </a:r>
          </a:p>
          <a:p>
            <a:r>
              <a:rPr lang="en-GB" dirty="0" smtClean="0"/>
              <a:t>For the next 3 years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6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95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Staff and student </a:t>
            </a:r>
            <a:r>
              <a:rPr lang="en-GB" dirty="0" smtClean="0"/>
              <a:t>frustrations with Blackboard</a:t>
            </a:r>
            <a:endParaRPr lang="en-GB" dirty="0" smtClean="0"/>
          </a:p>
          <a:p>
            <a:r>
              <a:rPr lang="en-GB" dirty="0" smtClean="0"/>
              <a:t>Blackboard is </a:t>
            </a:r>
            <a:r>
              <a:rPr lang="en-GB" dirty="0"/>
              <a:t>focusing on a new tool – few upgrades over the past 4 years</a:t>
            </a:r>
          </a:p>
          <a:p>
            <a:r>
              <a:rPr lang="en-GB" dirty="0" smtClean="0"/>
              <a:t>Increasing </a:t>
            </a:r>
            <a:r>
              <a:rPr lang="en-GB" dirty="0" smtClean="0"/>
              <a:t>complexity </a:t>
            </a:r>
            <a:r>
              <a:rPr lang="en-GB" dirty="0" smtClean="0"/>
              <a:t>of running the Blackboard system</a:t>
            </a:r>
            <a:endParaRPr lang="en-GB" dirty="0" smtClean="0"/>
          </a:p>
          <a:p>
            <a:r>
              <a:rPr lang="en-GB" dirty="0" smtClean="0"/>
              <a:t>System looks its age (15 years) and no recent upgrade</a:t>
            </a:r>
          </a:p>
          <a:p>
            <a:r>
              <a:rPr lang="en-GB" dirty="0" smtClean="0"/>
              <a:t>Down time (upgrade)</a:t>
            </a:r>
          </a:p>
          <a:p>
            <a:r>
              <a:rPr lang="en-GB" dirty="0" smtClean="0"/>
              <a:t>Bugs fixes on a 3 month cycle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31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Canvas as a company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2008 – US</a:t>
            </a:r>
          </a:p>
          <a:p>
            <a:r>
              <a:rPr lang="en-GB" dirty="0" smtClean="0"/>
              <a:t>2013 – UK Office</a:t>
            </a:r>
          </a:p>
          <a:p>
            <a:r>
              <a:rPr lang="en-GB" dirty="0" smtClean="0"/>
              <a:t>18 million users</a:t>
            </a:r>
          </a:p>
          <a:p>
            <a:r>
              <a:rPr lang="en-GB" dirty="0" smtClean="0"/>
              <a:t>2,000 institutions</a:t>
            </a:r>
          </a:p>
          <a:p>
            <a:r>
              <a:rPr lang="en-GB" dirty="0" smtClean="0"/>
              <a:t>800 employees</a:t>
            </a:r>
          </a:p>
          <a:p>
            <a:r>
              <a:rPr lang="en-GB" dirty="0" smtClean="0"/>
              <a:t>Cloud-based (Dublin)</a:t>
            </a:r>
            <a:endParaRPr lang="en-GB" dirty="0"/>
          </a:p>
        </p:txBody>
      </p:sp>
      <p:pic>
        <p:nvPicPr>
          <p:cNvPr id="1026" name="Picture 2" descr="lmss_trends_2013-16_2000plus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99" y="1491879"/>
            <a:ext cx="73723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98" y="18481"/>
            <a:ext cx="10515600" cy="1325563"/>
          </a:xfrm>
        </p:spPr>
        <p:txBody>
          <a:bodyPr/>
          <a:lstStyle/>
          <a:p>
            <a:r>
              <a:rPr lang="en-GB" dirty="0" smtClean="0"/>
              <a:t>Implementation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698" y="1277019"/>
            <a:ext cx="8027719" cy="172509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Started in April</a:t>
            </a:r>
          </a:p>
          <a:p>
            <a:r>
              <a:rPr lang="en-GB" sz="2000" dirty="0" smtClean="0"/>
              <a:t>Gathered programme leaders requirements + technical requirements</a:t>
            </a:r>
          </a:p>
          <a:p>
            <a:r>
              <a:rPr lang="en-GB" sz="2000" dirty="0" smtClean="0"/>
              <a:t>Procurement</a:t>
            </a:r>
          </a:p>
          <a:p>
            <a:r>
              <a:rPr lang="en-GB" sz="2000" dirty="0" smtClean="0"/>
              <a:t>Signed contract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-1985617" y="3402854"/>
            <a:ext cx="5289393" cy="990759"/>
            <a:chOff x="320634" y="3885556"/>
            <a:chExt cx="11507189" cy="990759"/>
          </a:xfrm>
        </p:grpSpPr>
        <p:sp>
          <p:nvSpPr>
            <p:cNvPr id="4" name="Rectangle 3"/>
            <p:cNvSpPr/>
            <p:nvPr/>
          </p:nvSpPr>
          <p:spPr>
            <a:xfrm>
              <a:off x="320634" y="4144488"/>
              <a:ext cx="11507189" cy="83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45007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2016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9628" y="45007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2017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98876" y="45069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2018</a:t>
              </a:r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98223" y="3885556"/>
              <a:ext cx="0" cy="684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845137" y="3885556"/>
              <a:ext cx="0" cy="684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3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98" y="18481"/>
            <a:ext cx="10515600" cy="1325563"/>
          </a:xfrm>
        </p:spPr>
        <p:txBody>
          <a:bodyPr/>
          <a:lstStyle/>
          <a:p>
            <a:r>
              <a:rPr lang="en-GB" dirty="0" smtClean="0"/>
              <a:t>Implementation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698" y="1277019"/>
            <a:ext cx="8027719" cy="17250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Started in April</a:t>
            </a:r>
          </a:p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Gathered programme leaders requirements + technical requirements</a:t>
            </a:r>
          </a:p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Procurement</a:t>
            </a:r>
          </a:p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Signed contract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-1985617" y="3402854"/>
            <a:ext cx="5289393" cy="990759"/>
            <a:chOff x="320634" y="3885556"/>
            <a:chExt cx="11507189" cy="990759"/>
          </a:xfrm>
        </p:grpSpPr>
        <p:sp>
          <p:nvSpPr>
            <p:cNvPr id="4" name="Rectangle 3"/>
            <p:cNvSpPr/>
            <p:nvPr/>
          </p:nvSpPr>
          <p:spPr>
            <a:xfrm>
              <a:off x="320634" y="4144488"/>
              <a:ext cx="11507189" cy="83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45007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2016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9628" y="45007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2017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98876" y="45069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2018</a:t>
              </a:r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98223" y="3885556"/>
              <a:ext cx="0" cy="684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845137" y="3885556"/>
              <a:ext cx="0" cy="684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 rot="5400000">
            <a:off x="-1095898" y="3567634"/>
            <a:ext cx="5070501" cy="44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r>
              <a:rPr lang="en-GB" dirty="0" smtClean="0"/>
              <a:t>lackboard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377326" y="4952655"/>
            <a:ext cx="3007785" cy="441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Canvas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95697" y="3195712"/>
            <a:ext cx="8027719" cy="172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Change freeze in Bb</a:t>
            </a:r>
          </a:p>
          <a:p>
            <a:r>
              <a:rPr lang="en-GB" sz="2000" dirty="0" smtClean="0"/>
              <a:t>Migrate content</a:t>
            </a:r>
          </a:p>
          <a:p>
            <a:r>
              <a:rPr lang="en-GB" sz="2000" dirty="0" smtClean="0"/>
              <a:t>Non standard modules continue on Bb </a:t>
            </a:r>
          </a:p>
          <a:p>
            <a:r>
              <a:rPr lang="en-GB" sz="2000" dirty="0" smtClean="0"/>
              <a:t>All other courses start in Canvas Sept 2017</a:t>
            </a:r>
          </a:p>
          <a:p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95696" y="6153476"/>
            <a:ext cx="8027719" cy="172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Blackboard closes August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627" t="3314"/>
          <a:stretch/>
        </p:blipFill>
        <p:spPr>
          <a:xfrm>
            <a:off x="7637928" y="2351313"/>
            <a:ext cx="4408321" cy="319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881" t="3549"/>
          <a:stretch/>
        </p:blipFill>
        <p:spPr>
          <a:xfrm>
            <a:off x="7655859" y="2375065"/>
            <a:ext cx="4449767" cy="3621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192" t="1976"/>
          <a:stretch/>
        </p:blipFill>
        <p:spPr>
          <a:xfrm>
            <a:off x="7655859" y="2351315"/>
            <a:ext cx="4378516" cy="415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ease of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5" y="2010367"/>
            <a:ext cx="6351494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Designed to enable the majority of staff – not just for the expert</a:t>
            </a:r>
          </a:p>
          <a:p>
            <a:r>
              <a:rPr lang="en-GB" dirty="0" smtClean="0"/>
              <a:t>Aim to minimise frustration and making it easier</a:t>
            </a:r>
          </a:p>
          <a:p>
            <a:r>
              <a:rPr lang="en-GB" dirty="0" smtClean="0"/>
              <a:t>Fewer bugs – bug fix on a few week cycle</a:t>
            </a:r>
          </a:p>
          <a:p>
            <a:r>
              <a:rPr lang="en-GB" dirty="0" smtClean="0"/>
              <a:t>Attempts to minimise repetitive tasks 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1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264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core functionality remains the same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467"/>
          </a:xfrm>
        </p:spPr>
        <p:txBody>
          <a:bodyPr>
            <a:normAutofit/>
          </a:bodyPr>
          <a:lstStyle/>
          <a:p>
            <a:r>
              <a:rPr lang="en-GB" dirty="0" smtClean="0"/>
              <a:t>Core functionality – same as most VLE</a:t>
            </a:r>
          </a:p>
          <a:p>
            <a:r>
              <a:rPr lang="en-GB" dirty="0" smtClean="0"/>
              <a:t>Design is concentrated on making the basics as easy as possible</a:t>
            </a:r>
          </a:p>
        </p:txBody>
      </p:sp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2</a:t>
            </a:r>
            <a:endParaRPr lang="en-GB" sz="7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035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But the edge can connect with new tools as they appear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44559"/>
            <a:ext cx="10515600" cy="204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Design connects with external tools and services e.g. Office 365</a:t>
            </a:r>
          </a:p>
          <a:p>
            <a:r>
              <a:rPr lang="en-GB" dirty="0" smtClean="0"/>
              <a:t>Maximises the potential of other tools, rather than attempting to copy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816"/>
          <a:stretch/>
        </p:blipFill>
        <p:spPr>
          <a:xfrm>
            <a:off x="5607630" y="1690688"/>
            <a:ext cx="4765862" cy="473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87" y="1602162"/>
            <a:ext cx="5664720" cy="525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 in content creation and display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73706" cy="4351338"/>
          </a:xfrm>
        </p:spPr>
        <p:txBody>
          <a:bodyPr/>
          <a:lstStyle/>
          <a:p>
            <a:r>
              <a:rPr lang="en-GB" dirty="0" smtClean="0"/>
              <a:t>‘List of Content’ area</a:t>
            </a:r>
          </a:p>
          <a:p>
            <a:r>
              <a:rPr lang="en-GB" dirty="0" smtClean="0"/>
              <a:t>HTML page creation – so it looks like a web site</a:t>
            </a:r>
          </a:p>
          <a:p>
            <a:r>
              <a:rPr lang="en-GB" dirty="0" smtClean="0"/>
              <a:t>In page file display</a:t>
            </a:r>
          </a:p>
          <a:p>
            <a:r>
              <a:rPr lang="en-GB" dirty="0" smtClean="0"/>
              <a:t>Easy integration of video, images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Mobile optimisation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87" y="1690616"/>
            <a:ext cx="5991387" cy="4943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75" y="1489121"/>
            <a:ext cx="6829425" cy="523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40221" r="13231"/>
          <a:stretch/>
        </p:blipFill>
        <p:spPr>
          <a:xfrm>
            <a:off x="5424687" y="1541929"/>
            <a:ext cx="6379386" cy="63172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3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1267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3824" cy="4351338"/>
          </a:xfrm>
        </p:spPr>
        <p:txBody>
          <a:bodyPr/>
          <a:lstStyle/>
          <a:p>
            <a:r>
              <a:rPr lang="en-GB" dirty="0"/>
              <a:t>Students can </a:t>
            </a:r>
            <a:r>
              <a:rPr lang="en-GB" dirty="0" smtClean="0"/>
              <a:t>choose to get SMS text </a:t>
            </a:r>
            <a:r>
              <a:rPr lang="en-GB" dirty="0"/>
              <a:t>messages, alerts directed to twitter + more</a:t>
            </a:r>
          </a:p>
          <a:p>
            <a:r>
              <a:rPr lang="en-GB" dirty="0"/>
              <a:t>Range of notification </a:t>
            </a:r>
            <a:r>
              <a:rPr lang="en-GB" dirty="0" smtClean="0"/>
              <a:t>types </a:t>
            </a:r>
            <a:r>
              <a:rPr lang="en-GB" dirty="0"/>
              <a:t>e.g. weekly updates</a:t>
            </a:r>
          </a:p>
          <a:p>
            <a:r>
              <a:rPr lang="en-GB" dirty="0"/>
              <a:t>Easy to use discussion board</a:t>
            </a:r>
          </a:p>
          <a:p>
            <a:r>
              <a:rPr lang="en-GB" dirty="0" smtClean="0"/>
              <a:t>Media integration – Video + Audio</a:t>
            </a:r>
          </a:p>
          <a:p>
            <a:r>
              <a:rPr lang="en-GB" dirty="0" smtClean="0"/>
              <a:t>Enhanced mobile integration</a:t>
            </a:r>
          </a:p>
          <a:p>
            <a:r>
              <a:rPr lang="en-GB" dirty="0"/>
              <a:t>Groups can share office 365 documents</a:t>
            </a:r>
          </a:p>
          <a:p>
            <a:r>
              <a:rPr lang="en-GB" dirty="0" smtClean="0"/>
              <a:t>Reply </a:t>
            </a:r>
            <a:r>
              <a:rPr lang="en-GB" dirty="0"/>
              <a:t>to announcements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521538" y="365125"/>
            <a:ext cx="1282535" cy="128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4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977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d788f86-129a-4700-9d55-2b8e7e0a1ca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429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Changing VLE</vt:lpstr>
      <vt:lpstr>Reasons for change</vt:lpstr>
      <vt:lpstr>Canvas as a company</vt:lpstr>
      <vt:lpstr>Implementation plan</vt:lpstr>
      <vt:lpstr>Implementation plan</vt:lpstr>
      <vt:lpstr>Design and ease of use</vt:lpstr>
      <vt:lpstr>The core functionality remains the same </vt:lpstr>
      <vt:lpstr>Flexibility in content creation and display</vt:lpstr>
      <vt:lpstr>Communication</vt:lpstr>
      <vt:lpstr>Flexible approach to assessment</vt:lpstr>
      <vt:lpstr>24/7 support – You’ll never ‘work’ alone</vt:lpstr>
    </vt:vector>
  </TitlesOfParts>
  <Company>Liverpool John Moores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VLE</dc:title>
  <dc:creator>Turner, James</dc:creator>
  <cp:lastModifiedBy>Turner, James</cp:lastModifiedBy>
  <cp:revision>25</cp:revision>
  <dcterms:created xsi:type="dcterms:W3CDTF">2016-12-21T14:08:48Z</dcterms:created>
  <dcterms:modified xsi:type="dcterms:W3CDTF">2017-01-05T12:06:46Z</dcterms:modified>
</cp:coreProperties>
</file>