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8" r:id="rId3"/>
    <p:sldId id="269" r:id="rId4"/>
    <p:sldId id="267" r:id="rId5"/>
    <p:sldId id="257" r:id="rId6"/>
    <p:sldId id="259" r:id="rId7"/>
    <p:sldId id="258" r:id="rId8"/>
    <p:sldId id="260" r:id="rId9"/>
    <p:sldId id="261" r:id="rId10"/>
    <p:sldId id="262" r:id="rId11"/>
    <p:sldId id="265" r:id="rId12"/>
    <p:sldId id="263" r:id="rId13"/>
    <p:sldId id="266" r:id="rId14"/>
    <p:sldId id="264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0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3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2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19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4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1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73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9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5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98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611DF-C46F-48C3-A10B-21EC25F8B10D}" type="datetimeFigureOut">
              <a:rPr lang="en-GB" smtClean="0"/>
              <a:t>06/01/2016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BEA2B-4EFB-42AC-897E-7A0B708E8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4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Educational Video and Audio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Powered by Panopto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0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Editing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858" y="1588008"/>
            <a:ext cx="6543675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33" y="4139565"/>
            <a:ext cx="6553200" cy="24193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40664" y="2724912"/>
            <a:ext cx="1024128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 rot="10800000">
            <a:off x="7266432" y="2724912"/>
            <a:ext cx="1024128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-Right Arrow 9"/>
          <p:cNvSpPr/>
          <p:nvPr/>
        </p:nvSpPr>
        <p:spPr>
          <a:xfrm>
            <a:off x="3904488" y="5249290"/>
            <a:ext cx="1188720" cy="6766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645920" y="4251960"/>
            <a:ext cx="283464" cy="329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0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 Editing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32" y="3577705"/>
            <a:ext cx="6553200" cy="2419350"/>
          </a:xfrm>
          <a:prstGeom prst="rect">
            <a:avLst/>
          </a:prstGeom>
        </p:spPr>
      </p:pic>
      <p:pic>
        <p:nvPicPr>
          <p:cNvPr id="2050" name="Picture 2" descr="http://www.webnots.com/media/2014/03/F9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44" y="2076984"/>
            <a:ext cx="117157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448" y="1780754"/>
            <a:ext cx="2534763" cy="190685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Altogether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0016"/>
          <a:stretch/>
        </p:blipFill>
        <p:spPr>
          <a:xfrm>
            <a:off x="6757473" y="2852928"/>
            <a:ext cx="2379035" cy="190384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016"/>
          <a:stretch/>
        </p:blipFill>
        <p:spPr>
          <a:xfrm>
            <a:off x="3979525" y="3902304"/>
            <a:ext cx="2021966" cy="1618099"/>
          </a:xfrm>
          <a:prstGeom prst="rect">
            <a:avLst/>
          </a:prstGeom>
          <a:effectLst/>
          <a:scene3d>
            <a:camera prst="isometricLeftDown"/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5" y="4008725"/>
            <a:ext cx="3212473" cy="22189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r="50016"/>
          <a:stretch/>
        </p:blipFill>
        <p:spPr>
          <a:xfrm>
            <a:off x="1315315" y="4458677"/>
            <a:ext cx="1838185" cy="1471026"/>
          </a:xfrm>
          <a:prstGeom prst="rect">
            <a:avLst/>
          </a:prstGeom>
          <a:effectLst/>
          <a:scene3d>
            <a:camera prst="isometricLeftDown"/>
            <a:lightRig rig="threePt" dir="t"/>
          </a:scene3d>
        </p:spPr>
      </p:pic>
      <p:pic>
        <p:nvPicPr>
          <p:cNvPr id="23" name="Picture 4" descr="http://archive.benchmarkreviews.com/images/reviews/webcams/H5D-00001/Microsoft_Lifecam_Cinema_Webcam_Frontp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527" y="1459934"/>
            <a:ext cx="877144" cy="10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6633472">
            <a:off x="3393290" y="2430141"/>
            <a:ext cx="1298448" cy="243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8225326">
            <a:off x="4882729" y="3218513"/>
            <a:ext cx="1298448" cy="243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 rot="10427261">
            <a:off x="5390158" y="4223941"/>
            <a:ext cx="2557885" cy="243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452" y="2751485"/>
            <a:ext cx="3442438" cy="27689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835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ytimg.com/vi/-ZrfXDeLBTU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7"/>
          <a:stretch/>
        </p:blipFill>
        <p:spPr bwMode="auto">
          <a:xfrm>
            <a:off x="6154817" y="996312"/>
            <a:ext cx="1279855" cy="1550774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ablet.ninja/wp-content/uploads/2012/12/Apple-iPad-4-fro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727" y="1097335"/>
            <a:ext cx="1837352" cy="236231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eft-Right Arrow 23"/>
          <p:cNvSpPr/>
          <p:nvPr/>
        </p:nvSpPr>
        <p:spPr>
          <a:xfrm>
            <a:off x="6144988" y="2686046"/>
            <a:ext cx="2195623" cy="386168"/>
          </a:xfrm>
          <a:prstGeom prst="left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</a:t>
            </a:r>
            <a:br>
              <a:rPr lang="en-GB" dirty="0" smtClean="0"/>
            </a:br>
            <a:r>
              <a:rPr lang="en-GB" dirty="0" smtClean="0"/>
              <a:t>create and watch 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3949365" y="4240970"/>
            <a:ext cx="2195623" cy="386168"/>
          </a:xfrm>
          <a:prstGeom prst="left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6" name="Group 5"/>
          <p:cNvGrpSpPr/>
          <p:nvPr/>
        </p:nvGrpSpPr>
        <p:grpSpPr>
          <a:xfrm>
            <a:off x="4352023" y="1363265"/>
            <a:ext cx="2732704" cy="2754683"/>
            <a:chOff x="6096000" y="2347112"/>
            <a:chExt cx="3643605" cy="3672910"/>
          </a:xfrm>
        </p:grpSpPr>
        <p:sp>
          <p:nvSpPr>
            <p:cNvPr id="7" name="Rectangle 6"/>
            <p:cNvSpPr/>
            <p:nvPr/>
          </p:nvSpPr>
          <p:spPr>
            <a:xfrm>
              <a:off x="6096000" y="2347112"/>
              <a:ext cx="3643605" cy="3672910"/>
            </a:xfrm>
            <a:prstGeom prst="rect">
              <a:avLst/>
            </a:prstGeom>
            <a:solidFill>
              <a:schemeClr val="bg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u="sng"/>
            </a:p>
          </p:txBody>
        </p:sp>
        <p:pic>
          <p:nvPicPr>
            <p:cNvPr id="8" name="Picture 6" descr="http://www.weblectures.nl/sites/default/files/panopto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376" y="2511142"/>
              <a:ext cx="2157349" cy="781411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http://www.graphicsfuel.com/wp-content/uploads/2012/03/folder-icon-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96" y="3262474"/>
            <a:ext cx="829942" cy="829942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003046" y="2899626"/>
            <a:ext cx="2732704" cy="2754683"/>
            <a:chOff x="2011680" y="1816608"/>
            <a:chExt cx="4547616" cy="4584192"/>
          </a:xfrm>
        </p:grpSpPr>
        <p:sp>
          <p:nvSpPr>
            <p:cNvPr id="11" name="Rectangle 10"/>
            <p:cNvSpPr/>
            <p:nvPr/>
          </p:nvSpPr>
          <p:spPr>
            <a:xfrm>
              <a:off x="2011680" y="1816608"/>
              <a:ext cx="4547616" cy="4584192"/>
            </a:xfrm>
            <a:prstGeom prst="rect">
              <a:avLst/>
            </a:prstGeom>
            <a:solidFill>
              <a:schemeClr val="bg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2" name="Picture 2" descr="http://instructionalservices.cua.edu/res/images/Bb_newLogo_pos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466" y="2067015"/>
              <a:ext cx="1884595" cy="1817288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8" descr="http://www.graphicsfuel.com/wp-content/uploads/2012/03/folder-icon-512x5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69" y="4824367"/>
            <a:ext cx="829942" cy="829942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H="1">
            <a:off x="1426464" y="4949367"/>
            <a:ext cx="2091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624328" y="5349240"/>
            <a:ext cx="893839" cy="305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94903" y="5239338"/>
            <a:ext cx="1547329" cy="51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624328" y="5654309"/>
            <a:ext cx="1516423" cy="105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114516" y="5029394"/>
            <a:ext cx="1279855" cy="1550774"/>
            <a:chOff x="2524683" y="5364339"/>
            <a:chExt cx="1279855" cy="1550774"/>
          </a:xfrm>
        </p:grpSpPr>
        <p:pic>
          <p:nvPicPr>
            <p:cNvPr id="26" name="Picture 4" descr="http://i.ytimg.com/vi/-ZrfXDeLBTU/maxresdefault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77"/>
            <a:stretch/>
          </p:blipFill>
          <p:spPr bwMode="auto">
            <a:xfrm>
              <a:off x="2524683" y="5364339"/>
              <a:ext cx="1279855" cy="1550774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/>
            <a:srcRect r="59230" b="9139"/>
            <a:stretch/>
          </p:blipFill>
          <p:spPr>
            <a:xfrm>
              <a:off x="2888831" y="5701540"/>
              <a:ext cx="555438" cy="855023"/>
            </a:xfrm>
            <a:prstGeom prst="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26143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Students can keep notes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94" y="2151329"/>
            <a:ext cx="7751354" cy="30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to eva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recording, storage and delivery of educational video + audio </a:t>
            </a:r>
          </a:p>
          <a:p>
            <a:pPr lvl="1"/>
            <a:r>
              <a:rPr lang="en-GB" dirty="0" smtClean="0"/>
              <a:t>Easier</a:t>
            </a:r>
          </a:p>
          <a:p>
            <a:pPr lvl="1"/>
            <a:r>
              <a:rPr lang="en-GB" dirty="0" smtClean="0"/>
              <a:t>More secure</a:t>
            </a:r>
          </a:p>
          <a:p>
            <a:pPr lvl="1"/>
            <a:r>
              <a:rPr lang="en-GB" dirty="0" smtClean="0"/>
              <a:t>Controlled academic staff</a:t>
            </a:r>
          </a:p>
          <a:p>
            <a:pPr lvl="1"/>
            <a:r>
              <a:rPr lang="en-GB" dirty="0" smtClean="0"/>
              <a:t>Remove barriers to allow more staff to use media</a:t>
            </a:r>
          </a:p>
          <a:p>
            <a:r>
              <a:rPr lang="en-GB" dirty="0" smtClean="0"/>
              <a:t>Investigate the impact on students</a:t>
            </a:r>
          </a:p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75" y="5813250"/>
            <a:ext cx="959054" cy="9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52391" y="6277309"/>
            <a:ext cx="2836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video + audio service</a:t>
            </a:r>
          </a:p>
        </p:txBody>
      </p:sp>
    </p:spTree>
    <p:extLst>
      <p:ext uri="{BB962C8B-B14F-4D97-AF65-F5344CB8AC3E}">
        <p14:creationId xmlns:p14="http://schemas.microsoft.com/office/powerpoint/2010/main" val="140065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180445"/>
            <a:ext cx="281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Staff </a:t>
            </a:r>
            <a:r>
              <a:rPr lang="en-GB" b="1" dirty="0"/>
              <a:t>r</a:t>
            </a:r>
            <a:r>
              <a:rPr lang="en-GB" b="1" dirty="0" smtClean="0"/>
              <a:t>ecorded presentation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 rot="20752324">
            <a:off x="1578549" y="3711402"/>
            <a:ext cx="1427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smtClean="0"/>
              <a:t>Experiments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 rot="20567178">
            <a:off x="6247878" y="2553226"/>
            <a:ext cx="15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Live Broadcast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 rot="938059">
            <a:off x="1136740" y="2580422"/>
            <a:ext cx="204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Desktop and offsite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 rot="938059">
            <a:off x="6236678" y="3779208"/>
            <a:ext cx="223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YouTube and </a:t>
            </a:r>
            <a:r>
              <a:rPr lang="en-GB" b="1" dirty="0" err="1" smtClean="0"/>
              <a:t>ITunesU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3136322"/>
            <a:ext cx="125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Blackboard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 rot="2030677">
            <a:off x="1732923" y="2081628"/>
            <a:ext cx="1587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Existing videos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 rot="19580840">
            <a:off x="1693896" y="4273583"/>
            <a:ext cx="162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Guest speakers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4355812"/>
            <a:ext cx="959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Editable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375" y="5813250"/>
            <a:ext cx="959054" cy="9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552391" y="6277309"/>
            <a:ext cx="2836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video + audio service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21843" y="2630444"/>
            <a:ext cx="1674980" cy="1518636"/>
            <a:chOff x="1247304" y="4365104"/>
            <a:chExt cx="1747267" cy="1584176"/>
          </a:xfrm>
        </p:grpSpPr>
        <p:sp>
          <p:nvSpPr>
            <p:cNvPr id="21" name="Oval 20"/>
            <p:cNvSpPr/>
            <p:nvPr/>
          </p:nvSpPr>
          <p:spPr>
            <a:xfrm>
              <a:off x="1410395" y="4365104"/>
              <a:ext cx="1584176" cy="158417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47304" y="4512890"/>
              <a:ext cx="143417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0" i="1" dirty="0" smtClean="0">
                  <a:solidFill>
                    <a:schemeClr val="bg1"/>
                  </a:solidFill>
                  <a:latin typeface="Antique Olive" pitchFamily="34" charset="0"/>
                </a:rPr>
                <a:t>ev</a:t>
              </a:r>
              <a:endParaRPr lang="en-GB" sz="8000" i="1" dirty="0">
                <a:solidFill>
                  <a:schemeClr val="bg1"/>
                </a:solidFill>
                <a:latin typeface="Antique Olive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14291" y="2774460"/>
            <a:ext cx="8098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0" i="1" dirty="0" smtClean="0">
                <a:solidFill>
                  <a:schemeClr val="bg1"/>
                </a:solidFill>
                <a:latin typeface="Antique Olive" pitchFamily="34" charset="0"/>
              </a:rPr>
              <a:t>a</a:t>
            </a:r>
            <a:endParaRPr lang="en-GB" sz="8000" i="1" dirty="0">
              <a:solidFill>
                <a:schemeClr val="bg1"/>
              </a:solidFill>
              <a:latin typeface="Antique Olive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1868" y="1885430"/>
            <a:ext cx="137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/>
              <a:t>p</a:t>
            </a:r>
            <a:r>
              <a:rPr lang="en-GB" b="1" dirty="0" smtClean="0"/>
              <a:t>owered by </a:t>
            </a:r>
          </a:p>
          <a:p>
            <a:pPr algn="ctr"/>
            <a:r>
              <a:rPr lang="en-GB" b="1" dirty="0" smtClean="0"/>
              <a:t>Panopto</a:t>
            </a:r>
          </a:p>
        </p:txBody>
      </p:sp>
      <p:sp>
        <p:nvSpPr>
          <p:cNvPr id="2" name="Right Arrow 1"/>
          <p:cNvSpPr/>
          <p:nvPr/>
        </p:nvSpPr>
        <p:spPr>
          <a:xfrm>
            <a:off x="3289170" y="2934931"/>
            <a:ext cx="535019" cy="8603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5652120" y="2934932"/>
            <a:ext cx="535019" cy="86035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2" grpId="0"/>
      <p:bldP spid="1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19" t="15602" r="813" b="1523"/>
          <a:stretch/>
        </p:blipFill>
        <p:spPr>
          <a:xfrm>
            <a:off x="628650" y="481242"/>
            <a:ext cx="7965195" cy="56957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50" y="3447116"/>
            <a:ext cx="3470313" cy="26452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66053" y="4527932"/>
            <a:ext cx="1684433" cy="3947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8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-Right Arrow 7"/>
          <p:cNvSpPr/>
          <p:nvPr/>
        </p:nvSpPr>
        <p:spPr>
          <a:xfrm>
            <a:off x="3949365" y="4240970"/>
            <a:ext cx="2195623" cy="386168"/>
          </a:xfrm>
          <a:prstGeom prst="left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82" y="244093"/>
            <a:ext cx="7886700" cy="994172"/>
          </a:xfrm>
        </p:spPr>
        <p:txBody>
          <a:bodyPr/>
          <a:lstStyle/>
          <a:p>
            <a:r>
              <a:rPr lang="en-GB" dirty="0" smtClean="0"/>
              <a:t>Blackboard to </a:t>
            </a:r>
            <a:r>
              <a:rPr lang="en-GB" dirty="0"/>
              <a:t>P</a:t>
            </a:r>
            <a:r>
              <a:rPr lang="en-GB" dirty="0" smtClean="0"/>
              <a:t>anopto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352023" y="1363265"/>
            <a:ext cx="2732704" cy="2754683"/>
            <a:chOff x="6096000" y="2347112"/>
            <a:chExt cx="3643605" cy="3672910"/>
          </a:xfrm>
        </p:grpSpPr>
        <p:sp>
          <p:nvSpPr>
            <p:cNvPr id="11" name="Rectangle 10"/>
            <p:cNvSpPr/>
            <p:nvPr/>
          </p:nvSpPr>
          <p:spPr>
            <a:xfrm>
              <a:off x="6096000" y="2347112"/>
              <a:ext cx="3643605" cy="3672910"/>
            </a:xfrm>
            <a:prstGeom prst="rect">
              <a:avLst/>
            </a:prstGeom>
            <a:solidFill>
              <a:schemeClr val="bg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u="sng"/>
            </a:p>
          </p:txBody>
        </p:sp>
        <p:pic>
          <p:nvPicPr>
            <p:cNvPr id="1030" name="Picture 6" descr="http://www.weblectures.nl/sites/default/files/panopto-log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7376" y="2511142"/>
              <a:ext cx="2157349" cy="781411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http://www.graphicsfuel.com/wp-content/uploads/2012/03/folder-icon-512x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096" y="3262474"/>
            <a:ext cx="829942" cy="829942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003046" y="2899626"/>
            <a:ext cx="2732704" cy="2754683"/>
            <a:chOff x="2011680" y="1816608"/>
            <a:chExt cx="4547616" cy="4584192"/>
          </a:xfrm>
        </p:grpSpPr>
        <p:sp>
          <p:nvSpPr>
            <p:cNvPr id="5" name="Rectangle 4"/>
            <p:cNvSpPr/>
            <p:nvPr/>
          </p:nvSpPr>
          <p:spPr>
            <a:xfrm>
              <a:off x="2011680" y="1816608"/>
              <a:ext cx="4547616" cy="4584192"/>
            </a:xfrm>
            <a:prstGeom prst="rect">
              <a:avLst/>
            </a:prstGeom>
            <a:solidFill>
              <a:schemeClr val="bg1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026" name="Picture 2" descr="http://instructionalservices.cua.edu/res/images/Bb_newLogo_p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466" y="2067015"/>
              <a:ext cx="1884595" cy="1817288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8" descr="http://www.graphicsfuel.com/wp-content/uploads/2012/03/folder-icon-512x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69" y="4824367"/>
            <a:ext cx="829942" cy="829942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128" y="3930464"/>
            <a:ext cx="1085850" cy="8001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6158" y="4038554"/>
            <a:ext cx="1021556" cy="78581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893" y="4142123"/>
            <a:ext cx="1035844" cy="80724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scene3d>
            <a:camera prst="isometricLeftDown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700" y="5180716"/>
            <a:ext cx="1883353" cy="130087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cxnSp>
        <p:nvCxnSpPr>
          <p:cNvPr id="4" name="Straight Connector 3"/>
          <p:cNvCxnSpPr/>
          <p:nvPr/>
        </p:nvCxnSpPr>
        <p:spPr>
          <a:xfrm flipH="1">
            <a:off x="1426464" y="4949367"/>
            <a:ext cx="20917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24328" y="5349240"/>
            <a:ext cx="893839" cy="305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594903" y="5239338"/>
            <a:ext cx="1547329" cy="517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624328" y="5654309"/>
            <a:ext cx="1516423" cy="105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1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301" y="1439083"/>
            <a:ext cx="3212473" cy="22189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PowerPoint and Panopto</a:t>
            </a:r>
            <a:br>
              <a:rPr lang="en-GB" dirty="0" smtClean="0"/>
            </a:br>
            <a:r>
              <a:rPr lang="en-GB" dirty="0" smtClean="0"/>
              <a:t>Slide Titles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38931" y="2307526"/>
            <a:ext cx="1178990" cy="507831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GB" sz="1350" b="1" dirty="0">
                <a:solidFill>
                  <a:srgbClr val="FF0000"/>
                </a:solidFill>
              </a:rPr>
              <a:t>Example PowerPoint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939231" y="3037121"/>
            <a:ext cx="3006858" cy="365760"/>
          </a:xfrm>
          <a:prstGeom prst="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669" y="3230282"/>
            <a:ext cx="3145822" cy="236653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2534670" y="3658009"/>
            <a:ext cx="1650350" cy="40506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73411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PowerPoint and Panopto</a:t>
            </a:r>
            <a:br>
              <a:rPr lang="en-GB" dirty="0" smtClean="0"/>
            </a:br>
            <a:r>
              <a:rPr lang="en-GB" dirty="0" smtClean="0"/>
              <a:t>Searchable Text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669" y="3230282"/>
            <a:ext cx="3145822" cy="236653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301" y="1439083"/>
            <a:ext cx="3212473" cy="22189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4572000" y="3526853"/>
            <a:ext cx="1631088" cy="1754326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sz="1350" dirty="0"/>
              <a:t>The PowerPoint Text</a:t>
            </a:r>
          </a:p>
          <a:p>
            <a:r>
              <a:rPr lang="en-GB" sz="1350" dirty="0"/>
              <a:t>Example PowerPoint</a:t>
            </a:r>
          </a:p>
          <a:p>
            <a:r>
              <a:rPr lang="en-GB" sz="1350" dirty="0"/>
              <a:t>Aims of Session</a:t>
            </a:r>
          </a:p>
          <a:p>
            <a:r>
              <a:rPr lang="en-GB" sz="1350" dirty="0"/>
              <a:t>Beginning</a:t>
            </a:r>
          </a:p>
          <a:p>
            <a:r>
              <a:rPr lang="en-GB" sz="1350" dirty="0"/>
              <a:t>Middle</a:t>
            </a:r>
          </a:p>
          <a:p>
            <a:r>
              <a:rPr lang="en-GB" sz="1350" dirty="0"/>
              <a:t>End</a:t>
            </a:r>
          </a:p>
          <a:p>
            <a:r>
              <a:rPr lang="en-GB" sz="1350" dirty="0"/>
              <a:t>Summary</a:t>
            </a:r>
          </a:p>
          <a:p>
            <a:r>
              <a:rPr lang="en-GB" sz="1350" dirty="0"/>
              <a:t>Next session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190654" y="4763024"/>
            <a:ext cx="3467446" cy="365760"/>
          </a:xfrm>
          <a:prstGeom prst="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8" name="Rectangle 7"/>
          <p:cNvSpPr/>
          <p:nvPr/>
        </p:nvSpPr>
        <p:spPr>
          <a:xfrm>
            <a:off x="2041426" y="3526853"/>
            <a:ext cx="2237824" cy="16175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30272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moeurope.com/upload/product/_GGG7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95" y="1409276"/>
            <a:ext cx="2179925" cy="27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738886" y="3586585"/>
            <a:ext cx="1298448" cy="270386"/>
          </a:xfrm>
          <a:prstGeom prst="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Camera Feeds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2568892"/>
            <a:ext cx="3442438" cy="27689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1028" name="Picture 4" descr="http://archive.benchmarkreviews.com/images/reviews/webcams/H5D-00001/Microsoft_Lifecam_Cinema_Webcam_Frontp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2" y="3953352"/>
            <a:ext cx="877144" cy="10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1691354" y="3568347"/>
            <a:ext cx="1298448" cy="270386"/>
          </a:xfrm>
          <a:prstGeom prst="rightArrow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1447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 Capture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2568892"/>
            <a:ext cx="3442438" cy="276891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0016"/>
          <a:stretch/>
        </p:blipFill>
        <p:spPr>
          <a:xfrm>
            <a:off x="4800600" y="1604442"/>
            <a:ext cx="3194056" cy="255607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0016"/>
          <a:stretch/>
        </p:blipFill>
        <p:spPr>
          <a:xfrm>
            <a:off x="3172968" y="3719711"/>
            <a:ext cx="2021966" cy="1618099"/>
          </a:xfrm>
          <a:prstGeom prst="rect">
            <a:avLst/>
          </a:prstGeom>
          <a:effectLst/>
          <a:scene3d>
            <a:camera prst="isometricLeftDown"/>
            <a:lightRig rig="threePt" dir="t"/>
          </a:scene3d>
        </p:spPr>
      </p:pic>
      <p:cxnSp>
        <p:nvCxnSpPr>
          <p:cNvPr id="9" name="Straight Connector 8"/>
          <p:cNvCxnSpPr/>
          <p:nvPr/>
        </p:nvCxnSpPr>
        <p:spPr>
          <a:xfrm flipH="1">
            <a:off x="3864344" y="1161288"/>
            <a:ext cx="1330590" cy="1572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001768" y="3273552"/>
            <a:ext cx="193166" cy="1188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94934" y="4603673"/>
            <a:ext cx="2275714" cy="1029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94934" y="2486851"/>
            <a:ext cx="2284858" cy="1486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5" y="4008725"/>
            <a:ext cx="3212473" cy="22189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LeftDown"/>
            <a:lightRig rig="threePt" dir="t"/>
          </a:scene3d>
        </p:spPr>
      </p:pic>
      <p:cxnSp>
        <p:nvCxnSpPr>
          <p:cNvPr id="18" name="Straight Connector 17"/>
          <p:cNvCxnSpPr/>
          <p:nvPr/>
        </p:nvCxnSpPr>
        <p:spPr>
          <a:xfrm flipH="1">
            <a:off x="1865376" y="3530218"/>
            <a:ext cx="1530262" cy="630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55489" y="4315968"/>
            <a:ext cx="1745111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044952" y="5638419"/>
            <a:ext cx="1755648" cy="444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944368" y="4756776"/>
            <a:ext cx="473094" cy="135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r="50016"/>
          <a:stretch/>
        </p:blipFill>
        <p:spPr>
          <a:xfrm>
            <a:off x="1315315" y="4458677"/>
            <a:ext cx="1838185" cy="1471026"/>
          </a:xfrm>
          <a:prstGeom prst="rect">
            <a:avLst/>
          </a:prstGeom>
          <a:effectLst/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831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113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Arial</vt:lpstr>
      <vt:lpstr>Calibri Light</vt:lpstr>
      <vt:lpstr>Antique Olive</vt:lpstr>
      <vt:lpstr>Office Theme</vt:lpstr>
      <vt:lpstr>Educational Video and Audio</vt:lpstr>
      <vt:lpstr>Introduction to eva</vt:lpstr>
      <vt:lpstr>PowerPoint Presentation</vt:lpstr>
      <vt:lpstr>PowerPoint Presentation</vt:lpstr>
      <vt:lpstr>Blackboard to Panopto</vt:lpstr>
      <vt:lpstr>PowerPoint and Panopto Slide Titles</vt:lpstr>
      <vt:lpstr>PowerPoint and Panopto Searchable Text</vt:lpstr>
      <vt:lpstr>Other Camera Feeds</vt:lpstr>
      <vt:lpstr>Screen Capture</vt:lpstr>
      <vt:lpstr>Editing</vt:lpstr>
      <vt:lpstr>Live Editing</vt:lpstr>
      <vt:lpstr>Altogether</vt:lpstr>
      <vt:lpstr>Mobile  create and watch </vt:lpstr>
      <vt:lpstr>Students can keep notes</vt:lpstr>
    </vt:vector>
  </TitlesOfParts>
  <Company>Liverpool John Moores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Panopto</dc:title>
  <dc:creator>Turner, James</dc:creator>
  <cp:lastModifiedBy>Denton, Philip</cp:lastModifiedBy>
  <cp:revision>20</cp:revision>
  <dcterms:created xsi:type="dcterms:W3CDTF">2015-02-09T14:32:48Z</dcterms:created>
  <dcterms:modified xsi:type="dcterms:W3CDTF">2016-01-06T13:07:47Z</dcterms:modified>
</cp:coreProperties>
</file>