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activeX/activeX2.xml" ContentType="application/vnd.ms-office.activeX+xml"/>
  <Override PartName="/ppt/notesSlides/notesSlide2.xml" ContentType="application/vnd.openxmlformats-officedocument.presentationml.notesSlide+xml"/>
  <Override PartName="/ppt/activeX/activeX3.xml" ContentType="application/vnd.ms-office.activeX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0671E-B690-4AB3-AD79-097DBFC8FE15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0271A-7B93-4AD0-BA34-E0409AD1AB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27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9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3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A66736-BD19-4FD2-A178-19F6B321AFB6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83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0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98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42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Code = ljpxd Tel = 02071 838329               Web = www.textwall.co.uk/post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7990-49E4-49C0-B78C-39AFCDF76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90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3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18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50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032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39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44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0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3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082F3-219C-462B-BB98-E388A905775E}" type="datetimeFigureOut">
              <a:rPr lang="en-GB" smtClean="0"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6F600-67FF-47DF-8593-67E07D61A1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34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Textwall in Every Lecture</a:t>
            </a:r>
            <a:br>
              <a:rPr lang="en-GB" dirty="0" smtClean="0"/>
            </a:br>
            <a:r>
              <a:rPr lang="en-GB" sz="3200" dirty="0" smtClean="0"/>
              <a:t>Phil Denton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06550"/>
            <a:ext cx="7886700" cy="4351338"/>
          </a:xfrm>
        </p:spPr>
        <p:txBody>
          <a:bodyPr>
            <a:noAutofit/>
          </a:bodyPr>
          <a:lstStyle/>
          <a:p>
            <a:r>
              <a:rPr lang="en-GB" sz="2000" dirty="0" smtClean="0"/>
              <a:t>Capacity of Textwall to receive </a:t>
            </a:r>
            <a:r>
              <a:rPr lang="en-GB" sz="2000" u="sng" dirty="0" smtClean="0"/>
              <a:t>anonymous</a:t>
            </a:r>
            <a:r>
              <a:rPr lang="en-GB" sz="2000" dirty="0" smtClean="0"/>
              <a:t> questions and MCQ responses from students </a:t>
            </a:r>
            <a:r>
              <a:rPr lang="en-GB" sz="2000" dirty="0" smtClean="0"/>
              <a:t>has clear advantages. </a:t>
            </a:r>
            <a:endParaRPr lang="en-GB" sz="2000" dirty="0" smtClean="0"/>
          </a:p>
          <a:p>
            <a:r>
              <a:rPr lang="en-GB" sz="2000" dirty="0" smtClean="0"/>
              <a:t>Perceived favourably by students and a </a:t>
            </a:r>
            <a:r>
              <a:rPr lang="en-GB" sz="2000" dirty="0" smtClean="0"/>
              <a:t>typical </a:t>
            </a:r>
            <a:r>
              <a:rPr lang="en-GB" sz="2000" dirty="0" smtClean="0"/>
              <a:t>lecture </a:t>
            </a:r>
            <a:r>
              <a:rPr lang="en-GB" sz="2000" dirty="0"/>
              <a:t>might </a:t>
            </a:r>
            <a:r>
              <a:rPr lang="en-GB" sz="2000" dirty="0" smtClean="0"/>
              <a:t>include… </a:t>
            </a:r>
          </a:p>
          <a:p>
            <a:r>
              <a:rPr lang="en-GB" sz="2000" dirty="0" smtClean="0"/>
              <a:t>Three MCQ slides. Tips:</a:t>
            </a:r>
          </a:p>
          <a:p>
            <a:pPr lvl="1"/>
            <a:r>
              <a:rPr lang="en-GB" sz="2000" dirty="0" smtClean="0"/>
              <a:t>Model answers hidden in PDF slides, revealed by animated boxes.</a:t>
            </a:r>
          </a:p>
          <a:p>
            <a:pPr lvl="1"/>
            <a:r>
              <a:rPr lang="en-GB" sz="2000" dirty="0" smtClean="0"/>
              <a:t>Include ‘No idea’ as a response, where appropriate.</a:t>
            </a:r>
          </a:p>
          <a:p>
            <a:r>
              <a:rPr lang="en-GB" sz="2000" dirty="0" smtClean="0"/>
              <a:t>One </a:t>
            </a:r>
            <a:r>
              <a:rPr lang="en-GB" sz="2000" i="1" dirty="0" smtClean="0"/>
              <a:t>Our questions? </a:t>
            </a:r>
            <a:r>
              <a:rPr lang="en-GB" sz="2000" dirty="0" smtClean="0"/>
              <a:t>slide. Tips:</a:t>
            </a:r>
          </a:p>
          <a:p>
            <a:pPr lvl="1"/>
            <a:r>
              <a:rPr lang="en-GB" sz="2000" dirty="0" smtClean="0"/>
              <a:t>Near end, but not </a:t>
            </a:r>
            <a:r>
              <a:rPr lang="en-GB" sz="2000" dirty="0"/>
              <a:t>as the </a:t>
            </a:r>
            <a:r>
              <a:rPr lang="en-GB" sz="2000" i="1" dirty="0"/>
              <a:t>very</a:t>
            </a:r>
            <a:r>
              <a:rPr lang="en-GB" sz="2000" dirty="0"/>
              <a:t> last slide.</a:t>
            </a:r>
          </a:p>
          <a:p>
            <a:pPr lvl="1"/>
            <a:r>
              <a:rPr lang="en-GB" sz="2000" dirty="0" smtClean="0"/>
              <a:t>Place Textwall contact details in slide footers to encourage questions to be sent during entire session .</a:t>
            </a:r>
          </a:p>
          <a:p>
            <a:pPr lvl="1"/>
            <a:r>
              <a:rPr lang="en-GB" sz="2000" dirty="0" smtClean="0"/>
              <a:t>When reviewing Textwall messages, pic mute and turn off            auto-refresh. Delete all (some?) off-topic messages.</a:t>
            </a:r>
          </a:p>
          <a:p>
            <a:pPr lvl="1"/>
            <a:r>
              <a:rPr lang="en-GB" sz="2000" dirty="0" smtClean="0"/>
              <a:t>Ctrl + C ‘good’ questions from Textwall (Internet Explorer) and Ctrl + V into PowerPoint. Answer on screen using a custom editable slide.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0150" y="4421469"/>
            <a:ext cx="844550" cy="71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5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2800" dirty="0" smtClean="0">
                <a:latin typeface="+mn-lt"/>
              </a:rPr>
              <a:t>A sample of ice is exposed to an external source of heat. Ice changing to water at a constant temperature of  0</a:t>
            </a:r>
            <a:r>
              <a:rPr lang="en-GB" sz="2800" baseline="30000" dirty="0" smtClean="0">
                <a:latin typeface="+mn-lt"/>
              </a:rPr>
              <a:t> </a:t>
            </a:r>
            <a:r>
              <a:rPr lang="en-GB" sz="2800" baseline="30000" dirty="0" err="1" smtClean="0">
                <a:latin typeface="+mn-lt"/>
              </a:rPr>
              <a:t>o</a:t>
            </a:r>
            <a:r>
              <a:rPr lang="en-GB" sz="2800" dirty="0" err="1" smtClean="0">
                <a:latin typeface="+mn-lt"/>
              </a:rPr>
              <a:t>C</a:t>
            </a:r>
            <a:r>
              <a:rPr lang="en-GB" sz="2800" dirty="0" smtClean="0">
                <a:latin typeface="+mn-lt"/>
              </a:rPr>
              <a:t> is an example of what type of process?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8313" y="1565275"/>
            <a:ext cx="3249612" cy="467201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  <a:defRPr/>
            </a:pPr>
            <a:r>
              <a:rPr lang="en-GB" sz="3100" dirty="0" smtClean="0"/>
              <a:t>Endothermic</a:t>
            </a:r>
            <a:endParaRPr lang="en-GB" sz="31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3100" dirty="0" smtClean="0"/>
              <a:t>Exothermic</a:t>
            </a:r>
            <a:endParaRPr lang="en-GB" sz="3100" baseline="-250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3100" dirty="0" smtClean="0"/>
              <a:t>Neither </a:t>
            </a:r>
            <a:r>
              <a:rPr lang="en-GB" sz="3100" dirty="0" err="1" smtClean="0"/>
              <a:t>endo</a:t>
            </a:r>
            <a:r>
              <a:rPr lang="en-GB" sz="3100" dirty="0" smtClean="0"/>
              <a:t>- nor </a:t>
            </a:r>
            <a:r>
              <a:rPr lang="en-GB" sz="3100" dirty="0" err="1" smtClean="0"/>
              <a:t>exo</a:t>
            </a:r>
            <a:r>
              <a:rPr lang="en-GB" sz="3100" dirty="0" smtClean="0"/>
              <a:t>-thermic</a:t>
            </a:r>
            <a:endParaRPr lang="en-GB" sz="3100" dirty="0"/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3100" dirty="0"/>
              <a:t>Both </a:t>
            </a:r>
            <a:r>
              <a:rPr lang="en-GB" sz="3100" dirty="0" err="1"/>
              <a:t>endo</a:t>
            </a:r>
            <a:r>
              <a:rPr lang="en-GB" sz="3100" dirty="0"/>
              <a:t>- </a:t>
            </a:r>
            <a:r>
              <a:rPr lang="en-GB" sz="3100" dirty="0" smtClean="0"/>
              <a:t>and </a:t>
            </a:r>
            <a:r>
              <a:rPr lang="en-GB" sz="3100" dirty="0" err="1" smtClean="0"/>
              <a:t>exo</a:t>
            </a:r>
            <a:r>
              <a:rPr lang="en-GB" sz="3100" dirty="0" smtClean="0"/>
              <a:t>-thermic</a:t>
            </a:r>
          </a:p>
          <a:p>
            <a:pPr marL="514350" indent="-514350">
              <a:buFont typeface="+mj-lt"/>
              <a:buAutoNum type="alphaLcParenR"/>
              <a:defRPr/>
            </a:pPr>
            <a:r>
              <a:rPr lang="en-GB" sz="3100" dirty="0" smtClean="0"/>
              <a:t>No idea</a:t>
            </a:r>
            <a:endParaRPr lang="en-GB" sz="3100" dirty="0"/>
          </a:p>
        </p:txBody>
      </p:sp>
      <p:sp>
        <p:nvSpPr>
          <p:cNvPr id="1536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nl-NL" sz="1400" smtClean="0"/>
              <a:t>Code = ljpxd Tel = 02071 838329               Web = www.textwall.co.uk/post</a:t>
            </a:r>
            <a:endParaRPr lang="en-GB" sz="1400" smtClean="0"/>
          </a:p>
        </p:txBody>
      </p:sp>
      <p:sp>
        <p:nvSpPr>
          <p:cNvPr id="7" name="TPAnswers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995738" y="1566863"/>
            <a:ext cx="4679950" cy="46704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en-GB" dirty="0" smtClean="0"/>
              <a:t>a) because the </a:t>
            </a:r>
            <a:r>
              <a:rPr lang="en-GB" dirty="0" smtClean="0">
                <a:cs typeface="Arial" pitchFamily="34" charset="0"/>
              </a:rPr>
              <a:t>ice </a:t>
            </a:r>
            <a:r>
              <a:rPr lang="en-GB" u="sng" dirty="0" smtClean="0">
                <a:cs typeface="Arial" pitchFamily="34" charset="0"/>
              </a:rPr>
              <a:t>absorbs</a:t>
            </a:r>
            <a:r>
              <a:rPr lang="en-GB" dirty="0" smtClean="0">
                <a:cs typeface="Arial" pitchFamily="34" charset="0"/>
              </a:rPr>
              <a:t> heat. 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GB" dirty="0" smtClean="0">
                <a:cs typeface="Arial" pitchFamily="34" charset="0"/>
              </a:rPr>
              <a:t>Here, absorbed energy weakens forces between particles instead of raising the temperature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  <a:tabLst>
                <a:tab pos="452438" algn="l"/>
              </a:tabLst>
              <a:defRPr/>
            </a:pPr>
            <a:endParaRPr lang="en-GB" dirty="0">
              <a:latin typeface="Wide Lati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C7990-49E4-49C0-B78C-39AFCDF7600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 flipH="1">
            <a:off x="3995738" y="1547598"/>
            <a:ext cx="4679949" cy="4751627"/>
          </a:xfrm>
          <a:prstGeom prst="rect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5037" y="6318664"/>
            <a:ext cx="2883877" cy="90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011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80920" cy="1143001"/>
          </a:xfrm>
        </p:spPr>
        <p:txBody>
          <a:bodyPr>
            <a:normAutofit/>
          </a:bodyPr>
          <a:lstStyle/>
          <a:p>
            <a:pPr algn="ctr"/>
            <a:r>
              <a:rPr lang="en-GB" sz="3600" dirty="0" smtClean="0">
                <a:latin typeface="+mn-lt"/>
              </a:rPr>
              <a:t>Our questions</a:t>
            </a:r>
          </a:p>
        </p:txBody>
      </p:sp>
      <p:sp>
        <p:nvSpPr>
          <p:cNvPr id="6147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nl-NL" smtClean="0"/>
              <a:t>Code = ljpxd Tel = 02071 838329               Web = www.textwall.co.uk/post</a:t>
            </a:r>
            <a:endParaRPr lang="en-GB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EA69A7-316A-4410-9271-1379F1CDE6E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125037" y="6318664"/>
            <a:ext cx="2883877" cy="909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custDataLst>
      <p:tags r:id="rId2"/>
    </p:custDataLst>
    <p:controls>
      <mc:AlternateContent xmlns:mc="http://schemas.openxmlformats.org/markup-compatibility/2006">
        <mc:Choice xmlns:v="urn:schemas-microsoft-com:vml" Requires="v">
          <p:control spid="2052" name="TextBox1" r:id="rId3" imgW="8639280" imgH="5619600"/>
        </mc:Choice>
        <mc:Fallback>
          <p:control name="TextBox1" r:id="rId3" imgW="8639280" imgH="561960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50825" y="682625"/>
                  <a:ext cx="8640763" cy="56165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87690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Textwall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739" y="1572705"/>
            <a:ext cx="7886700" cy="4351338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</a:t>
            </a:r>
            <a:r>
              <a:rPr lang="en-GB" sz="2400" dirty="0" smtClean="0"/>
              <a:t>would you consider to be…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the potential advantages of this system?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the potential </a:t>
            </a:r>
            <a:r>
              <a:rPr lang="en-GB" sz="2400" dirty="0" smtClean="0"/>
              <a:t>disadvantages </a:t>
            </a:r>
            <a:r>
              <a:rPr lang="en-GB" sz="2400" dirty="0"/>
              <a:t>of this system?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72768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Potential advantages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74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675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689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1507"/>
            <a:ext cx="8229600" cy="704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200" dirty="0" smtClean="0">
                <a:latin typeface="Calibri" panose="020F0502020204030204" pitchFamily="34" charset="0"/>
              </a:rPr>
              <a:t>Potential disadvantages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B1A1E-3E77-4F05-8F01-B5DCCCB98B9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098" name="TextBox1" r:id="rId2" imgW="8229600" imgH="5495760"/>
        </mc:Choice>
        <mc:Fallback>
          <p:control name="TextBox1" r:id="rId2" imgW="8229600" imgH="5495760">
            <p:pic>
              <p:nvPicPr>
                <p:cNvPr id="0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675" y="1000125"/>
                  <a:ext cx="8229600" cy="549433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941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FCBF1F0E7A420BBB9C899CE532EAC6"/>
  <p:tag name="SLIDEID" val="0CFCBF1F0E7A420BBB9C899CE532EAC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AUTOADVANCE" val="False"/>
  <p:tag name="DELIMITERS" val="3.1"/>
  <p:tag name="VALUEFORMAT" val="0%"/>
  <p:tag name="QUESTIONALIAS" val="Which of the organic practicals is summatively assessed?"/>
  <p:tag name="ANSWERSALIAS" val="Acetanilide|smicln|Grignard|smicln|Piperine"/>
  <p:tag name="TOTALRESPONSES" val="0"/>
  <p:tag name="RESPONSESGATHERED" val="False"/>
  <p:tag name="ANONYMOUSTEMP" val="False"/>
  <p:tag name="VALUES" val="No Value|smicln|No Value|smicln|No Val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29"/>
  <p:tag name="FONTSIZE" val="32"/>
  <p:tag name="BULLETTYPE" val="ppBulletArabicPeriod"/>
  <p:tag name="ANSWERTEXT" val="Acetanilide&#10;Grignard&#10;Piperin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286</TotalTime>
  <Words>268</Words>
  <Application>Microsoft Office PowerPoint</Application>
  <PresentationFormat>On-screen Show (4:3)</PresentationFormat>
  <Paragraphs>38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Using Textwall in Every Lecture Phil Denton</vt:lpstr>
      <vt:lpstr>A sample of ice is exposed to an external source of heat. Ice changing to water at a constant temperature of  0 oC is an example of what type of process?</vt:lpstr>
      <vt:lpstr>Our questions</vt:lpstr>
      <vt:lpstr>Textwall</vt:lpstr>
      <vt:lpstr>Potential advantages</vt:lpstr>
      <vt:lpstr>Potential disadvantages</vt:lpstr>
    </vt:vector>
  </TitlesOfParts>
  <Company>Liverpool John Moores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UKES data as part of intro</dc:title>
  <dc:creator>Denton, Philip</dc:creator>
  <cp:lastModifiedBy>phcpdent</cp:lastModifiedBy>
  <cp:revision>40</cp:revision>
  <dcterms:created xsi:type="dcterms:W3CDTF">2015-12-18T14:37:29Z</dcterms:created>
  <dcterms:modified xsi:type="dcterms:W3CDTF">2016-01-06T09:54:01Z</dcterms:modified>
</cp:coreProperties>
</file>