
<file path=[Content_Types].xml><?xml version="1.0" encoding="utf-8"?>
<Types xmlns="http://schemas.openxmlformats.org/package/2006/content-types">
  <Default Extension="png" ContentType="image/png"/>
  <Default Extension="bin" ContentType="application/vnd.ms-office.activeX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activeX/activeX1.xml" ContentType="application/vnd.ms-office.activeX+xml"/>
  <Override PartName="/ppt/notesSlides/notesSlide1.xml" ContentType="application/vnd.openxmlformats-officedocument.presentationml.notesSlide+xml"/>
  <Override PartName="/ppt/activeX/activeX2.xml" ContentType="application/vnd.ms-office.activeX+xml"/>
  <Override PartName="/ppt/notesSlides/notesSlide2.xml" ContentType="application/vnd.openxmlformats-officedocument.presentationml.notesSlide+xml"/>
  <Override PartName="/ppt/activeX/activeX3.xml" ContentType="application/vnd.ms-office.activeX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70" r:id="rId2"/>
    <p:sldId id="271" r:id="rId3"/>
    <p:sldId id="272" r:id="rId4"/>
    <p:sldId id="273" r:id="rId5"/>
    <p:sldId id="274" r:id="rId6"/>
    <p:sldId id="27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98" d="100"/>
          <a:sy n="98" d="100"/>
        </p:scale>
        <p:origin x="-102" y="-2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activeX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activeX/activeX3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30671E-B690-4AB3-AD79-097DBFC8FE15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E0271A-7B93-4AD0-BA34-E0409AD1AB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81272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57903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A66736-BD19-4FD2-A178-19F6B321AFB6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28328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A66736-BD19-4FD2-A178-19F6B321AFB6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28328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082F3-219C-462B-BB98-E388A905775E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6F600-67FF-47DF-8593-67E07D61A1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00138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082F3-219C-462B-BB98-E388A905775E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6F600-67FF-47DF-8593-67E07D61A1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983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082F3-219C-462B-BB98-E388A905775E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6F600-67FF-47DF-8593-67E07D61A1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6422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Code = ljpxd Tel = 02071 838329               Web = www.textwall.co.uk/post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EC7990-49E4-49C0-B78C-39AFCDF7600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1906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082F3-219C-462B-BB98-E388A905775E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6F600-67FF-47DF-8593-67E07D61A1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9535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082F3-219C-462B-BB98-E388A905775E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6F600-67FF-47DF-8593-67E07D61A1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2218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082F3-219C-462B-BB98-E388A905775E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6F600-67FF-47DF-8593-67E07D61A1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35064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082F3-219C-462B-BB98-E388A905775E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6F600-67FF-47DF-8593-67E07D61A1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50323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082F3-219C-462B-BB98-E388A905775E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6F600-67FF-47DF-8593-67E07D61A1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3910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082F3-219C-462B-BB98-E388A905775E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6F600-67FF-47DF-8593-67E07D61A1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6448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082F3-219C-462B-BB98-E388A905775E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6F600-67FF-47DF-8593-67E07D61A1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6003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082F3-219C-462B-BB98-E388A905775E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6F600-67FF-47DF-8593-67E07D61A1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54317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082F3-219C-462B-BB98-E388A905775E}" type="datetimeFigureOut">
              <a:rPr lang="en-GB" smtClean="0"/>
              <a:t>06/01/2016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6F600-67FF-47DF-8593-67E07D61A1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2341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image" Target="../media/image2.jpeg"/><Relationship Id="rId4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ontrol" Target="../activeX/activeX1.xml"/><Relationship Id="rId2" Type="http://schemas.openxmlformats.org/officeDocument/2006/relationships/tags" Target="../tags/tag4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6.wmf"/><Relationship Id="rId4" Type="http://schemas.openxmlformats.org/officeDocument/2006/relationships/notesSlide" Target="../notesSlides/notesSlid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3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6.wmf"/><Relationship Id="rId4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Using Textwall in Every Lecture</a:t>
            </a:r>
            <a:br>
              <a:rPr lang="en-GB" dirty="0" smtClean="0"/>
            </a:br>
            <a:r>
              <a:rPr lang="en-GB" sz="3200" dirty="0" smtClean="0"/>
              <a:t>Phil Denton</a:t>
            </a:r>
            <a:endParaRPr lang="en-GB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606550"/>
            <a:ext cx="7886700" cy="4351338"/>
          </a:xfrm>
        </p:spPr>
        <p:txBody>
          <a:bodyPr>
            <a:noAutofit/>
          </a:bodyPr>
          <a:lstStyle/>
          <a:p>
            <a:r>
              <a:rPr lang="en-GB" sz="2000" dirty="0" smtClean="0"/>
              <a:t>Capacity of Textwall to receive </a:t>
            </a:r>
            <a:r>
              <a:rPr lang="en-GB" sz="2000" u="sng" dirty="0" smtClean="0"/>
              <a:t>anonymous</a:t>
            </a:r>
            <a:r>
              <a:rPr lang="en-GB" sz="2000" dirty="0" smtClean="0"/>
              <a:t> questions and MCQ responses from students </a:t>
            </a:r>
            <a:r>
              <a:rPr lang="en-GB" sz="2000" dirty="0" smtClean="0"/>
              <a:t>has clear advantages. </a:t>
            </a:r>
            <a:endParaRPr lang="en-GB" sz="2000" dirty="0" smtClean="0"/>
          </a:p>
          <a:p>
            <a:r>
              <a:rPr lang="en-GB" sz="2000" dirty="0" smtClean="0"/>
              <a:t>Perceived favourably by students and a </a:t>
            </a:r>
            <a:r>
              <a:rPr lang="en-GB" sz="2000" dirty="0" smtClean="0"/>
              <a:t>typical </a:t>
            </a:r>
            <a:r>
              <a:rPr lang="en-GB" sz="2000" dirty="0" smtClean="0"/>
              <a:t>lecture </a:t>
            </a:r>
            <a:r>
              <a:rPr lang="en-GB" sz="2000" dirty="0"/>
              <a:t>might </a:t>
            </a:r>
            <a:r>
              <a:rPr lang="en-GB" sz="2000" dirty="0" smtClean="0"/>
              <a:t>include… </a:t>
            </a:r>
          </a:p>
          <a:p>
            <a:r>
              <a:rPr lang="en-GB" sz="2000" dirty="0" smtClean="0"/>
              <a:t>Three MCQ slides. Tips:</a:t>
            </a:r>
          </a:p>
          <a:p>
            <a:pPr lvl="1"/>
            <a:r>
              <a:rPr lang="en-GB" sz="2000" dirty="0" smtClean="0"/>
              <a:t>Model answers hidden in PDF slides, revealed by animated boxes.</a:t>
            </a:r>
          </a:p>
          <a:p>
            <a:pPr lvl="1"/>
            <a:r>
              <a:rPr lang="en-GB" sz="2000" dirty="0" smtClean="0"/>
              <a:t>Include ‘No idea’ as a response, where appropriate.</a:t>
            </a:r>
          </a:p>
          <a:p>
            <a:r>
              <a:rPr lang="en-GB" sz="2000" dirty="0" smtClean="0"/>
              <a:t>One </a:t>
            </a:r>
            <a:r>
              <a:rPr lang="en-GB" sz="2000" i="1" dirty="0" smtClean="0"/>
              <a:t>Our questions? </a:t>
            </a:r>
            <a:r>
              <a:rPr lang="en-GB" sz="2000" dirty="0" smtClean="0"/>
              <a:t>slide. Tips:</a:t>
            </a:r>
          </a:p>
          <a:p>
            <a:pPr lvl="1"/>
            <a:r>
              <a:rPr lang="en-GB" sz="2000" dirty="0" smtClean="0"/>
              <a:t>Near end, but not </a:t>
            </a:r>
            <a:r>
              <a:rPr lang="en-GB" sz="2000" dirty="0"/>
              <a:t>as the </a:t>
            </a:r>
            <a:r>
              <a:rPr lang="en-GB" sz="2000" i="1" dirty="0"/>
              <a:t>very</a:t>
            </a:r>
            <a:r>
              <a:rPr lang="en-GB" sz="2000" dirty="0"/>
              <a:t> last slide.</a:t>
            </a:r>
          </a:p>
          <a:p>
            <a:pPr lvl="1"/>
            <a:r>
              <a:rPr lang="en-GB" sz="2000" dirty="0" smtClean="0"/>
              <a:t>Place Textwall contact details in slide footers to encourage questions to be sent during entire session .</a:t>
            </a:r>
          </a:p>
          <a:p>
            <a:pPr lvl="1"/>
            <a:r>
              <a:rPr lang="en-GB" sz="2000" dirty="0" smtClean="0"/>
              <a:t>When reviewing Textwall messages, pic mute and turn off            auto-refresh. Delete all (some?) off-topic messages.</a:t>
            </a:r>
          </a:p>
          <a:p>
            <a:pPr lvl="1"/>
            <a:r>
              <a:rPr lang="en-GB" sz="2000" dirty="0" smtClean="0"/>
              <a:t>Ctrl + C ‘good’ questions from Textwall (Internet Explorer) and Ctrl + V into PowerPoint. Answer on screen using a custom editable slide.</a:t>
            </a:r>
          </a:p>
          <a:p>
            <a:pPr lvl="1"/>
            <a:endParaRPr lang="en-GB" sz="2000" dirty="0" smtClean="0"/>
          </a:p>
          <a:p>
            <a:pPr lvl="1"/>
            <a:endParaRPr lang="en-GB" sz="2000" dirty="0" smtClean="0"/>
          </a:p>
          <a:p>
            <a:pPr lvl="1"/>
            <a:endParaRPr lang="en-GB" sz="2000" dirty="0" smtClean="0"/>
          </a:p>
          <a:p>
            <a:endParaRPr lang="en-GB" sz="2000" dirty="0" smtClean="0"/>
          </a:p>
          <a:p>
            <a:endParaRPr lang="en-GB" sz="2000" dirty="0" smtClean="0"/>
          </a:p>
          <a:p>
            <a:endParaRPr lang="en-GB" sz="200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0150" y="4421469"/>
            <a:ext cx="844550" cy="7121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47524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sz="2800" dirty="0" smtClean="0">
                <a:latin typeface="+mn-lt"/>
              </a:rPr>
              <a:t>A sample of ice is exposed to an external source of heat. Ice changing to water at a constant temperature of  0</a:t>
            </a:r>
            <a:r>
              <a:rPr lang="en-GB" sz="2800" baseline="30000" dirty="0" smtClean="0">
                <a:latin typeface="+mn-lt"/>
              </a:rPr>
              <a:t> </a:t>
            </a:r>
            <a:r>
              <a:rPr lang="en-GB" sz="2800" baseline="30000" dirty="0" err="1" smtClean="0">
                <a:latin typeface="+mn-lt"/>
              </a:rPr>
              <a:t>o</a:t>
            </a:r>
            <a:r>
              <a:rPr lang="en-GB" sz="2800" dirty="0" err="1" smtClean="0">
                <a:latin typeface="+mn-lt"/>
              </a:rPr>
              <a:t>C</a:t>
            </a:r>
            <a:r>
              <a:rPr lang="en-GB" sz="2800" dirty="0" smtClean="0">
                <a:latin typeface="+mn-lt"/>
              </a:rPr>
              <a:t> is an example of what type of process?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2"/>
            </p:custDataLst>
          </p:nvPr>
        </p:nvSpPr>
        <p:spPr>
          <a:xfrm>
            <a:off x="468313" y="1565275"/>
            <a:ext cx="3249612" cy="4672013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/>
          <a:p>
            <a:pPr marL="514350" indent="-514350">
              <a:buFont typeface="+mj-lt"/>
              <a:buAutoNum type="alphaLcParenR"/>
              <a:defRPr/>
            </a:pPr>
            <a:r>
              <a:rPr lang="en-GB" sz="3100" dirty="0" smtClean="0"/>
              <a:t>Endothermic</a:t>
            </a:r>
            <a:endParaRPr lang="en-GB" sz="3100" dirty="0"/>
          </a:p>
          <a:p>
            <a:pPr marL="514350" indent="-514350">
              <a:buFont typeface="+mj-lt"/>
              <a:buAutoNum type="alphaLcParenR"/>
              <a:defRPr/>
            </a:pPr>
            <a:r>
              <a:rPr lang="en-GB" sz="3100" dirty="0" smtClean="0"/>
              <a:t>Exothermic</a:t>
            </a:r>
            <a:endParaRPr lang="en-GB" sz="3100" baseline="-25000" dirty="0"/>
          </a:p>
          <a:p>
            <a:pPr marL="514350" indent="-514350">
              <a:buFont typeface="+mj-lt"/>
              <a:buAutoNum type="alphaLcParenR"/>
              <a:defRPr/>
            </a:pPr>
            <a:r>
              <a:rPr lang="en-GB" sz="3100" dirty="0" smtClean="0"/>
              <a:t>Neither </a:t>
            </a:r>
            <a:r>
              <a:rPr lang="en-GB" sz="3100" dirty="0" err="1" smtClean="0"/>
              <a:t>endo</a:t>
            </a:r>
            <a:r>
              <a:rPr lang="en-GB" sz="3100" dirty="0" smtClean="0"/>
              <a:t>- nor </a:t>
            </a:r>
            <a:r>
              <a:rPr lang="en-GB" sz="3100" dirty="0" err="1" smtClean="0"/>
              <a:t>exo</a:t>
            </a:r>
            <a:r>
              <a:rPr lang="en-GB" sz="3100" dirty="0" smtClean="0"/>
              <a:t>-thermic</a:t>
            </a:r>
            <a:endParaRPr lang="en-GB" sz="3100" dirty="0"/>
          </a:p>
          <a:p>
            <a:pPr marL="514350" indent="-514350">
              <a:buFont typeface="+mj-lt"/>
              <a:buAutoNum type="alphaLcParenR"/>
              <a:defRPr/>
            </a:pPr>
            <a:r>
              <a:rPr lang="en-GB" sz="3100" dirty="0"/>
              <a:t>Both </a:t>
            </a:r>
            <a:r>
              <a:rPr lang="en-GB" sz="3100" dirty="0" err="1"/>
              <a:t>endo</a:t>
            </a:r>
            <a:r>
              <a:rPr lang="en-GB" sz="3100" dirty="0"/>
              <a:t>- </a:t>
            </a:r>
            <a:r>
              <a:rPr lang="en-GB" sz="3100" dirty="0" smtClean="0"/>
              <a:t>and </a:t>
            </a:r>
            <a:r>
              <a:rPr lang="en-GB" sz="3100" dirty="0" err="1" smtClean="0"/>
              <a:t>exo</a:t>
            </a:r>
            <a:r>
              <a:rPr lang="en-GB" sz="3100" dirty="0" smtClean="0"/>
              <a:t>-thermic</a:t>
            </a:r>
          </a:p>
          <a:p>
            <a:pPr marL="514350" indent="-514350">
              <a:buFont typeface="+mj-lt"/>
              <a:buAutoNum type="alphaLcParenR"/>
              <a:defRPr/>
            </a:pPr>
            <a:r>
              <a:rPr lang="en-GB" sz="3100" dirty="0" smtClean="0"/>
              <a:t>No idea</a:t>
            </a:r>
            <a:endParaRPr lang="en-GB" sz="3100" dirty="0"/>
          </a:p>
        </p:txBody>
      </p:sp>
      <p:sp>
        <p:nvSpPr>
          <p:cNvPr id="15364" name="Footer Placeholder 5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defRPr>
            </a:lvl9pPr>
          </a:lstStyle>
          <a:p>
            <a:pPr eaLnBrk="1" hangingPunct="1"/>
            <a:r>
              <a:rPr lang="nl-NL" sz="1400" smtClean="0"/>
              <a:t>Code = ljpxd Tel = 02071 838329               Web = www.textwall.co.uk/post</a:t>
            </a:r>
            <a:endParaRPr lang="en-GB" sz="1400" smtClean="0"/>
          </a:p>
        </p:txBody>
      </p:sp>
      <p:sp>
        <p:nvSpPr>
          <p:cNvPr id="7" name="TPAnswers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3995738" y="1566863"/>
            <a:ext cx="4679950" cy="46704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  <a:defRPr/>
            </a:pPr>
            <a:r>
              <a:rPr lang="en-GB" dirty="0" smtClean="0"/>
              <a:t>a) because the </a:t>
            </a:r>
            <a:r>
              <a:rPr lang="en-GB" dirty="0" smtClean="0">
                <a:cs typeface="Arial" pitchFamily="34" charset="0"/>
              </a:rPr>
              <a:t>ice </a:t>
            </a:r>
            <a:r>
              <a:rPr lang="en-GB" u="sng" dirty="0" smtClean="0">
                <a:cs typeface="Arial" pitchFamily="34" charset="0"/>
              </a:rPr>
              <a:t>absorbs</a:t>
            </a:r>
            <a:r>
              <a:rPr lang="en-GB" dirty="0" smtClean="0">
                <a:cs typeface="Arial" pitchFamily="34" charset="0"/>
              </a:rPr>
              <a:t> heat. </a:t>
            </a:r>
          </a:p>
          <a:p>
            <a:pPr marL="0" indent="0">
              <a:buFont typeface="Arial" pitchFamily="34" charset="0"/>
              <a:buNone/>
              <a:defRPr/>
            </a:pPr>
            <a:r>
              <a:rPr lang="en-GB" dirty="0" smtClean="0">
                <a:cs typeface="Arial" pitchFamily="34" charset="0"/>
              </a:rPr>
              <a:t>Here, absorbed energy weakens forces between particles instead of raising the temperature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  <a:tabLst>
                <a:tab pos="452438" algn="l"/>
              </a:tabLst>
              <a:defRPr/>
            </a:pPr>
            <a:endParaRPr lang="en-GB" dirty="0">
              <a:latin typeface="Wide Latin" pitchFamily="18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EC7990-49E4-49C0-B78C-39AFCDF7600E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  <p:sp>
        <p:nvSpPr>
          <p:cNvPr id="9" name="Rectangle 8"/>
          <p:cNvSpPr/>
          <p:nvPr/>
        </p:nvSpPr>
        <p:spPr>
          <a:xfrm flipH="1">
            <a:off x="3995738" y="1547598"/>
            <a:ext cx="4679949" cy="4751627"/>
          </a:xfrm>
          <a:prstGeom prst="rect">
            <a:avLst/>
          </a:prstGeom>
          <a:blipFill dpi="0" rotWithShape="1"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125037" y="6318664"/>
            <a:ext cx="2883877" cy="9093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01109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80920" cy="1143001"/>
          </a:xfrm>
        </p:spPr>
        <p:txBody>
          <a:bodyPr>
            <a:normAutofit/>
          </a:bodyPr>
          <a:lstStyle/>
          <a:p>
            <a:pPr algn="ctr"/>
            <a:r>
              <a:rPr lang="en-GB" sz="3600" dirty="0" smtClean="0">
                <a:latin typeface="+mn-lt"/>
              </a:rPr>
              <a:t>Our questions</a:t>
            </a:r>
          </a:p>
        </p:txBody>
      </p:sp>
      <p:sp>
        <p:nvSpPr>
          <p:cNvPr id="6147" name="Footer Placeholder 1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nl-NL" smtClean="0"/>
              <a:t>Code = ljpxd Tel = 02071 838329               Web = www.textwall.co.uk/post</a:t>
            </a:r>
            <a:endParaRPr lang="en-GB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3EA69A7-316A-4410-9271-1379F1CDE6EE}" type="slidenum">
              <a:rPr lang="en-GB" smtClean="0"/>
              <a:pPr>
                <a:defRPr/>
              </a:pPr>
              <a:t>3</a:t>
            </a:fld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3125037" y="6318664"/>
            <a:ext cx="2883877" cy="90936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ln>
                <a:solidFill>
                  <a:schemeClr val="bg1"/>
                </a:solidFill>
              </a:ln>
              <a:solidFill>
                <a:schemeClr val="bg1"/>
              </a:solidFill>
            </a:endParaRPr>
          </a:p>
        </p:txBody>
      </p:sp>
    </p:spTree>
    <p:custDataLst>
      <p:tags r:id="rId2"/>
    </p:custDataLst>
    <p:controls>
      <mc:AlternateContent xmlns:mc="http://schemas.openxmlformats.org/markup-compatibility/2006">
        <mc:Choice xmlns:v="urn:schemas-microsoft-com:vml" Requires="v">
          <p:control spid="2052" name="TextBox1" r:id="rId3" imgW="8639280" imgH="5619600"/>
        </mc:Choice>
        <mc:Fallback>
          <p:control name="TextBox1" r:id="rId3" imgW="8639280" imgH="5619600">
            <p:pic>
              <p:nvPicPr>
                <p:cNvPr id="0" name="TextBox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50825" y="682625"/>
                  <a:ext cx="8640763" cy="56165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3876901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/>
              <a:t>Textwall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9739" y="1572705"/>
            <a:ext cx="7886700" cy="4351338"/>
          </a:xfrm>
        </p:spPr>
        <p:txBody>
          <a:bodyPr>
            <a:normAutofit/>
          </a:bodyPr>
          <a:lstStyle/>
          <a:p>
            <a:r>
              <a:rPr lang="en-GB" sz="2400" dirty="0" smtClean="0"/>
              <a:t>What </a:t>
            </a:r>
            <a:r>
              <a:rPr lang="en-GB" sz="2400" dirty="0" smtClean="0"/>
              <a:t>would you consider to be… 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 smtClean="0"/>
              <a:t>the potential advantages of this system?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/>
              <a:t>the potential </a:t>
            </a:r>
            <a:r>
              <a:rPr lang="en-GB" sz="2400" dirty="0" smtClean="0"/>
              <a:t>disadvantages </a:t>
            </a:r>
            <a:r>
              <a:rPr lang="en-GB" sz="2400" dirty="0"/>
              <a:t>of this system?</a:t>
            </a:r>
          </a:p>
          <a:p>
            <a:pPr marL="457200" indent="-457200">
              <a:buFont typeface="+mj-lt"/>
              <a:buAutoNum type="arabicPeriod"/>
            </a:pPr>
            <a:endParaRPr lang="en-GB" sz="2400" dirty="0" smtClean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727681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1507"/>
            <a:ext cx="8229600" cy="70485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z="3200" dirty="0" smtClean="0">
                <a:latin typeface="Calibri" panose="020F0502020204030204" pitchFamily="34" charset="0"/>
              </a:rPr>
              <a:t>Potential advantages</a:t>
            </a:r>
            <a:endParaRPr lang="en-GB" sz="3200" dirty="0">
              <a:latin typeface="Calibri" panose="020F050202020403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BB1A1E-3E77-4F05-8F01-B5DCCCB98B91}" type="slidenum">
              <a:rPr lang="en-GB" smtClean="0"/>
              <a:pPr>
                <a:defRPr/>
              </a:pPr>
              <a:t>5</a:t>
            </a:fld>
            <a:endParaRPr lang="en-GB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3074" name="TextBox1" r:id="rId2" imgW="8229600" imgH="5495760"/>
        </mc:Choice>
        <mc:Fallback>
          <p:control name="TextBox1" r:id="rId2" imgW="8229600" imgH="5495760">
            <p:pic>
              <p:nvPicPr>
                <p:cNvPr id="0" name="TextBox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47675" y="1000125"/>
                  <a:ext cx="8229600" cy="549433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316890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1507"/>
            <a:ext cx="8229600" cy="70485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GB" sz="3200" dirty="0" smtClean="0">
                <a:latin typeface="Calibri" panose="020F0502020204030204" pitchFamily="34" charset="0"/>
              </a:rPr>
              <a:t>Potential disadvantages</a:t>
            </a:r>
            <a:endParaRPr lang="en-GB" sz="3200" dirty="0">
              <a:latin typeface="Calibri" panose="020F050202020403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BB1A1E-3E77-4F05-8F01-B5DCCCB98B91}" type="slidenum">
              <a:rPr lang="en-GB" smtClean="0"/>
              <a:pPr>
                <a:defRPr/>
              </a:pPr>
              <a:t>6</a:t>
            </a:fld>
            <a:endParaRPr lang="en-GB"/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4098" name="TextBox1" r:id="rId2" imgW="8229600" imgH="5495760"/>
        </mc:Choice>
        <mc:Fallback>
          <p:control name="TextBox1" r:id="rId2" imgW="8229600" imgH="5495760">
            <p:pic>
              <p:nvPicPr>
                <p:cNvPr id="0" name="TextBox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47675" y="1000125"/>
                  <a:ext cx="8229600" cy="5494338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2094106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LIDEGUID" val="0CFCBF1F0E7A420BBB9C899CE532EAC6"/>
  <p:tag name="SLIDEID" val="0CFCBF1F0E7A420BBB9C899CE532EAC6"/>
  <p:tag name="SLIDEORDER" val="1"/>
  <p:tag name="SLIDETYPE" val="Q"/>
  <p:tag name="DEMOGRAPHIC" val="False"/>
  <p:tag name="TEAMASSIGN" val="False"/>
  <p:tag name="SPEEDSCORING" val="False"/>
  <p:tag name="CORRECTPOINTVALUE" val="1"/>
  <p:tag name="INCORRECTPOINTVALUE" val="0"/>
  <p:tag name="ZEROBASED" val="False"/>
  <p:tag name="AUTOADVANCE" val="False"/>
  <p:tag name="DELIMITERS" val="3.1"/>
  <p:tag name="VALUEFORMAT" val="0%"/>
  <p:tag name="QUESTIONALIAS" val="Which of the organic practicals is summatively assessed?"/>
  <p:tag name="ANSWERSALIAS" val="Acetanilide|smicln|Grignard|smicln|Piperine"/>
  <p:tag name="TOTALRESPONSES" val="0"/>
  <p:tag name="RESPONSESGATHERED" val="False"/>
  <p:tag name="ANONYMOUSTEMP" val="False"/>
  <p:tag name="VALUES" val="No Value|smicln|No Value|smicln|No Valu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3"/>
  <p:tag name="TEXTLENGTH" val="29"/>
  <p:tag name="FONTSIZE" val="32"/>
  <p:tag name="BULLETTYPE" val="ppBulletArabicPeriod"/>
  <p:tag name="ANSWERTEXT" val="Acetanilide&#10;Grignard&#10;Piperin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BULLETS" val="3"/>
  <p:tag name="OLDNUMANSWERS" val="3"/>
  <p:tag name="TEXTLENGTH" val="29"/>
  <p:tag name="FONTSIZE" val="32"/>
  <p:tag name="BULLETTYPE" val="ppBulletArabicPeriod"/>
  <p:tag name="ANSWERTEXT" val="Acetanilide&#10;Grignard&#10;Piperin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LIMITERS" val="3.1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286</TotalTime>
  <Words>268</Words>
  <Application>Microsoft Office PowerPoint</Application>
  <PresentationFormat>On-screen Show (4:3)</PresentationFormat>
  <Paragraphs>38</Paragraphs>
  <Slides>6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Using Textwall in Every Lecture Phil Denton</vt:lpstr>
      <vt:lpstr>A sample of ice is exposed to an external source of heat. Ice changing to water at a constant temperature of  0 oC is an example of what type of process?</vt:lpstr>
      <vt:lpstr>Our questions</vt:lpstr>
      <vt:lpstr>Textwall</vt:lpstr>
      <vt:lpstr>Potential advantages</vt:lpstr>
      <vt:lpstr>Potential disadvantages</vt:lpstr>
    </vt:vector>
  </TitlesOfParts>
  <Company>Liverpool John Moores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USE UKES data as part of intro</dc:title>
  <dc:creator>Denton, Philip</dc:creator>
  <cp:lastModifiedBy>phcpdent</cp:lastModifiedBy>
  <cp:revision>40</cp:revision>
  <dcterms:created xsi:type="dcterms:W3CDTF">2015-12-18T14:37:29Z</dcterms:created>
  <dcterms:modified xsi:type="dcterms:W3CDTF">2016-01-06T09:54:01Z</dcterms:modified>
</cp:coreProperties>
</file>