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1A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80113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fld id="{113D9D21-B258-49D6-BCA2-2A4A078F2A9F}" type="datetimeFigureOut">
              <a:rPr lang="en-US" altLang="en-US"/>
              <a:pPr>
                <a:defRPr/>
              </a:pPr>
              <a:t>1/5/2016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80113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80113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fld id="{C3BDB178-B3AC-4ACA-A71D-B1C20009C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57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3272"/>
            <a:ext cx="8229600" cy="564477"/>
          </a:xfrm>
        </p:spPr>
        <p:txBody>
          <a:bodyPr/>
          <a:lstStyle>
            <a:lvl1pPr>
              <a:defRPr sz="3600"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389"/>
            <a:ext cx="8229600" cy="4121961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1A52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1A52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1A52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1A5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64238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8091948-9B33-492A-A3A9-E78158327C4C}" type="datetimeFigureOut">
              <a:rPr lang="en-US" altLang="en-US"/>
              <a:pPr>
                <a:defRPr/>
              </a:pPr>
              <a:t>1/5/2016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64238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64238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8DCC7B1-F4D6-4711-A1D7-EDDE008025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92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9BBFC1-1F13-4667-ABE1-69F46AF804AF}" type="datetimeFigureOut">
              <a:rPr lang="en-US" altLang="en-US"/>
              <a:pPr>
                <a:defRPr/>
              </a:pPr>
              <a:t>1/5/2016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9F3B79-5167-43C1-9EAB-E6B06281C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owie.ljmu.ac.uk/FacultyLTA/Staff%20Development%20Day%206%201%2016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ms@textwall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ms@textwall.co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4111119"/>
          </a:xfrm>
        </p:spPr>
        <p:txBody>
          <a:bodyPr anchor="t" anchorCtr="0">
            <a:noAutofit/>
          </a:bodyPr>
          <a:lstStyle/>
          <a:p>
            <a:pPr>
              <a:spcBef>
                <a:spcPts val="5400"/>
              </a:spcBef>
            </a:pPr>
            <a:r>
              <a:rPr lang="en-GB" sz="3200" b="1" dirty="0">
                <a:latin typeface="+mn-lt"/>
              </a:rPr>
              <a:t>Faculty of Science</a:t>
            </a:r>
            <a:br>
              <a:rPr lang="en-GB" sz="3200" b="1" dirty="0">
                <a:latin typeface="+mn-lt"/>
              </a:rPr>
            </a:br>
            <a:r>
              <a:rPr lang="en-GB" sz="3200" dirty="0">
                <a:latin typeface="+mn-lt"/>
              </a:rPr>
              <a:t>2</a:t>
            </a:r>
            <a:r>
              <a:rPr lang="en-GB" sz="3200" baseline="30000" dirty="0">
                <a:latin typeface="+mn-lt"/>
              </a:rPr>
              <a:t>nd</a:t>
            </a:r>
            <a:r>
              <a:rPr lang="en-GB" sz="3200" dirty="0">
                <a:latin typeface="+mn-lt"/>
              </a:rPr>
              <a:t> Annual Learning, Teaching and Assessment (LTA) Development Event</a:t>
            </a:r>
            <a:r>
              <a:rPr lang="en-GB" sz="3200" dirty="0">
                <a:latin typeface="+mn-lt"/>
                <a:hlinkClick r:id="rId2"/>
              </a:rPr>
              <a:t/>
            </a:r>
            <a:br>
              <a:rPr lang="en-GB" sz="3200" dirty="0">
                <a:latin typeface="+mn-lt"/>
                <a:hlinkClick r:id="rId2"/>
              </a:rPr>
            </a:br>
            <a:r>
              <a:rPr lang="en-GB" sz="3200" b="1" dirty="0">
                <a:latin typeface="+mn-lt"/>
              </a:rPr>
              <a:t>Wednesday 6</a:t>
            </a:r>
            <a:r>
              <a:rPr lang="en-GB" sz="3200" b="1" baseline="30000" dirty="0">
                <a:latin typeface="+mn-lt"/>
              </a:rPr>
              <a:t>th</a:t>
            </a:r>
            <a:r>
              <a:rPr lang="en-GB" sz="3200" b="1" dirty="0">
                <a:latin typeface="+mn-lt"/>
              </a:rPr>
              <a:t> January </a:t>
            </a:r>
            <a:r>
              <a:rPr lang="en-GB" sz="3200" b="1" dirty="0" smtClean="0">
                <a:latin typeface="+mn-lt"/>
              </a:rPr>
              <a:t>2016</a:t>
            </a:r>
            <a:br>
              <a:rPr lang="en-GB" sz="3200" b="1" dirty="0" smtClean="0">
                <a:latin typeface="+mn-lt"/>
              </a:rPr>
            </a:br>
            <a:r>
              <a:rPr lang="en-GB" sz="900" dirty="0">
                <a:latin typeface="+mn-lt"/>
              </a:rPr>
              <a:t/>
            </a:r>
            <a:br>
              <a:rPr lang="en-GB" sz="900" dirty="0">
                <a:latin typeface="+mn-lt"/>
              </a:rPr>
            </a:br>
            <a:r>
              <a:rPr lang="en-GB" sz="4000" dirty="0">
                <a:latin typeface="+mn-lt"/>
              </a:rPr>
              <a:t>My Textwall: How I’ve used the Textwall personal response system.</a:t>
            </a:r>
            <a:endParaRPr lang="en-GB" sz="4000" dirty="0">
              <a:latin typeface="+mn-lt"/>
            </a:endParaRPr>
          </a:p>
        </p:txBody>
      </p:sp>
      <p:pic>
        <p:nvPicPr>
          <p:cNvPr id="1026" name="Picture 2" descr="Liverpool John Moores Univers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45" y="161958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46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Textwall?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An online application that can </a:t>
            </a:r>
            <a:r>
              <a:rPr lang="en-GB" sz="2400" dirty="0"/>
              <a:t>display remarks sent </a:t>
            </a:r>
            <a:r>
              <a:rPr lang="en-GB" sz="2400" dirty="0" smtClean="0"/>
              <a:t>by students </a:t>
            </a:r>
            <a:r>
              <a:rPr lang="en-GB" sz="2400" dirty="0" smtClean="0"/>
              <a:t>via </a:t>
            </a:r>
            <a:r>
              <a:rPr lang="en-GB" sz="2400" dirty="0" err="1" smtClean="0"/>
              <a:t>SMS</a:t>
            </a:r>
            <a:r>
              <a:rPr lang="en-GB" sz="2400" dirty="0" smtClean="0"/>
              <a:t> messages or through a dedicated </a:t>
            </a:r>
            <a:r>
              <a:rPr lang="en-GB" sz="2400" dirty="0" err="1" smtClean="0"/>
              <a:t>webform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SCS staff can request an account and are provided with a username, password and Textwall code.</a:t>
            </a:r>
          </a:p>
          <a:p>
            <a:r>
              <a:rPr lang="en-GB" sz="2400" dirty="0" smtClean="0"/>
              <a:t>The Textwall code is 4-5 characters in length and students must include this at the start of every message.</a:t>
            </a:r>
          </a:p>
          <a:p>
            <a:r>
              <a:rPr lang="en-GB" sz="2400" dirty="0" smtClean="0"/>
              <a:t>The system also supports multiple-choice voting and outcomes are displayed on a graph.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36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1113" y="1319213"/>
            <a:ext cx="6996112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/>
              <a:t>4103 PSYSCI</a:t>
            </a:r>
          </a:p>
          <a:p>
            <a:pPr algn="ctr">
              <a:defRPr/>
            </a:pPr>
            <a:r>
              <a:rPr lang="en-GB" sz="3200" dirty="0"/>
              <a:t>Developmental &amp; Social Psychology</a:t>
            </a:r>
          </a:p>
          <a:p>
            <a:pPr algn="ctr">
              <a:defRPr/>
            </a:pPr>
            <a:endParaRPr lang="en-GB" sz="3200" dirty="0"/>
          </a:p>
          <a:p>
            <a:pPr algn="ctr">
              <a:defRPr/>
            </a:pPr>
            <a:r>
              <a:rPr lang="en-GB" sz="3200" dirty="0"/>
              <a:t>Introductory Lecture </a:t>
            </a:r>
          </a:p>
          <a:p>
            <a:pPr>
              <a:defRPr/>
            </a:pPr>
            <a:endParaRPr lang="en-GB" sz="3200" dirty="0"/>
          </a:p>
          <a:p>
            <a:pPr>
              <a:defRPr/>
            </a:pPr>
            <a:endParaRPr lang="en-GB" sz="3200" dirty="0"/>
          </a:p>
          <a:p>
            <a:pPr algn="ctr">
              <a:defRPr/>
            </a:pP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Specific </a:t>
            </a:r>
            <a:r>
              <a:rPr lang="en-GB" sz="2800" dirty="0" err="1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Textwall</a:t>
            </a: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Code = </a:t>
            </a:r>
            <a:r>
              <a:rPr lang="en-GB" sz="2800" dirty="0" err="1">
                <a:solidFill>
                  <a:schemeClr val="accent1">
                    <a:lumMod val="25000"/>
                  </a:schemeClr>
                </a:solidFill>
                <a:latin typeface="Trebuchet MS" pitchFamily="34" charset="0"/>
              </a:rPr>
              <a:t>ljaa</a:t>
            </a: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  <a:p>
            <a:pPr algn="ctr">
              <a:defRPr/>
            </a:pP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Tel = 020 71 83 83 29 </a:t>
            </a:r>
          </a:p>
          <a:p>
            <a:pPr algn="ctr">
              <a:defRPr/>
            </a:pP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Email = </a:t>
            </a: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  <a:hlinkClick r:id="rId2"/>
              </a:rPr>
              <a:t>sms@textwall.co.uk</a:t>
            </a:r>
            <a:r>
              <a:rPr lang="en-GB" sz="2800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65763"/>
            <a:ext cx="291782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Specific </a:t>
            </a:r>
            <a:r>
              <a:rPr lang="en-GB" dirty="0" err="1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Textwall</a:t>
            </a: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Code = </a:t>
            </a:r>
            <a:r>
              <a:rPr lang="en-GB" dirty="0" err="1">
                <a:solidFill>
                  <a:schemeClr val="accent1">
                    <a:lumMod val="25000"/>
                  </a:schemeClr>
                </a:solidFill>
                <a:latin typeface="Trebuchet MS" pitchFamily="34" charset="0"/>
              </a:rPr>
              <a:t>ljaa</a:t>
            </a: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  <a:p>
            <a:pPr algn="ctr">
              <a:defRPr/>
            </a:pP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Tel = 020 71 83 83 29 </a:t>
            </a:r>
          </a:p>
          <a:p>
            <a:pPr algn="ctr">
              <a:defRPr/>
            </a:pP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Email = </a:t>
            </a: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  <a:hlinkClick r:id="rId2"/>
              </a:rPr>
              <a:t>sms@textwall.co.uk</a:t>
            </a:r>
            <a:r>
              <a:rPr lang="en-GB" dirty="0">
                <a:solidFill>
                  <a:schemeClr val="accent1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69875" y="1127125"/>
            <a:ext cx="7808913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914400" indent="-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371600" indent="-457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r>
              <a:rPr lang="en-GB" altLang="en-US"/>
              <a:t>  </a:t>
            </a:r>
            <a:r>
              <a:rPr lang="en-GB" altLang="en-US" sz="2800"/>
              <a:t>What are you most looking forward     	to/concerned about coming to 	university?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endParaRPr lang="en-GB" altLang="en-US"/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/>
              <a:t> Please text/email BRIEF details </a:t>
            </a:r>
          </a:p>
          <a:p>
            <a:pPr lvl="2" eaLnBrk="1" hangingPunct="1">
              <a:spcBef>
                <a:spcPct val="0"/>
              </a:spcBef>
              <a:buClr>
                <a:srgbClr val="FF0000"/>
              </a:buClr>
            </a:pPr>
            <a:r>
              <a:rPr lang="en-GB" altLang="en-US" sz="2800"/>
              <a:t> e.g. text “ljaa new friends” 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en-GB" altLang="en-US"/>
          </a:p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r>
              <a:rPr lang="en-GB" altLang="en-US" sz="2800"/>
              <a:t>  ‘Wordle’ feedback on Bb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itchFamily="34" charset="0"/>
            </a:endParaRP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9525" y="3927475"/>
            <a:ext cx="3698875" cy="22590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4338" y="1041400"/>
            <a:ext cx="85947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914400" indent="-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r>
              <a:rPr lang="en-GB" altLang="en-US" sz="2800"/>
              <a:t>  </a:t>
            </a:r>
            <a:r>
              <a:rPr lang="en-GB" altLang="en-US" sz="2000"/>
              <a:t>Pros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Introduces and ‘sets up’ the technology in a non-threatening scenario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Facilitates  textwall use in later lectures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Seeing common concerns may help to allay fears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Engagement with tutor/peers on large module (n = 400, class sizes n = 200)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Students leave the first lecture laughing and chatting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Module used as an example for explicit request in BoS for more textwall use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Can provide issues to follow up on Bb discussion boards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en-GB" altLang="en-US" sz="2000"/>
          </a:p>
          <a:p>
            <a:pPr eaLnBrk="1" hangingPunct="1">
              <a:spcBef>
                <a:spcPct val="0"/>
              </a:spcBef>
              <a:buClr>
                <a:srgbClr val="FF0000"/>
              </a:buClr>
            </a:pPr>
            <a:r>
              <a:rPr lang="en-GB" altLang="en-US" sz="2000"/>
              <a:t>Cons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Requires careful monitoring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en-GB" altLang="en-US" sz="2000"/>
              <a:t>Make clear the rules of engagement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210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PGothic</vt:lpstr>
      <vt:lpstr>Calibri</vt:lpstr>
      <vt:lpstr>Trebuchet MS</vt:lpstr>
      <vt:lpstr>Office Theme</vt:lpstr>
      <vt:lpstr>Faculty of Science 2nd Annual Learning, Teaching and Assessment (LTA) Development Event Wednesday 6th January 2016  My Textwall: How I’ve used the Textwall personal response system.</vt:lpstr>
      <vt:lpstr>What is Textwall?</vt:lpstr>
      <vt:lpstr>PowerPoint Presentation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phcpdent</cp:lastModifiedBy>
  <cp:revision>18</cp:revision>
  <dcterms:created xsi:type="dcterms:W3CDTF">2009-10-29T15:56:45Z</dcterms:created>
  <dcterms:modified xsi:type="dcterms:W3CDTF">2016-01-05T14:42:04Z</dcterms:modified>
</cp:coreProperties>
</file>