
<file path=[Content_Types].xml><?xml version="1.0" encoding="utf-8"?>
<Types xmlns="http://schemas.openxmlformats.org/package/2006/content-types"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ppt/notesSlides/notesSlide1.xml" ContentType="application/vnd.openxmlformats-officedocument.presentationml.notesSlide+xml"/>
  <Override PartName="/ppt/activeX/activeX2.xml" ContentType="application/vnd.ms-office.activeX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70" r:id="rId3"/>
    <p:sldId id="275" r:id="rId4"/>
    <p:sldId id="276" r:id="rId5"/>
    <p:sldId id="273" r:id="rId6"/>
    <p:sldId id="271" r:id="rId7"/>
    <p:sldId id="27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8" d="100"/>
          <a:sy n="98" d="100"/>
        </p:scale>
        <p:origin x="-102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30671E-B690-4AB3-AD79-097DBFC8FE15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E0271A-7B93-4AD0-BA34-E0409AD1A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127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A66736-BD19-4FD2-A178-19F6B321AFB6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832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A66736-BD19-4FD2-A178-19F6B321AFB6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832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82F3-219C-462B-BB98-E388A905775E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F600-67FF-47DF-8593-67E07D61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013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82F3-219C-462B-BB98-E388A905775E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F600-67FF-47DF-8593-67E07D61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983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82F3-219C-462B-BB98-E388A905775E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F600-67FF-47DF-8593-67E07D61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42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82F3-219C-462B-BB98-E388A905775E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F600-67FF-47DF-8593-67E07D61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535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82F3-219C-462B-BB98-E388A905775E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F600-67FF-47DF-8593-67E07D61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218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82F3-219C-462B-BB98-E388A905775E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F600-67FF-47DF-8593-67E07D61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506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82F3-219C-462B-BB98-E388A905775E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F600-67FF-47DF-8593-67E07D61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032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82F3-219C-462B-BB98-E388A905775E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F600-67FF-47DF-8593-67E07D61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391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82F3-219C-462B-BB98-E388A905775E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F600-67FF-47DF-8593-67E07D61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448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82F3-219C-462B-BB98-E388A905775E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F600-67FF-47DF-8593-67E07D61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0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82F3-219C-462B-BB98-E388A905775E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F600-67FF-47DF-8593-67E07D61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431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082F3-219C-462B-BB98-E388A905775E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6F600-67FF-47DF-8593-67E07D61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341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owie.ljmu.ac.uk/FacultyLTA/Staff%20Development%20Day%206%201%2016.ht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t3.cetl.gatech.edu/blog/active-learning-with-learning-catalytics/" TargetMode="External"/><Relationship Id="rId2" Type="http://schemas.openxmlformats.org/officeDocument/2006/relationships/hyperlink" Target="https://learnification.wordpress.com/author/jossive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2"/>
            <a:ext cx="7772400" cy="4111119"/>
          </a:xfrm>
        </p:spPr>
        <p:txBody>
          <a:bodyPr anchor="t" anchorCtr="0">
            <a:noAutofit/>
          </a:bodyPr>
          <a:lstStyle/>
          <a:p>
            <a:pPr>
              <a:spcBef>
                <a:spcPts val="4200"/>
              </a:spcBef>
            </a:pPr>
            <a:r>
              <a:rPr lang="en-GB" sz="3200" b="1" dirty="0">
                <a:latin typeface="+mn-lt"/>
              </a:rPr>
              <a:t>Faculty of Science</a:t>
            </a:r>
            <a:br>
              <a:rPr lang="en-GB" sz="3200" b="1" dirty="0">
                <a:latin typeface="+mn-lt"/>
              </a:rPr>
            </a:br>
            <a:r>
              <a:rPr lang="en-GB" sz="3200" dirty="0">
                <a:latin typeface="+mn-lt"/>
              </a:rPr>
              <a:t>2</a:t>
            </a:r>
            <a:r>
              <a:rPr lang="en-GB" sz="3200" baseline="30000" dirty="0">
                <a:latin typeface="+mn-lt"/>
              </a:rPr>
              <a:t>nd</a:t>
            </a:r>
            <a:r>
              <a:rPr lang="en-GB" sz="3200" dirty="0">
                <a:latin typeface="+mn-lt"/>
              </a:rPr>
              <a:t> Annual Learning, Teaching and Assessment (LTA) Development Event</a:t>
            </a:r>
            <a:r>
              <a:rPr lang="en-GB" sz="3200" dirty="0">
                <a:latin typeface="+mn-lt"/>
                <a:hlinkClick r:id="rId2"/>
              </a:rPr>
              <a:t/>
            </a:r>
            <a:br>
              <a:rPr lang="en-GB" sz="3200" dirty="0">
                <a:latin typeface="+mn-lt"/>
                <a:hlinkClick r:id="rId2"/>
              </a:rPr>
            </a:br>
            <a:r>
              <a:rPr lang="en-GB" sz="3200" b="1" dirty="0">
                <a:latin typeface="+mn-lt"/>
              </a:rPr>
              <a:t>Wednesday 6</a:t>
            </a:r>
            <a:r>
              <a:rPr lang="en-GB" sz="3200" b="1" baseline="30000" dirty="0">
                <a:latin typeface="+mn-lt"/>
              </a:rPr>
              <a:t>th</a:t>
            </a:r>
            <a:r>
              <a:rPr lang="en-GB" sz="3200" b="1" dirty="0">
                <a:latin typeface="+mn-lt"/>
              </a:rPr>
              <a:t> January </a:t>
            </a:r>
            <a:r>
              <a:rPr lang="en-GB" sz="3200" b="1" dirty="0" smtClean="0">
                <a:latin typeface="+mn-lt"/>
              </a:rPr>
              <a:t>2016</a:t>
            </a:r>
            <a:br>
              <a:rPr lang="en-GB" sz="3200" b="1" dirty="0" smtClean="0">
                <a:latin typeface="+mn-lt"/>
              </a:rPr>
            </a:br>
            <a:r>
              <a:rPr lang="en-GB" sz="900" dirty="0">
                <a:latin typeface="+mn-lt"/>
              </a:rPr>
              <a:t/>
            </a:r>
            <a:br>
              <a:rPr lang="en-GB" sz="900" dirty="0">
                <a:latin typeface="+mn-lt"/>
              </a:rPr>
            </a:br>
            <a:r>
              <a:rPr lang="en-GB" sz="3600" dirty="0">
                <a:latin typeface="+mn-lt"/>
              </a:rPr>
              <a:t>Experiences of using Learning </a:t>
            </a:r>
            <a:r>
              <a:rPr lang="en-GB" sz="3600" dirty="0" err="1">
                <a:latin typeface="+mn-lt"/>
              </a:rPr>
              <a:t>Catalytics</a:t>
            </a:r>
            <a:r>
              <a:rPr lang="en-GB" sz="3600" dirty="0">
                <a:latin typeface="+mn-lt"/>
              </a:rPr>
              <a:t> by </a:t>
            </a:r>
            <a:r>
              <a:rPr lang="en-GB" sz="3600" dirty="0" smtClean="0">
                <a:latin typeface="+mn-lt"/>
              </a:rPr>
              <a:t>Science staff.</a:t>
            </a:r>
            <a:endParaRPr lang="en-GB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2728" y="4623442"/>
            <a:ext cx="6858000" cy="1655762"/>
          </a:xfrm>
        </p:spPr>
        <p:txBody>
          <a:bodyPr>
            <a:normAutofit/>
          </a:bodyPr>
          <a:lstStyle/>
          <a:p>
            <a:r>
              <a:rPr lang="en-GB" sz="3200" dirty="0" smtClean="0"/>
              <a:t>Phil Denton</a:t>
            </a:r>
          </a:p>
          <a:p>
            <a:r>
              <a:rPr lang="en-GB" sz="3200" dirty="0" smtClean="0"/>
              <a:t>Associate Dean (Education)</a:t>
            </a:r>
            <a:endParaRPr lang="en-GB" sz="3200" dirty="0"/>
          </a:p>
        </p:txBody>
      </p:sp>
      <p:pic>
        <p:nvPicPr>
          <p:cNvPr id="1026" name="Picture 2" descr="Liverpool John Moores University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545" y="161958"/>
            <a:ext cx="2762250" cy="79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274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Learning </a:t>
            </a:r>
            <a:r>
              <a:rPr lang="en-GB" sz="4000" dirty="0" err="1" smtClean="0"/>
              <a:t>Catalytics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739" y="1572705"/>
            <a:ext cx="7886700" cy="4351338"/>
          </a:xfrm>
        </p:spPr>
        <p:txBody>
          <a:bodyPr>
            <a:normAutofit/>
          </a:bodyPr>
          <a:lstStyle/>
          <a:p>
            <a:r>
              <a:rPr lang="en-GB" sz="2400" dirty="0" smtClean="0"/>
              <a:t>You have now had an opportunity to see Learning </a:t>
            </a:r>
            <a:r>
              <a:rPr lang="en-GB" sz="2400" dirty="0" err="1" smtClean="0"/>
              <a:t>Catalytics</a:t>
            </a:r>
            <a:r>
              <a:rPr lang="en-GB" sz="2400" dirty="0" smtClean="0"/>
              <a:t> in action. </a:t>
            </a:r>
          </a:p>
          <a:p>
            <a:r>
              <a:rPr lang="en-GB" sz="2400" dirty="0" smtClean="0"/>
              <a:t>What would you consider to be…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the potential advantages of this system?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the potential </a:t>
            </a:r>
            <a:r>
              <a:rPr lang="en-GB" sz="2400" dirty="0" smtClean="0"/>
              <a:t>disadvantages </a:t>
            </a:r>
            <a:r>
              <a:rPr lang="en-GB" sz="2400" dirty="0"/>
              <a:t>of this system?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4752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1507"/>
            <a:ext cx="8229600" cy="7048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200" dirty="0" smtClean="0">
                <a:latin typeface="Calibri" panose="020F0502020204030204" pitchFamily="34" charset="0"/>
              </a:rPr>
              <a:t>Potential advantages</a:t>
            </a:r>
            <a:endParaRPr lang="en-GB" sz="32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B1A1E-3E77-4F05-8F01-B5DCCCB98B91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2051" name="TextBox1" r:id="rId2" imgW="8229600" imgH="5495760"/>
        </mc:Choice>
        <mc:Fallback>
          <p:control name="TextBox1" r:id="rId2" imgW="8229600" imgH="549576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7675" y="1000125"/>
                  <a:ext cx="8229600" cy="54943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76495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1507"/>
            <a:ext cx="8229600" cy="7048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200" dirty="0" smtClean="0">
                <a:latin typeface="Calibri" panose="020F0502020204030204" pitchFamily="34" charset="0"/>
              </a:rPr>
              <a:t>Potential disadvantages</a:t>
            </a:r>
            <a:endParaRPr lang="en-GB" sz="32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B1A1E-3E77-4F05-8F01-B5DCCCB98B91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3075" name="TextBox1" r:id="rId2" imgW="8229600" imgH="5495760"/>
        </mc:Choice>
        <mc:Fallback>
          <p:control name="TextBox1" r:id="rId2" imgW="8229600" imgH="549576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7675" y="1000125"/>
                  <a:ext cx="8229600" cy="54943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419968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Advantages of Learning </a:t>
            </a:r>
            <a:r>
              <a:rPr lang="en-GB" sz="4000" dirty="0" err="1" smtClean="0"/>
              <a:t>Catalytics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739" y="1572705"/>
            <a:ext cx="78867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2400" dirty="0" smtClean="0"/>
              <a:t>Findings from international colleagues:</a:t>
            </a:r>
          </a:p>
          <a:p>
            <a:r>
              <a:rPr lang="en-GB" sz="2400" dirty="0" smtClean="0"/>
              <a:t>Enables lots of question </a:t>
            </a:r>
            <a:r>
              <a:rPr lang="en-GB" sz="2400" dirty="0"/>
              <a:t>types </a:t>
            </a:r>
            <a:r>
              <a:rPr lang="en-GB" sz="2400" dirty="0" smtClean="0"/>
              <a:t>that </a:t>
            </a:r>
            <a:r>
              <a:rPr lang="en-GB" sz="2400" dirty="0"/>
              <a:t>are </a:t>
            </a:r>
            <a:r>
              <a:rPr lang="en-GB" sz="2400" dirty="0" smtClean="0"/>
              <a:t>unavailable </a:t>
            </a:r>
            <a:r>
              <a:rPr lang="en-GB" sz="2400" dirty="0"/>
              <a:t>using </a:t>
            </a:r>
            <a:r>
              <a:rPr lang="en-GB" sz="2400" dirty="0" smtClean="0"/>
              <a:t>clickers: word clouds, numerical responses, ‘choose </a:t>
            </a:r>
            <a:r>
              <a:rPr lang="en-GB" sz="2400" dirty="0"/>
              <a:t>all that </a:t>
            </a:r>
            <a:r>
              <a:rPr lang="en-GB" sz="2400" dirty="0" smtClean="0"/>
              <a:t>apply’, ranking questions.</a:t>
            </a:r>
            <a:r>
              <a:rPr lang="en-GB" sz="2400" dirty="0"/>
              <a:t> </a:t>
            </a:r>
            <a:endParaRPr lang="en-GB" sz="2400" dirty="0" smtClean="0"/>
          </a:p>
          <a:p>
            <a:r>
              <a:rPr lang="en-GB" sz="2400" dirty="0" smtClean="0"/>
              <a:t>Questions for all contexts e.g. Drawing questions to predict weather patterns, highlighting questions to introduce new topics. </a:t>
            </a:r>
          </a:p>
          <a:p>
            <a:r>
              <a:rPr lang="en-GB" sz="2400" dirty="0" smtClean="0"/>
              <a:t>Group </a:t>
            </a:r>
            <a:r>
              <a:rPr lang="en-GB" sz="2400" dirty="0"/>
              <a:t>tool engages reluctant participants in a way that </a:t>
            </a:r>
            <a:r>
              <a:rPr lang="en-GB" sz="2400" dirty="0" smtClean="0"/>
              <a:t>“no </a:t>
            </a:r>
            <a:r>
              <a:rPr lang="en-GB" sz="2400" dirty="0"/>
              <a:t>amount of </a:t>
            </a:r>
            <a:r>
              <a:rPr lang="en-GB" sz="2400" dirty="0" smtClean="0"/>
              <a:t>… </a:t>
            </a:r>
            <a:r>
              <a:rPr lang="en-GB" sz="2400" dirty="0"/>
              <a:t>running around the classroom trying to get students to talk to each other seems to be able to do</a:t>
            </a:r>
            <a:r>
              <a:rPr lang="en-GB" sz="2400" dirty="0" smtClean="0"/>
              <a:t>.” </a:t>
            </a:r>
          </a:p>
          <a:p>
            <a:r>
              <a:rPr lang="en-GB" sz="2400" dirty="0" smtClean="0"/>
              <a:t>Above is particularly true when using LC to invite students to converse with a student who they disagreed with.</a:t>
            </a:r>
          </a:p>
          <a:p>
            <a:r>
              <a:rPr lang="en-GB" sz="2400" dirty="0" smtClean="0"/>
              <a:t>Immediate feedback provided on student learning.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4027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Disadvantages of Learning </a:t>
            </a:r>
            <a:r>
              <a:rPr lang="en-GB" sz="4000" dirty="0" err="1" smtClean="0"/>
              <a:t>Catalytics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739" y="1572705"/>
            <a:ext cx="7886700" cy="4351338"/>
          </a:xfrm>
        </p:spPr>
        <p:txBody>
          <a:bodyPr>
            <a:normAutofit/>
          </a:bodyPr>
          <a:lstStyle/>
          <a:p>
            <a:r>
              <a:rPr lang="en-GB" sz="2400" dirty="0" smtClean="0"/>
              <a:t>Can be ‘clunky’ and more </a:t>
            </a:r>
            <a:r>
              <a:rPr lang="en-GB" sz="2400" dirty="0"/>
              <a:t>fiddly to </a:t>
            </a:r>
            <a:r>
              <a:rPr lang="en-GB" sz="2400" dirty="0" smtClean="0"/>
              <a:t>run than clickers. </a:t>
            </a:r>
          </a:p>
          <a:p>
            <a:r>
              <a:rPr lang="en-GB" sz="2400" dirty="0" smtClean="0"/>
              <a:t>Has </a:t>
            </a:r>
            <a:r>
              <a:rPr lang="en-GB" sz="2400" dirty="0"/>
              <a:t>larger hardware </a:t>
            </a:r>
            <a:r>
              <a:rPr lang="en-GB" sz="2400" dirty="0" smtClean="0"/>
              <a:t>requirements and </a:t>
            </a:r>
            <a:r>
              <a:rPr lang="en-GB" sz="2400" dirty="0"/>
              <a:t>relies heavily on good </a:t>
            </a:r>
            <a:r>
              <a:rPr lang="en-GB" sz="2400" dirty="0" err="1" smtClean="0"/>
              <a:t>wi-fi</a:t>
            </a:r>
            <a:r>
              <a:rPr lang="en-GB" sz="2400" dirty="0" smtClean="0"/>
              <a:t> </a:t>
            </a:r>
            <a:r>
              <a:rPr lang="en-GB" sz="2400" dirty="0"/>
              <a:t>and </a:t>
            </a:r>
            <a:r>
              <a:rPr lang="en-GB" sz="2400" dirty="0" smtClean="0"/>
              <a:t>server performances (“</a:t>
            </a:r>
            <a:r>
              <a:rPr lang="en-GB" sz="2400" dirty="0"/>
              <a:t>a</a:t>
            </a:r>
            <a:r>
              <a:rPr lang="en-GB" sz="2400" dirty="0" smtClean="0"/>
              <a:t>lways </a:t>
            </a:r>
            <a:r>
              <a:rPr lang="en-GB" sz="2400" dirty="0"/>
              <a:t>have a plan </a:t>
            </a:r>
            <a:r>
              <a:rPr lang="en-GB" sz="2400" dirty="0" smtClean="0"/>
              <a:t>B”).</a:t>
            </a:r>
          </a:p>
          <a:p>
            <a:r>
              <a:rPr lang="en-GB" sz="2400" dirty="0" smtClean="0"/>
              <a:t>The </a:t>
            </a:r>
            <a:r>
              <a:rPr lang="en-GB" sz="2400" dirty="0"/>
              <a:t>class can get </a:t>
            </a:r>
            <a:r>
              <a:rPr lang="en-GB" sz="2400" dirty="0" smtClean="0"/>
              <a:t>noisy, but generally stay on task.</a:t>
            </a:r>
          </a:p>
        </p:txBody>
      </p:sp>
    </p:spTree>
    <p:extLst>
      <p:ext uri="{BB962C8B-B14F-4D97-AF65-F5344CB8AC3E}">
        <p14:creationId xmlns:p14="http://schemas.microsoft.com/office/powerpoint/2010/main" val="43178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Overall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739" y="1572705"/>
            <a:ext cx="7886700" cy="4915644"/>
          </a:xfrm>
        </p:spPr>
        <p:txBody>
          <a:bodyPr>
            <a:normAutofit/>
          </a:bodyPr>
          <a:lstStyle/>
          <a:p>
            <a:r>
              <a:rPr lang="en-GB" sz="2400" dirty="0" smtClean="0"/>
              <a:t>Advantages afforded by LC, notably the Group Tool, outweigh the deficiencies.</a:t>
            </a:r>
          </a:p>
          <a:p>
            <a:r>
              <a:rPr lang="en-GB" sz="2400" dirty="0" smtClean="0"/>
              <a:t>LC now routinely pitched as a means to engage students.</a:t>
            </a:r>
          </a:p>
          <a:p>
            <a:r>
              <a:rPr lang="en-GB" sz="2400" dirty="0" smtClean="0"/>
              <a:t>Initial concerns over promoting smartphone usage in class but, “when </a:t>
            </a:r>
            <a:r>
              <a:rPr lang="en-GB" sz="2400" dirty="0"/>
              <a:t>given a purpose for </a:t>
            </a:r>
            <a:r>
              <a:rPr lang="en-GB" sz="2400" dirty="0" smtClean="0"/>
              <a:t>learning… students </a:t>
            </a:r>
            <a:r>
              <a:rPr lang="en-GB" sz="2400" dirty="0"/>
              <a:t>did not use </a:t>
            </a:r>
            <a:r>
              <a:rPr lang="en-GB" sz="2400" dirty="0" smtClean="0"/>
              <a:t>(them) </a:t>
            </a:r>
            <a:r>
              <a:rPr lang="en-GB" sz="2400" dirty="0"/>
              <a:t>for personal use</a:t>
            </a:r>
            <a:r>
              <a:rPr lang="en-GB" sz="2400" dirty="0" smtClean="0"/>
              <a:t>.”</a:t>
            </a:r>
            <a:endParaRPr lang="en-GB" sz="2400" dirty="0"/>
          </a:p>
          <a:p>
            <a:pPr marL="0" indent="0">
              <a:buNone/>
            </a:pPr>
            <a:endParaRPr lang="en-GB" sz="2400" b="1" dirty="0" smtClean="0"/>
          </a:p>
          <a:p>
            <a:pPr marL="0" indent="0">
              <a:buNone/>
            </a:pPr>
            <a:r>
              <a:rPr lang="en-GB" sz="2400" b="1" dirty="0" smtClean="0"/>
              <a:t>References</a:t>
            </a:r>
            <a:endParaRPr lang="en-GB" sz="2400" b="1" dirty="0" smtClean="0">
              <a:hlinkClick r:id="rId2"/>
            </a:endParaRPr>
          </a:p>
          <a:p>
            <a:pPr marL="0" indent="0">
              <a:buNone/>
            </a:pPr>
            <a:r>
              <a:rPr lang="en-GB" sz="2400" dirty="0" smtClean="0">
                <a:hlinkClick r:id="rId2"/>
              </a:rPr>
              <a:t>Department </a:t>
            </a:r>
            <a:r>
              <a:rPr lang="en-GB" sz="2400" dirty="0">
                <a:hlinkClick r:id="rId2"/>
              </a:rPr>
              <a:t>of Physics and Astronomy, University of British Columbia</a:t>
            </a:r>
            <a:endParaRPr lang="en-GB" sz="2400" dirty="0"/>
          </a:p>
          <a:p>
            <a:pPr marL="0" indent="0">
              <a:buNone/>
            </a:pPr>
            <a:r>
              <a:rPr lang="en-GB" sz="2400" dirty="0" smtClean="0">
                <a:hlinkClick r:id="rId3"/>
              </a:rPr>
              <a:t>School </a:t>
            </a:r>
            <a:r>
              <a:rPr lang="en-GB" sz="2400" dirty="0">
                <a:hlinkClick r:id="rId3"/>
              </a:rPr>
              <a:t>of Biology, Georgia Tech</a:t>
            </a: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0203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341</TotalTime>
  <Words>210</Words>
  <Application>Microsoft Office PowerPoint</Application>
  <PresentationFormat>On-screen Show (4:3)</PresentationFormat>
  <Paragraphs>33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Faculty of Science 2nd Annual Learning, Teaching and Assessment (LTA) Development Event Wednesday 6th January 2016  Experiences of using Learning Catalytics by Science staff.</vt:lpstr>
      <vt:lpstr>Learning Catalytics</vt:lpstr>
      <vt:lpstr>Potential advantages</vt:lpstr>
      <vt:lpstr>Potential disadvantages</vt:lpstr>
      <vt:lpstr>Advantages of Learning Catalytics</vt:lpstr>
      <vt:lpstr>Disadvantages of Learning Catalytics</vt:lpstr>
      <vt:lpstr>Overall</vt:lpstr>
    </vt:vector>
  </TitlesOfParts>
  <Company>Liverpool John Moores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UKES data as part of intro</dc:title>
  <dc:creator>Denton, Philip</dc:creator>
  <cp:lastModifiedBy>phcpdent</cp:lastModifiedBy>
  <cp:revision>45</cp:revision>
  <dcterms:created xsi:type="dcterms:W3CDTF">2015-12-18T14:37:29Z</dcterms:created>
  <dcterms:modified xsi:type="dcterms:W3CDTF">2016-01-06T10:37:49Z</dcterms:modified>
</cp:coreProperties>
</file>