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activeX/activeX2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0" r:id="rId3"/>
    <p:sldId id="275" r:id="rId4"/>
    <p:sldId id="276" r:id="rId5"/>
    <p:sldId id="273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671E-B690-4AB3-AD79-097DBFC8FE15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0271A-7B93-4AD0-BA34-E0409AD1A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2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3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3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0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8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3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1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0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3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9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3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4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owie.ljmu.ac.uk/FacultyLTA/Staff%20Development%20Day%206%201%2016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3.cetl.gatech.edu/blog/active-learning-with-learning-catalytics/" TargetMode="External"/><Relationship Id="rId2" Type="http://schemas.openxmlformats.org/officeDocument/2006/relationships/hyperlink" Target="https://learnification.wordpress.com/author/jossiv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4111119"/>
          </a:xfrm>
        </p:spPr>
        <p:txBody>
          <a:bodyPr anchor="t" anchorCtr="0">
            <a:noAutofit/>
          </a:bodyPr>
          <a:lstStyle/>
          <a:p>
            <a:pPr>
              <a:spcBef>
                <a:spcPts val="4200"/>
              </a:spcBef>
            </a:pPr>
            <a:r>
              <a:rPr lang="en-GB" sz="3200" b="1" dirty="0">
                <a:latin typeface="+mn-lt"/>
              </a:rPr>
              <a:t>Faculty of Science</a:t>
            </a:r>
            <a:br>
              <a:rPr lang="en-GB" sz="3200" b="1" dirty="0">
                <a:latin typeface="+mn-lt"/>
              </a:rPr>
            </a:br>
            <a:r>
              <a:rPr lang="en-GB" sz="3200" dirty="0">
                <a:latin typeface="+mn-lt"/>
              </a:rPr>
              <a:t>2</a:t>
            </a:r>
            <a:r>
              <a:rPr lang="en-GB" sz="3200" baseline="30000" dirty="0">
                <a:latin typeface="+mn-lt"/>
              </a:rPr>
              <a:t>nd</a:t>
            </a:r>
            <a:r>
              <a:rPr lang="en-GB" sz="3200" dirty="0">
                <a:latin typeface="+mn-lt"/>
              </a:rPr>
              <a:t> Annual Learning, Teaching and Assessment (LTA) Development Event</a:t>
            </a:r>
            <a:r>
              <a:rPr lang="en-GB" sz="3200" dirty="0">
                <a:latin typeface="+mn-lt"/>
                <a:hlinkClick r:id="rId2"/>
              </a:rPr>
              <a:t/>
            </a:r>
            <a:br>
              <a:rPr lang="en-GB" sz="3200" dirty="0">
                <a:latin typeface="+mn-lt"/>
                <a:hlinkClick r:id="rId2"/>
              </a:rPr>
            </a:br>
            <a:r>
              <a:rPr lang="en-GB" sz="3200" b="1" dirty="0">
                <a:latin typeface="+mn-lt"/>
              </a:rPr>
              <a:t>Wednesday 6</a:t>
            </a:r>
            <a:r>
              <a:rPr lang="en-GB" sz="3200" b="1" baseline="30000" dirty="0">
                <a:latin typeface="+mn-lt"/>
              </a:rPr>
              <a:t>th</a:t>
            </a:r>
            <a:r>
              <a:rPr lang="en-GB" sz="3200" b="1" dirty="0">
                <a:latin typeface="+mn-lt"/>
              </a:rPr>
              <a:t> January </a:t>
            </a:r>
            <a:r>
              <a:rPr lang="en-GB" sz="3200" b="1" dirty="0" smtClean="0">
                <a:latin typeface="+mn-lt"/>
              </a:rPr>
              <a:t>2016</a:t>
            </a:r>
            <a:br>
              <a:rPr lang="en-GB" sz="3200" b="1" dirty="0" smtClean="0">
                <a:latin typeface="+mn-lt"/>
              </a:rPr>
            </a:br>
            <a:r>
              <a:rPr lang="en-GB" sz="900" dirty="0">
                <a:latin typeface="+mn-lt"/>
              </a:rPr>
              <a:t/>
            </a:r>
            <a:br>
              <a:rPr lang="en-GB" sz="900" dirty="0">
                <a:latin typeface="+mn-lt"/>
              </a:rPr>
            </a:br>
            <a:r>
              <a:rPr lang="en-GB" sz="3600" dirty="0">
                <a:latin typeface="+mn-lt"/>
              </a:rPr>
              <a:t>Experiences of using Learning </a:t>
            </a:r>
            <a:r>
              <a:rPr lang="en-GB" sz="3600" dirty="0" err="1">
                <a:latin typeface="+mn-lt"/>
              </a:rPr>
              <a:t>Catalytics</a:t>
            </a:r>
            <a:r>
              <a:rPr lang="en-GB" sz="3600" dirty="0">
                <a:latin typeface="+mn-lt"/>
              </a:rPr>
              <a:t> by </a:t>
            </a:r>
            <a:r>
              <a:rPr lang="en-GB" sz="3600" dirty="0" smtClean="0">
                <a:latin typeface="+mn-lt"/>
              </a:rPr>
              <a:t>Science staff.</a:t>
            </a:r>
            <a:endParaRPr lang="en-GB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728" y="4623442"/>
            <a:ext cx="6858000" cy="16557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Phil Denton</a:t>
            </a:r>
          </a:p>
          <a:p>
            <a:r>
              <a:rPr lang="en-GB" sz="3200" dirty="0" smtClean="0"/>
              <a:t>Associate Dean (Education)</a:t>
            </a:r>
            <a:endParaRPr lang="en-GB" sz="3200" dirty="0"/>
          </a:p>
        </p:txBody>
      </p:sp>
      <p:pic>
        <p:nvPicPr>
          <p:cNvPr id="1026" name="Picture 2" descr="Liverpool John Moores Universit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45" y="161958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7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Learning </a:t>
            </a:r>
            <a:r>
              <a:rPr lang="en-GB" sz="4000" dirty="0" err="1" smtClean="0"/>
              <a:t>Catalytics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39" y="1572705"/>
            <a:ext cx="7886700" cy="435133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You have now had an opportunity to see Learning </a:t>
            </a:r>
            <a:r>
              <a:rPr lang="en-GB" sz="2400" dirty="0" err="1" smtClean="0"/>
              <a:t>Catalytics</a:t>
            </a:r>
            <a:r>
              <a:rPr lang="en-GB" sz="2400" dirty="0" smtClean="0"/>
              <a:t> in action. </a:t>
            </a:r>
          </a:p>
          <a:p>
            <a:r>
              <a:rPr lang="en-GB" sz="2400" dirty="0" smtClean="0"/>
              <a:t>What would you consider to be…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potential advantages of this system?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the potential </a:t>
            </a:r>
            <a:r>
              <a:rPr lang="en-GB" sz="2400" dirty="0" smtClean="0"/>
              <a:t>disadvantages </a:t>
            </a:r>
            <a:r>
              <a:rPr lang="en-GB" sz="2400" dirty="0"/>
              <a:t>of this system?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75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Potential advantages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1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675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649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Potential disadvantages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5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675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996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Advantages of Learning </a:t>
            </a:r>
            <a:r>
              <a:rPr lang="en-GB" sz="4000" dirty="0" err="1" smtClean="0"/>
              <a:t>Catalytics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39" y="1572705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 smtClean="0"/>
              <a:t>Findings from international colleagues:</a:t>
            </a:r>
          </a:p>
          <a:p>
            <a:r>
              <a:rPr lang="en-GB" sz="2400" dirty="0" smtClean="0"/>
              <a:t>Enables lots of question </a:t>
            </a:r>
            <a:r>
              <a:rPr lang="en-GB" sz="2400" dirty="0"/>
              <a:t>types </a:t>
            </a:r>
            <a:r>
              <a:rPr lang="en-GB" sz="2400" dirty="0" smtClean="0"/>
              <a:t>that </a:t>
            </a:r>
            <a:r>
              <a:rPr lang="en-GB" sz="2400" dirty="0"/>
              <a:t>are </a:t>
            </a:r>
            <a:r>
              <a:rPr lang="en-GB" sz="2400" dirty="0" smtClean="0"/>
              <a:t>unavailable </a:t>
            </a:r>
            <a:r>
              <a:rPr lang="en-GB" sz="2400" dirty="0"/>
              <a:t>using </a:t>
            </a:r>
            <a:r>
              <a:rPr lang="en-GB" sz="2400" dirty="0" smtClean="0"/>
              <a:t>clickers: word clouds, numerical responses, ‘choose </a:t>
            </a:r>
            <a:r>
              <a:rPr lang="en-GB" sz="2400" dirty="0"/>
              <a:t>all that </a:t>
            </a:r>
            <a:r>
              <a:rPr lang="en-GB" sz="2400" dirty="0" smtClean="0"/>
              <a:t>apply’, ranking questions.</a:t>
            </a:r>
            <a:r>
              <a:rPr lang="en-GB" sz="2400" dirty="0"/>
              <a:t> </a:t>
            </a:r>
            <a:endParaRPr lang="en-GB" sz="2400" dirty="0" smtClean="0"/>
          </a:p>
          <a:p>
            <a:r>
              <a:rPr lang="en-GB" sz="2400" dirty="0" smtClean="0"/>
              <a:t>Questions for all contexts e.g. Drawing questions to predict weather patterns, highlighting questions to introduce new topics. </a:t>
            </a:r>
          </a:p>
          <a:p>
            <a:r>
              <a:rPr lang="en-GB" sz="2400" dirty="0" smtClean="0"/>
              <a:t>Group </a:t>
            </a:r>
            <a:r>
              <a:rPr lang="en-GB" sz="2400" dirty="0"/>
              <a:t>tool engages reluctant participants in a way that </a:t>
            </a:r>
            <a:r>
              <a:rPr lang="en-GB" sz="2400" dirty="0" smtClean="0"/>
              <a:t>“no </a:t>
            </a:r>
            <a:r>
              <a:rPr lang="en-GB" sz="2400" dirty="0"/>
              <a:t>amount of </a:t>
            </a:r>
            <a:r>
              <a:rPr lang="en-GB" sz="2400" dirty="0" smtClean="0"/>
              <a:t>… </a:t>
            </a:r>
            <a:r>
              <a:rPr lang="en-GB" sz="2400" dirty="0"/>
              <a:t>running around the classroom trying to get students to talk to each other seems to be able to do</a:t>
            </a:r>
            <a:r>
              <a:rPr lang="en-GB" sz="2400" dirty="0" smtClean="0"/>
              <a:t>.” </a:t>
            </a:r>
          </a:p>
          <a:p>
            <a:r>
              <a:rPr lang="en-GB" sz="2400" dirty="0" smtClean="0"/>
              <a:t>Above is particularly true when using LC to invite students to converse with a student who they disagreed with.</a:t>
            </a:r>
          </a:p>
          <a:p>
            <a:r>
              <a:rPr lang="en-GB" sz="2400" dirty="0" smtClean="0"/>
              <a:t>Immediate feedback provided on student learning.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402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Disadvantages of Learning </a:t>
            </a:r>
            <a:r>
              <a:rPr lang="en-GB" sz="4000" dirty="0" err="1" smtClean="0"/>
              <a:t>Catalytics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39" y="1572705"/>
            <a:ext cx="7886700" cy="435133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Can be ‘clunky’ and more </a:t>
            </a:r>
            <a:r>
              <a:rPr lang="en-GB" sz="2400" dirty="0"/>
              <a:t>fiddly to </a:t>
            </a:r>
            <a:r>
              <a:rPr lang="en-GB" sz="2400" dirty="0" smtClean="0"/>
              <a:t>run than clickers. </a:t>
            </a:r>
          </a:p>
          <a:p>
            <a:r>
              <a:rPr lang="en-GB" sz="2400" dirty="0" smtClean="0"/>
              <a:t>Has </a:t>
            </a:r>
            <a:r>
              <a:rPr lang="en-GB" sz="2400" dirty="0"/>
              <a:t>larger hardware </a:t>
            </a:r>
            <a:r>
              <a:rPr lang="en-GB" sz="2400" dirty="0" smtClean="0"/>
              <a:t>requirements and </a:t>
            </a:r>
            <a:r>
              <a:rPr lang="en-GB" sz="2400" dirty="0"/>
              <a:t>relies heavily on good </a:t>
            </a:r>
            <a:r>
              <a:rPr lang="en-GB" sz="2400" dirty="0" err="1" smtClean="0"/>
              <a:t>wi-fi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smtClean="0"/>
              <a:t>server performances (“</a:t>
            </a:r>
            <a:r>
              <a:rPr lang="en-GB" sz="2400" dirty="0"/>
              <a:t>a</a:t>
            </a:r>
            <a:r>
              <a:rPr lang="en-GB" sz="2400" dirty="0" smtClean="0"/>
              <a:t>lways </a:t>
            </a:r>
            <a:r>
              <a:rPr lang="en-GB" sz="2400" dirty="0"/>
              <a:t>have a plan </a:t>
            </a:r>
            <a:r>
              <a:rPr lang="en-GB" sz="2400" dirty="0" smtClean="0"/>
              <a:t>B”).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class can get </a:t>
            </a:r>
            <a:r>
              <a:rPr lang="en-GB" sz="2400" dirty="0" smtClean="0"/>
              <a:t>noisy, but generally stay on task.</a:t>
            </a:r>
          </a:p>
        </p:txBody>
      </p:sp>
    </p:spTree>
    <p:extLst>
      <p:ext uri="{BB962C8B-B14F-4D97-AF65-F5344CB8AC3E}">
        <p14:creationId xmlns:p14="http://schemas.microsoft.com/office/powerpoint/2010/main" val="4317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Overall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39" y="1572705"/>
            <a:ext cx="7886700" cy="49156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Advantages afforded by LC, notably the Group Tool, outweigh the deficiencies.</a:t>
            </a:r>
          </a:p>
          <a:p>
            <a:r>
              <a:rPr lang="en-GB" sz="2400" dirty="0" smtClean="0"/>
              <a:t>LC now routinely pitched as a means to engage students.</a:t>
            </a:r>
          </a:p>
          <a:p>
            <a:r>
              <a:rPr lang="en-GB" sz="2400" dirty="0" smtClean="0"/>
              <a:t>Initial concerns over promoting smartphone usage in class but, “when </a:t>
            </a:r>
            <a:r>
              <a:rPr lang="en-GB" sz="2400" dirty="0"/>
              <a:t>given a purpose for </a:t>
            </a:r>
            <a:r>
              <a:rPr lang="en-GB" sz="2400" dirty="0" smtClean="0"/>
              <a:t>learning… students </a:t>
            </a:r>
            <a:r>
              <a:rPr lang="en-GB" sz="2400" dirty="0"/>
              <a:t>did not use </a:t>
            </a:r>
            <a:r>
              <a:rPr lang="en-GB" sz="2400" dirty="0" smtClean="0"/>
              <a:t>(them) </a:t>
            </a:r>
            <a:r>
              <a:rPr lang="en-GB" sz="2400" dirty="0"/>
              <a:t>for personal use</a:t>
            </a:r>
            <a:r>
              <a:rPr lang="en-GB" sz="2400" dirty="0" smtClean="0"/>
              <a:t>.”</a:t>
            </a:r>
            <a:endParaRPr lang="en-GB" sz="2400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References</a:t>
            </a:r>
            <a:endParaRPr lang="en-GB" sz="2400" b="1" dirty="0" smtClean="0">
              <a:hlinkClick r:id="rId2"/>
            </a:endParaRP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Department </a:t>
            </a:r>
            <a:r>
              <a:rPr lang="en-GB" sz="2400" dirty="0">
                <a:hlinkClick r:id="rId2"/>
              </a:rPr>
              <a:t>of Physics and Astronomy, University of British Columbia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School </a:t>
            </a:r>
            <a:r>
              <a:rPr lang="en-GB" sz="2400" dirty="0">
                <a:hlinkClick r:id="rId3"/>
              </a:rPr>
              <a:t>of Biology, Georgia Tech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20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210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Faculty of Science 2nd Annual Learning, Teaching and Assessment (LTA) Development Event Wednesday 6th January 2016  Experiences of using Learning Catalytics by Science staff.</vt:lpstr>
      <vt:lpstr>Learning Catalytics</vt:lpstr>
      <vt:lpstr>Potential advantages</vt:lpstr>
      <vt:lpstr>Potential disadvantages</vt:lpstr>
      <vt:lpstr>Advantages of Learning Catalytics</vt:lpstr>
      <vt:lpstr>Disadvantages of Learning Catalytics</vt:lpstr>
      <vt:lpstr>Overall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UKES data as part of intro</dc:title>
  <dc:creator>Denton, Philip</dc:creator>
  <cp:lastModifiedBy>phcpdent</cp:lastModifiedBy>
  <cp:revision>45</cp:revision>
  <dcterms:created xsi:type="dcterms:W3CDTF">2015-12-18T14:37:29Z</dcterms:created>
  <dcterms:modified xsi:type="dcterms:W3CDTF">2016-01-06T10:37:49Z</dcterms:modified>
</cp:coreProperties>
</file>