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0" r:id="rId3"/>
    <p:sldId id="271" r:id="rId4"/>
    <p:sldId id="263" r:id="rId5"/>
    <p:sldId id="264" r:id="rId6"/>
    <p:sldId id="267" r:id="rId7"/>
    <p:sldId id="258" r:id="rId8"/>
    <p:sldId id="262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02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0671E-B690-4AB3-AD79-097DBFC8FE15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0271A-7B93-4AD0-BA34-E0409AD1A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2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01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8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3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0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03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9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44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0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3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82F3-219C-462B-BB98-E388A905775E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6F600-67FF-47DF-8593-67E07D61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4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owie.ljmu.ac.uk/FacultyLTA/Staff%20Development%20Day%206%201%2016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owie.ljmu.ac.uk/FacultyLTA/Home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owie.ljmu.ac.uk/FacultyLTA/Home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11119"/>
          </a:xfrm>
        </p:spPr>
        <p:txBody>
          <a:bodyPr anchor="t" anchorCtr="0">
            <a:noAutofit/>
          </a:bodyPr>
          <a:lstStyle/>
          <a:p>
            <a:pPr>
              <a:spcBef>
                <a:spcPts val="4200"/>
              </a:spcBef>
            </a:pPr>
            <a:r>
              <a:rPr lang="en-GB" sz="3200" b="1" dirty="0">
                <a:latin typeface="+mn-lt"/>
              </a:rPr>
              <a:t>Faculty of Science</a:t>
            </a:r>
            <a:br>
              <a:rPr lang="en-GB" sz="3200" b="1" dirty="0">
                <a:latin typeface="+mn-lt"/>
              </a:rPr>
            </a:br>
            <a:r>
              <a:rPr lang="en-GB" sz="3200" dirty="0">
                <a:latin typeface="+mn-lt"/>
              </a:rPr>
              <a:t>2</a:t>
            </a:r>
            <a:r>
              <a:rPr lang="en-GB" sz="3200" baseline="30000" dirty="0">
                <a:latin typeface="+mn-lt"/>
              </a:rPr>
              <a:t>nd</a:t>
            </a:r>
            <a:r>
              <a:rPr lang="en-GB" sz="3200" dirty="0">
                <a:latin typeface="+mn-lt"/>
              </a:rPr>
              <a:t> Annual Learning, Teaching and Assessment (LTA) Development Event</a:t>
            </a:r>
            <a:r>
              <a:rPr lang="en-GB" sz="3200" dirty="0">
                <a:latin typeface="+mn-lt"/>
                <a:hlinkClick r:id="rId2"/>
              </a:rPr>
              <a:t/>
            </a:r>
            <a:br>
              <a:rPr lang="en-GB" sz="3200" dirty="0">
                <a:latin typeface="+mn-lt"/>
                <a:hlinkClick r:id="rId2"/>
              </a:rPr>
            </a:br>
            <a:r>
              <a:rPr lang="en-GB" sz="3200" b="1" dirty="0">
                <a:latin typeface="+mn-lt"/>
              </a:rPr>
              <a:t>Wednesday 6</a:t>
            </a:r>
            <a:r>
              <a:rPr lang="en-GB" sz="3200" b="1" baseline="30000" dirty="0">
                <a:latin typeface="+mn-lt"/>
              </a:rPr>
              <a:t>th</a:t>
            </a:r>
            <a:r>
              <a:rPr lang="en-GB" sz="3200" b="1" dirty="0">
                <a:latin typeface="+mn-lt"/>
              </a:rPr>
              <a:t> January </a:t>
            </a:r>
            <a:r>
              <a:rPr lang="en-GB" sz="3200" b="1" dirty="0" smtClean="0">
                <a:latin typeface="+mn-lt"/>
              </a:rPr>
              <a:t>2016</a:t>
            </a:r>
            <a:br>
              <a:rPr lang="en-GB" sz="3200" b="1" dirty="0" smtClean="0">
                <a:latin typeface="+mn-lt"/>
              </a:rPr>
            </a:br>
            <a:r>
              <a:rPr lang="en-GB" sz="900" dirty="0">
                <a:latin typeface="+mn-lt"/>
              </a:rPr>
              <a:t/>
            </a:r>
            <a:br>
              <a:rPr lang="en-GB" sz="900" dirty="0">
                <a:latin typeface="+mn-lt"/>
              </a:rPr>
            </a:br>
            <a:r>
              <a:rPr lang="en-GB" sz="5400" dirty="0">
                <a:latin typeface="+mn-lt"/>
              </a:rPr>
              <a:t>Learning technologies within the </a:t>
            </a:r>
            <a:r>
              <a:rPr lang="en-GB" sz="5400" dirty="0" smtClean="0">
                <a:latin typeface="+mn-lt"/>
              </a:rPr>
              <a:t>classroom</a:t>
            </a:r>
            <a:endParaRPr lang="en-GB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728" y="4623442"/>
            <a:ext cx="6858000" cy="16557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Phil Denton</a:t>
            </a:r>
          </a:p>
          <a:p>
            <a:r>
              <a:rPr lang="en-GB" sz="3200" dirty="0" smtClean="0"/>
              <a:t>Associate Dean (Education)</a:t>
            </a:r>
            <a:endParaRPr lang="en-GB" sz="3200" dirty="0"/>
          </a:p>
        </p:txBody>
      </p:sp>
      <p:pic>
        <p:nvPicPr>
          <p:cNvPr id="1026" name="Picture 2" descr="Liverpool John Moores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45" y="161958"/>
            <a:ext cx="27622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verpool John Moores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45" y="161958"/>
            <a:ext cx="27622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101" y="5579369"/>
            <a:ext cx="865399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wowie.ljmu.ac.uk/FacultyLTA/Home.htm</a:t>
            </a:r>
            <a:r>
              <a:rPr lang="en-GB" dirty="0" smtClean="0"/>
              <a:t>   </a:t>
            </a:r>
          </a:p>
          <a:p>
            <a:pPr>
              <a:spcBef>
                <a:spcPts val="600"/>
              </a:spcBef>
            </a:pPr>
            <a:r>
              <a:rPr lang="en-GB" dirty="0"/>
              <a:t>Home &gt; Good practice Sharing &gt; Staff development events arranged by the Faculty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419350"/>
            <a:ext cx="881538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6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from the last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Shorter event preferred.</a:t>
            </a:r>
          </a:p>
          <a:p>
            <a:r>
              <a:rPr lang="en-GB" sz="2400" dirty="0" smtClean="0"/>
              <a:t>More practitioner–focus welcomed. </a:t>
            </a:r>
          </a:p>
          <a:p>
            <a:r>
              <a:rPr lang="en-GB" sz="2400" dirty="0" smtClean="0"/>
              <a:t>More opportunities for discussion.</a:t>
            </a:r>
          </a:p>
          <a:p>
            <a:r>
              <a:rPr lang="en-GB" sz="2400" dirty="0" smtClean="0"/>
              <a:t>Timing not ideal, but OK for 14 out of 19 respondents.</a:t>
            </a:r>
          </a:p>
          <a:p>
            <a:r>
              <a:rPr lang="en-GB" sz="2400" dirty="0"/>
              <a:t>Adopt a theme for the day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Suggested themes: Interactivity in lectures, learning technologies.</a:t>
            </a:r>
          </a:p>
          <a:p>
            <a:r>
              <a:rPr lang="en-GB" sz="2400" dirty="0" smtClean="0"/>
              <a:t>Employ the same caterer ;-)</a:t>
            </a:r>
          </a:p>
          <a:p>
            <a:pPr marL="0" indent="0">
              <a:buNone/>
            </a:pPr>
            <a:r>
              <a:rPr lang="en-GB" sz="2400" dirty="0" smtClean="0"/>
              <a:t>A reminder that all slides will be available via the Faculty’s LTA website after the event.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75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context…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Faculty staff and student numbers are at historically high levels.</a:t>
            </a:r>
          </a:p>
          <a:p>
            <a:r>
              <a:rPr lang="en-GB" sz="2400" dirty="0" smtClean="0"/>
              <a:t>Of the four Faculties, Science maintained the highest overall satisfaction in </a:t>
            </a:r>
            <a:r>
              <a:rPr lang="en-GB" sz="2400" dirty="0" err="1" smtClean="0"/>
              <a:t>NSS</a:t>
            </a:r>
            <a:r>
              <a:rPr lang="en-GB" sz="2400" dirty="0" smtClean="0"/>
              <a:t> 2015 and rose to secure the highest </a:t>
            </a:r>
            <a:r>
              <a:rPr lang="en-GB" sz="2400" dirty="0"/>
              <a:t>overall satisfaction </a:t>
            </a:r>
            <a:r>
              <a:rPr lang="en-GB" sz="2400" dirty="0" smtClean="0"/>
              <a:t>in PTES 2015.</a:t>
            </a:r>
          </a:p>
          <a:p>
            <a:r>
              <a:rPr lang="en-GB" sz="2400" dirty="0" smtClean="0"/>
              <a:t>2015/16 represents the first year in which all </a:t>
            </a:r>
            <a:r>
              <a:rPr lang="en-GB" sz="2400" dirty="0" err="1" smtClean="0"/>
              <a:t>UG</a:t>
            </a:r>
            <a:r>
              <a:rPr lang="en-GB" sz="2400" dirty="0" smtClean="0"/>
              <a:t> students within the Faculty entered under the £9K fees regime.</a:t>
            </a:r>
          </a:p>
          <a:p>
            <a:r>
              <a:rPr lang="en-GB" sz="2400" dirty="0" smtClean="0"/>
              <a:t>Two recent surveys give some insights into SCS students experiences of their courses…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6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Engagement Survey Dec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21" y="1708889"/>
            <a:ext cx="8200417" cy="4351338"/>
          </a:xfrm>
        </p:spPr>
        <p:txBody>
          <a:bodyPr>
            <a:noAutofit/>
          </a:bodyPr>
          <a:lstStyle/>
          <a:p>
            <a:r>
              <a:rPr lang="en-GB" sz="2400" dirty="0" smtClean="0"/>
              <a:t>Involved 1988 LJMU </a:t>
            </a:r>
            <a:r>
              <a:rPr lang="en-GB" sz="2400" dirty="0"/>
              <a:t>non-final year </a:t>
            </a:r>
            <a:r>
              <a:rPr lang="en-GB" sz="2400" dirty="0" err="1" smtClean="0"/>
              <a:t>UG</a:t>
            </a:r>
            <a:r>
              <a:rPr lang="en-GB" sz="2400" dirty="0" smtClean="0"/>
              <a:t> students (535 SCS). </a:t>
            </a:r>
          </a:p>
          <a:p>
            <a:r>
              <a:rPr lang="en-GB" sz="2400" dirty="0" smtClean="0"/>
              <a:t>Covers seven categories: Critical Thinking, Learning </a:t>
            </a:r>
            <a:r>
              <a:rPr lang="en-GB" sz="2400" dirty="0"/>
              <a:t>with </a:t>
            </a:r>
            <a:r>
              <a:rPr lang="en-GB" sz="2400" dirty="0" smtClean="0"/>
              <a:t>Others, Interacting </a:t>
            </a:r>
            <a:r>
              <a:rPr lang="en-GB" sz="2400" dirty="0"/>
              <a:t>with </a:t>
            </a:r>
            <a:r>
              <a:rPr lang="en-GB" sz="2400" dirty="0" smtClean="0"/>
              <a:t>Staff, Reflecting </a:t>
            </a:r>
            <a:r>
              <a:rPr lang="en-GB" sz="2400" dirty="0"/>
              <a:t>and </a:t>
            </a:r>
            <a:r>
              <a:rPr lang="en-GB" sz="2400" dirty="0" smtClean="0"/>
              <a:t>Connecting, Course Challenge, Staff-student Partnership, Time Spent.</a:t>
            </a:r>
          </a:p>
          <a:p>
            <a:r>
              <a:rPr lang="en-GB" sz="2400" dirty="0" smtClean="0">
                <a:cs typeface="Arial"/>
              </a:rPr>
              <a:t>Average of the categories is 56% for LJMU, 1% below sector.</a:t>
            </a:r>
          </a:p>
          <a:p>
            <a:r>
              <a:rPr lang="en-GB" sz="2400" dirty="0" smtClean="0"/>
              <a:t>LJMU results for four categories are equal to the sector mean, the remaining two categories being 2% below.</a:t>
            </a:r>
          </a:p>
          <a:p>
            <a:r>
              <a:rPr lang="en-GB" sz="2400" dirty="0"/>
              <a:t>In all categories, </a:t>
            </a:r>
            <a:r>
              <a:rPr lang="en-GB" sz="2400" dirty="0" err="1"/>
              <a:t>EHC</a:t>
            </a:r>
            <a:r>
              <a:rPr lang="en-GB" sz="2400" dirty="0"/>
              <a:t> and APS are </a:t>
            </a:r>
            <a:r>
              <a:rPr lang="en-GB" sz="2400" dirty="0" smtClean="0"/>
              <a:t>at or above </a:t>
            </a:r>
            <a:r>
              <a:rPr lang="en-GB" sz="2400" dirty="0"/>
              <a:t>LJMU average, </a:t>
            </a:r>
            <a:r>
              <a:rPr lang="en-GB" sz="2400" dirty="0" smtClean="0"/>
              <a:t>TAE </a:t>
            </a:r>
            <a:r>
              <a:rPr lang="en-GB" sz="2400" dirty="0"/>
              <a:t>and SCS are at </a:t>
            </a:r>
            <a:r>
              <a:rPr lang="en-GB" sz="2400" dirty="0" smtClean="0"/>
              <a:t>the LJMU average or </a:t>
            </a:r>
            <a:r>
              <a:rPr lang="en-GB" sz="2400" dirty="0"/>
              <a:t>below</a:t>
            </a:r>
            <a:r>
              <a:rPr lang="en-GB" sz="2400" dirty="0" smtClean="0"/>
              <a:t>.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>
              <a:cs typeface="Arial"/>
            </a:endParaRPr>
          </a:p>
          <a:p>
            <a:endParaRPr lang="en-GB" sz="2400" dirty="0" smtClean="0">
              <a:cs typeface="Arial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82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21" y="667993"/>
            <a:ext cx="8083685" cy="4351338"/>
          </a:xfrm>
        </p:spPr>
        <p:txBody>
          <a:bodyPr>
            <a:noAutofit/>
          </a:bodyPr>
          <a:lstStyle/>
          <a:p>
            <a:r>
              <a:rPr lang="en-GB" sz="2400" dirty="0" smtClean="0"/>
              <a:t>Critical Thinking: Typical divide between SCS/TAE and </a:t>
            </a:r>
            <a:r>
              <a:rPr lang="en-GB" sz="2400" dirty="0" err="1" smtClean="0"/>
              <a:t>EHC</a:t>
            </a:r>
            <a:r>
              <a:rPr lang="en-GB" sz="2400" dirty="0" smtClean="0"/>
              <a:t>/APS is evident but is in line with subject trends.</a:t>
            </a:r>
          </a:p>
          <a:p>
            <a:r>
              <a:rPr lang="en-GB" sz="2400" dirty="0"/>
              <a:t>Learning with </a:t>
            </a:r>
            <a:r>
              <a:rPr lang="en-GB" sz="2400" dirty="0" smtClean="0"/>
              <a:t>Others: LJMU students, notably STEM and non-EU, rely on informal </a:t>
            </a:r>
            <a:r>
              <a:rPr lang="en-GB" sz="2400" dirty="0"/>
              <a:t>peer learning </a:t>
            </a:r>
            <a:r>
              <a:rPr lang="en-GB" sz="2400" dirty="0" smtClean="0"/>
              <a:t>less than other UK students.</a:t>
            </a:r>
          </a:p>
          <a:p>
            <a:r>
              <a:rPr lang="en-GB" sz="2400" dirty="0"/>
              <a:t>Reflecting and </a:t>
            </a:r>
            <a:r>
              <a:rPr lang="en-GB" sz="2400" dirty="0" smtClean="0"/>
              <a:t>Connecting: SCS lowest </a:t>
            </a:r>
            <a:r>
              <a:rPr lang="en-GB" sz="2400" dirty="0"/>
              <a:t>for </a:t>
            </a:r>
            <a:r>
              <a:rPr lang="en-GB" sz="2400" dirty="0" smtClean="0"/>
              <a:t>“(How often you…) Connected </a:t>
            </a:r>
            <a:r>
              <a:rPr lang="en-GB" sz="2400" dirty="0"/>
              <a:t>your learning to real-world problems or </a:t>
            </a:r>
            <a:r>
              <a:rPr lang="en-GB" sz="2400" dirty="0" smtClean="0"/>
              <a:t>issues.”</a:t>
            </a:r>
          </a:p>
          <a:p>
            <a:r>
              <a:rPr lang="en-GB" sz="2400" dirty="0"/>
              <a:t>Course </a:t>
            </a:r>
            <a:r>
              <a:rPr lang="en-GB" sz="2400" dirty="0" smtClean="0"/>
              <a:t>Challenge: Only category where SCS matches the LJMU average.</a:t>
            </a:r>
          </a:p>
          <a:p>
            <a:r>
              <a:rPr lang="en-GB" sz="2400" dirty="0" smtClean="0"/>
              <a:t>Staff-Student Partnership: SCS scores the same as TAE. </a:t>
            </a:r>
            <a:r>
              <a:rPr lang="en-GB" sz="2400" dirty="0" err="1" smtClean="0"/>
              <a:t>EHC</a:t>
            </a:r>
            <a:r>
              <a:rPr lang="en-GB" sz="2400" dirty="0" smtClean="0"/>
              <a:t>, notably Nursing, scores very high.  </a:t>
            </a:r>
          </a:p>
          <a:p>
            <a:r>
              <a:rPr lang="en-GB" sz="2400" dirty="0" smtClean="0"/>
              <a:t>Interacting </a:t>
            </a:r>
            <a:r>
              <a:rPr lang="en-GB" sz="2400" dirty="0"/>
              <a:t>with </a:t>
            </a:r>
            <a:r>
              <a:rPr lang="en-GB" sz="2400" dirty="0" smtClean="0"/>
              <a:t>Staff: 17% of </a:t>
            </a:r>
            <a:r>
              <a:rPr lang="en-GB" sz="2400" dirty="0"/>
              <a:t>SCS students report </a:t>
            </a:r>
            <a:r>
              <a:rPr lang="en-GB" sz="2400" dirty="0" smtClean="0"/>
              <a:t>interacting </a:t>
            </a:r>
            <a:r>
              <a:rPr lang="en-GB" sz="2400" dirty="0"/>
              <a:t>with staff </a:t>
            </a:r>
            <a:r>
              <a:rPr lang="en-GB" sz="2400" dirty="0" smtClean="0"/>
              <a:t>outside of </a:t>
            </a:r>
            <a:r>
              <a:rPr lang="en-GB" sz="2400" dirty="0"/>
              <a:t>taught </a:t>
            </a:r>
            <a:r>
              <a:rPr lang="en-GB" sz="2400" dirty="0" smtClean="0"/>
              <a:t>sessions c.f. 27% of non-SCS </a:t>
            </a:r>
            <a:r>
              <a:rPr lang="en-GB" sz="2400" dirty="0" err="1" smtClean="0"/>
              <a:t>UGs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7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37764"/>
              </p:ext>
            </p:extLst>
          </p:nvPr>
        </p:nvGraphicFramePr>
        <p:xfrm>
          <a:off x="392247" y="878767"/>
          <a:ext cx="8301140" cy="5453387"/>
        </p:xfrm>
        <a:graphic>
          <a:graphicData uri="http://schemas.openxmlformats.org/drawingml/2006/table">
            <a:tbl>
              <a:tblPr firstRow="1" firstCol="1" bandRow="1"/>
              <a:tblGrid>
                <a:gridCol w="1245140"/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</a:tblGrid>
              <a:tr h="1520987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Taught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sessions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Private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study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Extra-curricular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Paid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Work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Voluntary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work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Care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for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dependants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Commuting to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campus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UnicodeMS"/>
                          <a:cs typeface="Times New Roman"/>
                        </a:rPr>
                        <a:t>Sector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86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78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59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43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26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18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82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UnicodeMS"/>
                          <a:cs typeface="Times New Roman"/>
                        </a:rPr>
                        <a:t>Post-92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86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75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48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51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26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23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86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FC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R="393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LJMU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90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69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42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46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22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19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85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FC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UnicodeMS"/>
                          <a:cs typeface="Times New Roman"/>
                        </a:rPr>
                        <a:t>APS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89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69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41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49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20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17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83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A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UnicodeMS"/>
                          <a:cs typeface="Times New Roman"/>
                        </a:rPr>
                        <a:t>EHC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86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71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43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54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36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30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93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A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UnicodeMS"/>
                          <a:cs typeface="Times New Roman"/>
                        </a:rPr>
                        <a:t>SCS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94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65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43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39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21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17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82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A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UnicodeMS"/>
                          <a:cs typeface="Times New Roman"/>
                        </a:rPr>
                        <a:t>TAE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92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73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46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41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14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13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/>
                          <a:cs typeface="Times New Roman"/>
                        </a:rPr>
                        <a:t>83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A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18289" y="190028"/>
            <a:ext cx="81748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Time spent: Students undertaking more than 6 hrs </a:t>
            </a:r>
            <a:r>
              <a:rPr lang="en-GB" sz="2400" dirty="0" err="1" smtClean="0">
                <a:latin typeface="+mn-lt"/>
              </a:rPr>
              <a:t>pw</a:t>
            </a:r>
            <a:r>
              <a:rPr lang="en-GB" sz="2400" dirty="0" smtClean="0">
                <a:latin typeface="+mn-lt"/>
              </a:rPr>
              <a:t>/%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75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verpool John Moores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45" y="161958"/>
            <a:ext cx="27622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24834" r="29947" b="46842"/>
          <a:stretch/>
        </p:blipFill>
        <p:spPr bwMode="auto">
          <a:xfrm>
            <a:off x="408562" y="3219871"/>
            <a:ext cx="8297693" cy="276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80011" y="1939130"/>
            <a:ext cx="7886700" cy="1115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Around half of all respondents had undertaken full-time work at some point during their studies, although there were some notable variations: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/>
              <a:t>LJMU Graduation Survey 2015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91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1" y="350175"/>
            <a:ext cx="8431598" cy="50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80011" y="5567547"/>
            <a:ext cx="7886700" cy="1115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Your views/experiences of influence of students’ other commitments on their academic progress?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7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verpool John Moores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45" y="161958"/>
            <a:ext cx="27622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101" y="5579369"/>
            <a:ext cx="865399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wowie.ljmu.ac.uk/FacultyLTA/Home.htm</a:t>
            </a:r>
            <a:r>
              <a:rPr lang="en-GB" dirty="0" smtClean="0"/>
              <a:t>   </a:t>
            </a:r>
          </a:p>
          <a:p>
            <a:pPr>
              <a:spcBef>
                <a:spcPts val="600"/>
              </a:spcBef>
            </a:pPr>
            <a:r>
              <a:rPr lang="en-GB" dirty="0"/>
              <a:t>Home &gt; Good practice Sharing &gt; Staff development events arranged by the Faculty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19225"/>
            <a:ext cx="877252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7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534</Words>
  <Application>Microsoft Office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Faculty of Science 2nd Annual Learning, Teaching and Assessment (LTA) Development Event Wednesday 6th January 2016  Learning technologies within the classroom</vt:lpstr>
      <vt:lpstr>Feedback from the last event</vt:lpstr>
      <vt:lpstr>Some context…</vt:lpstr>
      <vt:lpstr>UK Engagement Survey Dec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Liverpool John Moores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UKES data as part of intro</dc:title>
  <dc:creator>Denton, Philip</dc:creator>
  <cp:lastModifiedBy>phcpdent</cp:lastModifiedBy>
  <cp:revision>34</cp:revision>
  <dcterms:created xsi:type="dcterms:W3CDTF">2015-12-18T14:37:29Z</dcterms:created>
  <dcterms:modified xsi:type="dcterms:W3CDTF">2016-01-06T09:25:58Z</dcterms:modified>
</cp:coreProperties>
</file>